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70" r:id="rId2"/>
  </p:sldMasterIdLst>
  <p:notesMasterIdLst>
    <p:notesMasterId r:id="rId62"/>
  </p:notesMasterIdLst>
  <p:handoutMasterIdLst>
    <p:handoutMasterId r:id="rId63"/>
  </p:handoutMasterIdLst>
  <p:sldIdLst>
    <p:sldId id="548" r:id="rId3"/>
    <p:sldId id="349" r:id="rId4"/>
    <p:sldId id="484" r:id="rId5"/>
    <p:sldId id="596" r:id="rId6"/>
    <p:sldId id="842" r:id="rId7"/>
    <p:sldId id="483" r:id="rId8"/>
    <p:sldId id="575" r:id="rId9"/>
    <p:sldId id="439" r:id="rId10"/>
    <p:sldId id="614" r:id="rId11"/>
    <p:sldId id="546" r:id="rId12"/>
    <p:sldId id="840" r:id="rId13"/>
    <p:sldId id="653" r:id="rId14"/>
    <p:sldId id="487" r:id="rId15"/>
    <p:sldId id="815" r:id="rId16"/>
    <p:sldId id="814" r:id="rId17"/>
    <p:sldId id="745" r:id="rId18"/>
    <p:sldId id="651" r:id="rId19"/>
    <p:sldId id="490" r:id="rId20"/>
    <p:sldId id="835" r:id="rId21"/>
    <p:sldId id="630" r:id="rId22"/>
    <p:sldId id="744" r:id="rId23"/>
    <p:sldId id="563" r:id="rId24"/>
    <p:sldId id="750" r:id="rId25"/>
    <p:sldId id="606" r:id="rId26"/>
    <p:sldId id="837" r:id="rId27"/>
    <p:sldId id="836" r:id="rId28"/>
    <p:sldId id="760" r:id="rId29"/>
    <p:sldId id="448" r:id="rId30"/>
    <p:sldId id="671" r:id="rId31"/>
    <p:sldId id="843" r:id="rId32"/>
    <p:sldId id="844" r:id="rId33"/>
    <p:sldId id="838" r:id="rId34"/>
    <p:sldId id="839" r:id="rId35"/>
    <p:sldId id="823" r:id="rId36"/>
    <p:sldId id="748" r:id="rId37"/>
    <p:sldId id="747" r:id="rId38"/>
    <p:sldId id="620" r:id="rId39"/>
    <p:sldId id="845" r:id="rId40"/>
    <p:sldId id="576" r:id="rId41"/>
    <p:sldId id="846" r:id="rId42"/>
    <p:sldId id="580" r:id="rId43"/>
    <p:sldId id="619" r:id="rId44"/>
    <p:sldId id="628" r:id="rId45"/>
    <p:sldId id="458" r:id="rId46"/>
    <p:sldId id="426" r:id="rId47"/>
    <p:sldId id="599" r:id="rId48"/>
    <p:sldId id="457" r:id="rId49"/>
    <p:sldId id="639" r:id="rId50"/>
    <p:sldId id="609" r:id="rId51"/>
    <p:sldId id="841" r:id="rId52"/>
    <p:sldId id="585" r:id="rId53"/>
    <p:sldId id="830" r:id="rId54"/>
    <p:sldId id="847" r:id="rId55"/>
    <p:sldId id="772" r:id="rId56"/>
    <p:sldId id="848" r:id="rId57"/>
    <p:sldId id="347" r:id="rId58"/>
    <p:sldId id="647" r:id="rId59"/>
    <p:sldId id="519" r:id="rId60"/>
    <p:sldId id="598" r:id="rId61"/>
  </p:sldIdLst>
  <p:sldSz cx="9144000" cy="6858000" type="screen4x3"/>
  <p:notesSz cx="6888163" cy="10021888"/>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1"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1"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1"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1"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1" charset="-128"/>
        <a:cs typeface="+mn-cs"/>
      </a:defRPr>
    </a:lvl5pPr>
    <a:lvl6pPr marL="2286000" algn="l" defTabSz="914400" rtl="0" eaLnBrk="1" latinLnBrk="0" hangingPunct="1">
      <a:defRPr kern="1200">
        <a:solidFill>
          <a:schemeClr val="tx1"/>
        </a:solidFill>
        <a:latin typeface="Arial" charset="0"/>
        <a:ea typeface="ＭＳ Ｐゴシック" pitchFamily="-111" charset="-128"/>
        <a:cs typeface="+mn-cs"/>
      </a:defRPr>
    </a:lvl6pPr>
    <a:lvl7pPr marL="2743200" algn="l" defTabSz="914400" rtl="0" eaLnBrk="1" latinLnBrk="0" hangingPunct="1">
      <a:defRPr kern="1200">
        <a:solidFill>
          <a:schemeClr val="tx1"/>
        </a:solidFill>
        <a:latin typeface="Arial" charset="0"/>
        <a:ea typeface="ＭＳ Ｐゴシック" pitchFamily="-111" charset="-128"/>
        <a:cs typeface="+mn-cs"/>
      </a:defRPr>
    </a:lvl7pPr>
    <a:lvl8pPr marL="3200400" algn="l" defTabSz="914400" rtl="0" eaLnBrk="1" latinLnBrk="0" hangingPunct="1">
      <a:defRPr kern="1200">
        <a:solidFill>
          <a:schemeClr val="tx1"/>
        </a:solidFill>
        <a:latin typeface="Arial" charset="0"/>
        <a:ea typeface="ＭＳ Ｐゴシック" pitchFamily="-111" charset="-128"/>
        <a:cs typeface="+mn-cs"/>
      </a:defRPr>
    </a:lvl8pPr>
    <a:lvl9pPr marL="3657600" algn="l" defTabSz="914400" rtl="0" eaLnBrk="1" latinLnBrk="0" hangingPunct="1">
      <a:defRPr kern="1200">
        <a:solidFill>
          <a:schemeClr val="tx1"/>
        </a:solidFill>
        <a:latin typeface="Arial" charset="0"/>
        <a:ea typeface="ＭＳ Ｐゴシック" pitchFamily="-11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7" userDrawn="1">
          <p15:clr>
            <a:srgbClr val="A4A3A4"/>
          </p15:clr>
        </p15:guide>
        <p15:guide id="2"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jo Mooren" initials="AM" lastIdx="1" clrIdx="0">
    <p:extLst>
      <p:ext uri="{19B8F6BF-5375-455C-9EA6-DF929625EA0E}">
        <p15:presenceInfo xmlns:p15="http://schemas.microsoft.com/office/powerpoint/2012/main" userId="S-1-5-21-3527151279-2027192612-4254693549-1150" providerId="AD"/>
      </p:ext>
    </p:extLst>
  </p:cmAuthor>
  <p:cmAuthor id="2" name="Robinet Bargeman" initials="RB" lastIdx="2" clrIdx="1">
    <p:extLst>
      <p:ext uri="{19B8F6BF-5375-455C-9EA6-DF929625EA0E}">
        <p15:presenceInfo xmlns:p15="http://schemas.microsoft.com/office/powerpoint/2012/main" userId="f5feefe5d9ba786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CD"/>
    <a:srgbClr val="CC0000"/>
    <a:srgbClr val="0071A2"/>
    <a:srgbClr val="0072A3"/>
    <a:srgbClr val="008ECC"/>
    <a:srgbClr val="D927B3"/>
    <a:srgbClr val="E6F1F6"/>
    <a:srgbClr val="CCE6ED"/>
    <a:srgbClr val="E3F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73559" autoAdjust="0"/>
  </p:normalViewPr>
  <p:slideViewPr>
    <p:cSldViewPr snapToObjects="1">
      <p:cViewPr varScale="1">
        <p:scale>
          <a:sx n="111" d="100"/>
          <a:sy n="111" d="100"/>
        </p:scale>
        <p:origin x="1596"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Objects="1">
      <p:cViewPr varScale="1">
        <p:scale>
          <a:sx n="112" d="100"/>
          <a:sy n="112" d="100"/>
        </p:scale>
        <p:origin x="-4136" y="-128"/>
      </p:cViewPr>
      <p:guideLst>
        <p:guide orient="horz" pos="3157"/>
        <p:guide pos="217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5A1D69-CE6E-47AA-A7DF-FC793BF06C9B}"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nl-NL"/>
        </a:p>
      </dgm:t>
    </dgm:pt>
    <dgm:pt modelId="{416C49B0-F70E-4B57-9BCF-BAE4D2013E8A}">
      <dgm:prSet phldrT="[Tekst]"/>
      <dgm:spPr/>
      <dgm:t>
        <a:bodyPr/>
        <a:lstStyle/>
        <a:p>
          <a:r>
            <a:rPr lang="nl-NL" b="1" dirty="0" err="1"/>
            <a:t>Positive</a:t>
          </a:r>
          <a:r>
            <a:rPr lang="nl-NL" b="1" dirty="0"/>
            <a:t> </a:t>
          </a:r>
          <a:r>
            <a:rPr lang="nl-NL" b="1" dirty="0" err="1"/>
            <a:t>emotions</a:t>
          </a:r>
          <a:endParaRPr lang="nl-NL" b="1" dirty="0"/>
        </a:p>
      </dgm:t>
    </dgm:pt>
    <dgm:pt modelId="{3D9D8543-DDEF-460B-AA1A-BCA981B36EA5}" type="parTrans" cxnId="{79E63011-5F37-4AAF-83BB-A973B4656AE1}">
      <dgm:prSet/>
      <dgm:spPr/>
      <dgm:t>
        <a:bodyPr/>
        <a:lstStyle/>
        <a:p>
          <a:endParaRPr lang="nl-NL"/>
        </a:p>
      </dgm:t>
    </dgm:pt>
    <dgm:pt modelId="{1C74E5D7-EA36-4470-B31F-2E185E15618F}" type="sibTrans" cxnId="{79E63011-5F37-4AAF-83BB-A973B4656AE1}">
      <dgm:prSet/>
      <dgm:spPr/>
      <dgm:t>
        <a:bodyPr/>
        <a:lstStyle/>
        <a:p>
          <a:endParaRPr lang="nl-NL"/>
        </a:p>
      </dgm:t>
    </dgm:pt>
    <dgm:pt modelId="{F62C1895-8FCB-49DD-9544-BE3F2C6B7725}">
      <dgm:prSet phldrT="[Tekst]"/>
      <dgm:spPr/>
      <dgm:t>
        <a:bodyPr/>
        <a:lstStyle/>
        <a:p>
          <a:r>
            <a:rPr lang="nl-NL" dirty="0"/>
            <a:t>Advances Personal </a:t>
          </a:r>
          <a:r>
            <a:rPr lang="nl-NL" dirty="0" err="1"/>
            <a:t>Growth</a:t>
          </a:r>
          <a:r>
            <a:rPr lang="nl-NL" dirty="0"/>
            <a:t> </a:t>
          </a:r>
          <a:r>
            <a:rPr lang="nl-NL" dirty="0" err="1"/>
            <a:t>and</a:t>
          </a:r>
          <a:r>
            <a:rPr lang="nl-NL" dirty="0"/>
            <a:t> </a:t>
          </a:r>
          <a:r>
            <a:rPr lang="nl-NL" dirty="0" err="1"/>
            <a:t>Creates</a:t>
          </a:r>
          <a:r>
            <a:rPr lang="nl-NL" dirty="0"/>
            <a:t> More </a:t>
          </a:r>
          <a:r>
            <a:rPr lang="nl-NL" dirty="0" err="1"/>
            <a:t>Positive</a:t>
          </a:r>
          <a:r>
            <a:rPr lang="nl-NL" dirty="0"/>
            <a:t> </a:t>
          </a:r>
          <a:r>
            <a:rPr lang="nl-NL" dirty="0" err="1"/>
            <a:t>Emotions</a:t>
          </a:r>
          <a:r>
            <a:rPr lang="nl-NL" dirty="0"/>
            <a:t>.</a:t>
          </a:r>
        </a:p>
      </dgm:t>
    </dgm:pt>
    <dgm:pt modelId="{F8E2371D-BAC3-4A46-A3A1-C63C123B4006}" type="parTrans" cxnId="{C5A2332D-94AB-484F-AAA1-EB1533EBA104}">
      <dgm:prSet/>
      <dgm:spPr/>
      <dgm:t>
        <a:bodyPr/>
        <a:lstStyle/>
        <a:p>
          <a:endParaRPr lang="nl-NL"/>
        </a:p>
      </dgm:t>
    </dgm:pt>
    <dgm:pt modelId="{99786F28-89CF-4E74-BC89-8572DB212E94}" type="sibTrans" cxnId="{C5A2332D-94AB-484F-AAA1-EB1533EBA104}">
      <dgm:prSet/>
      <dgm:spPr/>
      <dgm:t>
        <a:bodyPr/>
        <a:lstStyle/>
        <a:p>
          <a:endParaRPr lang="nl-NL"/>
        </a:p>
      </dgm:t>
    </dgm:pt>
    <dgm:pt modelId="{FCC9B56F-7D49-4095-A037-4F2B732FBA0E}">
      <dgm:prSet phldrT="[Tekst]"/>
      <dgm:spPr/>
      <dgm:t>
        <a:bodyPr/>
        <a:lstStyle/>
        <a:p>
          <a:r>
            <a:rPr lang="nl-NL" b="1" dirty="0" err="1"/>
            <a:t>Broaden</a:t>
          </a:r>
          <a:endParaRPr lang="nl-NL" b="1" dirty="0"/>
        </a:p>
      </dgm:t>
    </dgm:pt>
    <dgm:pt modelId="{022A1490-CA0E-4A55-99A5-6915A6D0A677}" type="parTrans" cxnId="{D113729C-FFA6-4634-807E-2B56A46E6511}">
      <dgm:prSet/>
      <dgm:spPr/>
      <dgm:t>
        <a:bodyPr/>
        <a:lstStyle/>
        <a:p>
          <a:endParaRPr lang="nl-NL"/>
        </a:p>
      </dgm:t>
    </dgm:pt>
    <dgm:pt modelId="{27C3CAA4-8EA3-4CBB-9EF4-B9A8AAC5B2F0}" type="sibTrans" cxnId="{D113729C-FFA6-4634-807E-2B56A46E6511}">
      <dgm:prSet/>
      <dgm:spPr/>
      <dgm:t>
        <a:bodyPr/>
        <a:lstStyle/>
        <a:p>
          <a:endParaRPr lang="nl-NL"/>
        </a:p>
      </dgm:t>
    </dgm:pt>
    <dgm:pt modelId="{7343F4AD-9055-455E-8D1C-DB15D1565A9D}">
      <dgm:prSet phldrT="[Tekst]"/>
      <dgm:spPr/>
      <dgm:t>
        <a:bodyPr/>
        <a:lstStyle/>
        <a:p>
          <a:r>
            <a:rPr lang="nl-NL" b="1" dirty="0" err="1"/>
            <a:t>Transform</a:t>
          </a:r>
          <a:endParaRPr lang="nl-NL" b="1" dirty="0"/>
        </a:p>
      </dgm:t>
    </dgm:pt>
    <dgm:pt modelId="{2DE2B987-F4CB-412C-AB6E-DD59B718B427}" type="parTrans" cxnId="{F2B451D9-C71D-4A49-8D2F-EFED1EC25D3B}">
      <dgm:prSet/>
      <dgm:spPr/>
      <dgm:t>
        <a:bodyPr/>
        <a:lstStyle/>
        <a:p>
          <a:endParaRPr lang="nl-NL"/>
        </a:p>
      </dgm:t>
    </dgm:pt>
    <dgm:pt modelId="{D46E78BA-6A9E-4046-BBA6-90197EE166C0}" type="sibTrans" cxnId="{F2B451D9-C71D-4A49-8D2F-EFED1EC25D3B}">
      <dgm:prSet/>
      <dgm:spPr/>
      <dgm:t>
        <a:bodyPr/>
        <a:lstStyle/>
        <a:p>
          <a:endParaRPr lang="nl-NL"/>
        </a:p>
      </dgm:t>
    </dgm:pt>
    <dgm:pt modelId="{544A0041-67A1-4C06-B14D-A4873CB32CB0}">
      <dgm:prSet phldrT="[Tekst]"/>
      <dgm:spPr/>
      <dgm:t>
        <a:bodyPr/>
        <a:lstStyle/>
        <a:p>
          <a:r>
            <a:rPr lang="nl-NL" b="1" dirty="0" err="1"/>
            <a:t>Build</a:t>
          </a:r>
          <a:endParaRPr lang="nl-NL" b="1" dirty="0"/>
        </a:p>
      </dgm:t>
    </dgm:pt>
    <dgm:pt modelId="{8357D002-FCBB-45CD-A0E4-0D8154ACAEED}" type="parTrans" cxnId="{15AC0C2B-E964-4C6E-AD75-CB915C2F60EF}">
      <dgm:prSet/>
      <dgm:spPr/>
      <dgm:t>
        <a:bodyPr/>
        <a:lstStyle/>
        <a:p>
          <a:endParaRPr lang="nl-NL"/>
        </a:p>
      </dgm:t>
    </dgm:pt>
    <dgm:pt modelId="{FFE33197-2210-40B3-A18A-9CB039C8332F}" type="sibTrans" cxnId="{15AC0C2B-E964-4C6E-AD75-CB915C2F60EF}">
      <dgm:prSet/>
      <dgm:spPr/>
      <dgm:t>
        <a:bodyPr/>
        <a:lstStyle/>
        <a:p>
          <a:endParaRPr lang="nl-NL"/>
        </a:p>
      </dgm:t>
    </dgm:pt>
    <dgm:pt modelId="{B9935033-EF76-43A2-AD68-1A07FA9CAA0E}">
      <dgm:prSet phldrT="[Tekst]"/>
      <dgm:spPr/>
      <dgm:t>
        <a:bodyPr/>
        <a:lstStyle/>
        <a:p>
          <a:r>
            <a:rPr lang="nl-NL" dirty="0"/>
            <a:t>Joy, Love, </a:t>
          </a:r>
          <a:r>
            <a:rPr lang="nl-NL" dirty="0" err="1"/>
            <a:t>Contentment</a:t>
          </a:r>
          <a:r>
            <a:rPr lang="nl-NL" dirty="0"/>
            <a:t>, Interest, </a:t>
          </a:r>
          <a:r>
            <a:rPr lang="nl-NL" dirty="0" err="1"/>
            <a:t>Happiness</a:t>
          </a:r>
          <a:endParaRPr lang="nl-NL" dirty="0"/>
        </a:p>
      </dgm:t>
    </dgm:pt>
    <dgm:pt modelId="{24F32527-0293-4A9E-A122-A29F81F5B8E6}" type="parTrans" cxnId="{0696F737-0F65-44A7-957B-80692E906F7B}">
      <dgm:prSet/>
      <dgm:spPr/>
      <dgm:t>
        <a:bodyPr/>
        <a:lstStyle/>
        <a:p>
          <a:endParaRPr lang="nl-NL"/>
        </a:p>
      </dgm:t>
    </dgm:pt>
    <dgm:pt modelId="{B0A1BFA0-BC5F-4DD9-B4D5-B09C05AC82ED}" type="sibTrans" cxnId="{0696F737-0F65-44A7-957B-80692E906F7B}">
      <dgm:prSet/>
      <dgm:spPr/>
      <dgm:t>
        <a:bodyPr/>
        <a:lstStyle/>
        <a:p>
          <a:endParaRPr lang="nl-NL"/>
        </a:p>
      </dgm:t>
    </dgm:pt>
    <dgm:pt modelId="{0FE27F33-B3A8-4392-BE06-DB51F727817D}">
      <dgm:prSet phldrT="[Tekst]"/>
      <dgm:spPr/>
      <dgm:t>
        <a:bodyPr/>
        <a:lstStyle/>
        <a:p>
          <a:r>
            <a:rPr lang="nl-NL" dirty="0" err="1"/>
            <a:t>Expands</a:t>
          </a:r>
          <a:r>
            <a:rPr lang="nl-NL" dirty="0"/>
            <a:t> Inventory of </a:t>
          </a:r>
          <a:r>
            <a:rPr lang="nl-NL" dirty="0" err="1"/>
            <a:t>Thoughts</a:t>
          </a:r>
          <a:r>
            <a:rPr lang="nl-NL" dirty="0"/>
            <a:t> </a:t>
          </a:r>
          <a:r>
            <a:rPr lang="nl-NL" dirty="0" err="1"/>
            <a:t>an</a:t>
          </a:r>
          <a:r>
            <a:rPr lang="nl-NL" dirty="0"/>
            <a:t> Action</a:t>
          </a:r>
        </a:p>
      </dgm:t>
    </dgm:pt>
    <dgm:pt modelId="{EECDB6A5-1327-47E5-8739-4F28057F5D18}" type="parTrans" cxnId="{208D2F02-ACFA-4112-ABFD-180953BF38DE}">
      <dgm:prSet/>
      <dgm:spPr/>
      <dgm:t>
        <a:bodyPr/>
        <a:lstStyle/>
        <a:p>
          <a:endParaRPr lang="nl-NL"/>
        </a:p>
      </dgm:t>
    </dgm:pt>
    <dgm:pt modelId="{ECF34104-A6C3-48DE-94D2-8F1745D85A1C}" type="sibTrans" cxnId="{208D2F02-ACFA-4112-ABFD-180953BF38DE}">
      <dgm:prSet/>
      <dgm:spPr/>
      <dgm:t>
        <a:bodyPr/>
        <a:lstStyle/>
        <a:p>
          <a:endParaRPr lang="nl-NL"/>
        </a:p>
      </dgm:t>
    </dgm:pt>
    <dgm:pt modelId="{75880A92-0B39-4D91-9789-D154CEF8371B}">
      <dgm:prSet phldrT="[Tekst]"/>
      <dgm:spPr/>
      <dgm:t>
        <a:bodyPr/>
        <a:lstStyle/>
        <a:p>
          <a:r>
            <a:rPr lang="nl-NL" dirty="0" err="1"/>
            <a:t>Develops</a:t>
          </a:r>
          <a:r>
            <a:rPr lang="nl-NL" dirty="0"/>
            <a:t> </a:t>
          </a:r>
          <a:r>
            <a:rPr lang="nl-NL" dirty="0" err="1"/>
            <a:t>Physical</a:t>
          </a:r>
          <a:r>
            <a:rPr lang="nl-NL" dirty="0"/>
            <a:t>, </a:t>
          </a:r>
          <a:r>
            <a:rPr lang="nl-NL" dirty="0" err="1"/>
            <a:t>Mental</a:t>
          </a:r>
          <a:r>
            <a:rPr lang="nl-NL" dirty="0"/>
            <a:t> </a:t>
          </a:r>
          <a:r>
            <a:rPr lang="nl-NL" dirty="0" err="1"/>
            <a:t>and</a:t>
          </a:r>
          <a:r>
            <a:rPr lang="nl-NL" dirty="0"/>
            <a:t> </a:t>
          </a:r>
          <a:r>
            <a:rPr lang="nl-NL" dirty="0" err="1"/>
            <a:t>Social</a:t>
          </a:r>
          <a:r>
            <a:rPr lang="nl-NL" dirty="0"/>
            <a:t> Resources</a:t>
          </a:r>
        </a:p>
      </dgm:t>
    </dgm:pt>
    <dgm:pt modelId="{C223336D-BC11-4152-9014-FC4D71CB96F9}" type="parTrans" cxnId="{57D94DB6-9A2C-4803-8128-76A5C60961CE}">
      <dgm:prSet/>
      <dgm:spPr/>
      <dgm:t>
        <a:bodyPr/>
        <a:lstStyle/>
        <a:p>
          <a:endParaRPr lang="nl-NL"/>
        </a:p>
      </dgm:t>
    </dgm:pt>
    <dgm:pt modelId="{7F1AD8F3-5004-453E-A5C8-54081E34D563}" type="sibTrans" cxnId="{57D94DB6-9A2C-4803-8128-76A5C60961CE}">
      <dgm:prSet/>
      <dgm:spPr/>
      <dgm:t>
        <a:bodyPr/>
        <a:lstStyle/>
        <a:p>
          <a:endParaRPr lang="nl-NL"/>
        </a:p>
      </dgm:t>
    </dgm:pt>
    <dgm:pt modelId="{569932FD-3FF9-40F4-81FC-ED505AFBE36D}" type="pres">
      <dgm:prSet presAssocID="{865A1D69-CE6E-47AA-A7DF-FC793BF06C9B}" presName="rootnode" presStyleCnt="0">
        <dgm:presLayoutVars>
          <dgm:chMax/>
          <dgm:chPref/>
          <dgm:dir/>
          <dgm:animLvl val="lvl"/>
        </dgm:presLayoutVars>
      </dgm:prSet>
      <dgm:spPr/>
    </dgm:pt>
    <dgm:pt modelId="{67926C9A-85D4-4D7F-B3E2-C82E4FE26E66}" type="pres">
      <dgm:prSet presAssocID="{416C49B0-F70E-4B57-9BCF-BAE4D2013E8A}" presName="composite" presStyleCnt="0"/>
      <dgm:spPr/>
    </dgm:pt>
    <dgm:pt modelId="{CD37C4A7-07B0-4C38-8711-8B53CCE9136F}" type="pres">
      <dgm:prSet presAssocID="{416C49B0-F70E-4B57-9BCF-BAE4D2013E8A}" presName="LShape" presStyleLbl="alignNode1" presStyleIdx="0" presStyleCnt="7"/>
      <dgm:spPr/>
    </dgm:pt>
    <dgm:pt modelId="{5C44DDD5-0881-438B-A2A8-664207A449F0}" type="pres">
      <dgm:prSet presAssocID="{416C49B0-F70E-4B57-9BCF-BAE4D2013E8A}" presName="ParentText" presStyleLbl="revTx" presStyleIdx="0" presStyleCnt="4">
        <dgm:presLayoutVars>
          <dgm:chMax val="0"/>
          <dgm:chPref val="0"/>
          <dgm:bulletEnabled val="1"/>
        </dgm:presLayoutVars>
      </dgm:prSet>
      <dgm:spPr/>
    </dgm:pt>
    <dgm:pt modelId="{DD966CF1-0B80-426F-8826-2D9B30088EA3}" type="pres">
      <dgm:prSet presAssocID="{416C49B0-F70E-4B57-9BCF-BAE4D2013E8A}" presName="Triangle" presStyleLbl="alignNode1" presStyleIdx="1" presStyleCnt="7"/>
      <dgm:spPr/>
    </dgm:pt>
    <dgm:pt modelId="{5FBFC820-A35F-4531-8AB4-E6843CCE02B4}" type="pres">
      <dgm:prSet presAssocID="{1C74E5D7-EA36-4470-B31F-2E185E15618F}" presName="sibTrans" presStyleCnt="0"/>
      <dgm:spPr/>
    </dgm:pt>
    <dgm:pt modelId="{8CB193DB-F866-4489-B103-B8B4FF75868D}" type="pres">
      <dgm:prSet presAssocID="{1C74E5D7-EA36-4470-B31F-2E185E15618F}" presName="space" presStyleCnt="0"/>
      <dgm:spPr/>
    </dgm:pt>
    <dgm:pt modelId="{7BFD8B46-B022-4273-B80C-C7638866F5E3}" type="pres">
      <dgm:prSet presAssocID="{FCC9B56F-7D49-4095-A037-4F2B732FBA0E}" presName="composite" presStyleCnt="0"/>
      <dgm:spPr/>
    </dgm:pt>
    <dgm:pt modelId="{C40EAD9C-302A-473B-8A6C-6B3EA710669D}" type="pres">
      <dgm:prSet presAssocID="{FCC9B56F-7D49-4095-A037-4F2B732FBA0E}" presName="LShape" presStyleLbl="alignNode1" presStyleIdx="2" presStyleCnt="7"/>
      <dgm:spPr/>
    </dgm:pt>
    <dgm:pt modelId="{B3AA5DAF-DC50-4291-BBC6-AB6A78BD5437}" type="pres">
      <dgm:prSet presAssocID="{FCC9B56F-7D49-4095-A037-4F2B732FBA0E}" presName="ParentText" presStyleLbl="revTx" presStyleIdx="1" presStyleCnt="4">
        <dgm:presLayoutVars>
          <dgm:chMax val="0"/>
          <dgm:chPref val="0"/>
          <dgm:bulletEnabled val="1"/>
        </dgm:presLayoutVars>
      </dgm:prSet>
      <dgm:spPr/>
    </dgm:pt>
    <dgm:pt modelId="{A72E84B5-94B0-40FE-BC7F-A4779F514A5C}" type="pres">
      <dgm:prSet presAssocID="{FCC9B56F-7D49-4095-A037-4F2B732FBA0E}" presName="Triangle" presStyleLbl="alignNode1" presStyleIdx="3" presStyleCnt="7"/>
      <dgm:spPr/>
    </dgm:pt>
    <dgm:pt modelId="{0E4A9D73-679A-4122-97F7-8011FD7EE4A8}" type="pres">
      <dgm:prSet presAssocID="{27C3CAA4-8EA3-4CBB-9EF4-B9A8AAC5B2F0}" presName="sibTrans" presStyleCnt="0"/>
      <dgm:spPr/>
    </dgm:pt>
    <dgm:pt modelId="{C67A4767-10C1-41A7-86B3-4FD0627D5C97}" type="pres">
      <dgm:prSet presAssocID="{27C3CAA4-8EA3-4CBB-9EF4-B9A8AAC5B2F0}" presName="space" presStyleCnt="0"/>
      <dgm:spPr/>
    </dgm:pt>
    <dgm:pt modelId="{8A6377C4-2932-4815-8F1E-C88B88BE9AB6}" type="pres">
      <dgm:prSet presAssocID="{544A0041-67A1-4C06-B14D-A4873CB32CB0}" presName="composite" presStyleCnt="0"/>
      <dgm:spPr/>
    </dgm:pt>
    <dgm:pt modelId="{41DB03C5-FB00-44D5-B057-F038947FE81E}" type="pres">
      <dgm:prSet presAssocID="{544A0041-67A1-4C06-B14D-A4873CB32CB0}" presName="LShape" presStyleLbl="alignNode1" presStyleIdx="4" presStyleCnt="7"/>
      <dgm:spPr/>
    </dgm:pt>
    <dgm:pt modelId="{71DCDC6B-0170-42B8-B30F-A05900824197}" type="pres">
      <dgm:prSet presAssocID="{544A0041-67A1-4C06-B14D-A4873CB32CB0}" presName="ParentText" presStyleLbl="revTx" presStyleIdx="2" presStyleCnt="4">
        <dgm:presLayoutVars>
          <dgm:chMax val="0"/>
          <dgm:chPref val="0"/>
          <dgm:bulletEnabled val="1"/>
        </dgm:presLayoutVars>
      </dgm:prSet>
      <dgm:spPr/>
    </dgm:pt>
    <dgm:pt modelId="{0668AC4B-528E-4E01-BA7E-73E3D0E3D78C}" type="pres">
      <dgm:prSet presAssocID="{544A0041-67A1-4C06-B14D-A4873CB32CB0}" presName="Triangle" presStyleLbl="alignNode1" presStyleIdx="5" presStyleCnt="7"/>
      <dgm:spPr/>
    </dgm:pt>
    <dgm:pt modelId="{C54B3686-56F8-4579-81AB-7E173A3C98B0}" type="pres">
      <dgm:prSet presAssocID="{FFE33197-2210-40B3-A18A-9CB039C8332F}" presName="sibTrans" presStyleCnt="0"/>
      <dgm:spPr/>
    </dgm:pt>
    <dgm:pt modelId="{4EE03A1E-530E-4848-B02D-697CD4098C28}" type="pres">
      <dgm:prSet presAssocID="{FFE33197-2210-40B3-A18A-9CB039C8332F}" presName="space" presStyleCnt="0"/>
      <dgm:spPr/>
    </dgm:pt>
    <dgm:pt modelId="{4A330557-2F51-4B6B-8B66-ED759CD69A4B}" type="pres">
      <dgm:prSet presAssocID="{7343F4AD-9055-455E-8D1C-DB15D1565A9D}" presName="composite" presStyleCnt="0"/>
      <dgm:spPr/>
    </dgm:pt>
    <dgm:pt modelId="{74344943-2CEA-4EA0-86A9-F0B6D0B7EA32}" type="pres">
      <dgm:prSet presAssocID="{7343F4AD-9055-455E-8D1C-DB15D1565A9D}" presName="LShape" presStyleLbl="alignNode1" presStyleIdx="6" presStyleCnt="7"/>
      <dgm:spPr/>
    </dgm:pt>
    <dgm:pt modelId="{7DEEF756-7EAC-45EE-A8EB-EBE3AC564DC8}" type="pres">
      <dgm:prSet presAssocID="{7343F4AD-9055-455E-8D1C-DB15D1565A9D}" presName="ParentText" presStyleLbl="revTx" presStyleIdx="3" presStyleCnt="4">
        <dgm:presLayoutVars>
          <dgm:chMax val="0"/>
          <dgm:chPref val="0"/>
          <dgm:bulletEnabled val="1"/>
        </dgm:presLayoutVars>
      </dgm:prSet>
      <dgm:spPr/>
    </dgm:pt>
  </dgm:ptLst>
  <dgm:cxnLst>
    <dgm:cxn modelId="{208D2F02-ACFA-4112-ABFD-180953BF38DE}" srcId="{FCC9B56F-7D49-4095-A037-4F2B732FBA0E}" destId="{0FE27F33-B3A8-4392-BE06-DB51F727817D}" srcOrd="0" destOrd="0" parTransId="{EECDB6A5-1327-47E5-8739-4F28057F5D18}" sibTransId="{ECF34104-A6C3-48DE-94D2-8F1745D85A1C}"/>
    <dgm:cxn modelId="{3E04A703-92BE-460C-9E73-2DCBD3CF5EA7}" type="presOf" srcId="{865A1D69-CE6E-47AA-A7DF-FC793BF06C9B}" destId="{569932FD-3FF9-40F4-81FC-ED505AFBE36D}" srcOrd="0" destOrd="0" presId="urn:microsoft.com/office/officeart/2009/3/layout/StepUpProcess"/>
    <dgm:cxn modelId="{79E63011-5F37-4AAF-83BB-A973B4656AE1}" srcId="{865A1D69-CE6E-47AA-A7DF-FC793BF06C9B}" destId="{416C49B0-F70E-4B57-9BCF-BAE4D2013E8A}" srcOrd="0" destOrd="0" parTransId="{3D9D8543-DDEF-460B-AA1A-BCA981B36EA5}" sibTransId="{1C74E5D7-EA36-4470-B31F-2E185E15618F}"/>
    <dgm:cxn modelId="{8D5D811E-003F-4FF5-9FEC-75494C3AE613}" type="presOf" srcId="{FCC9B56F-7D49-4095-A037-4F2B732FBA0E}" destId="{B3AA5DAF-DC50-4291-BBC6-AB6A78BD5437}" srcOrd="0" destOrd="0" presId="urn:microsoft.com/office/officeart/2009/3/layout/StepUpProcess"/>
    <dgm:cxn modelId="{2EC46429-3FC5-4E03-98B1-875C34C53874}" type="presOf" srcId="{544A0041-67A1-4C06-B14D-A4873CB32CB0}" destId="{71DCDC6B-0170-42B8-B30F-A05900824197}" srcOrd="0" destOrd="0" presId="urn:microsoft.com/office/officeart/2009/3/layout/StepUpProcess"/>
    <dgm:cxn modelId="{15AC0C2B-E964-4C6E-AD75-CB915C2F60EF}" srcId="{865A1D69-CE6E-47AA-A7DF-FC793BF06C9B}" destId="{544A0041-67A1-4C06-B14D-A4873CB32CB0}" srcOrd="2" destOrd="0" parTransId="{8357D002-FCBB-45CD-A0E4-0D8154ACAEED}" sibTransId="{FFE33197-2210-40B3-A18A-9CB039C8332F}"/>
    <dgm:cxn modelId="{C5A2332D-94AB-484F-AAA1-EB1533EBA104}" srcId="{7343F4AD-9055-455E-8D1C-DB15D1565A9D}" destId="{F62C1895-8FCB-49DD-9544-BE3F2C6B7725}" srcOrd="0" destOrd="0" parTransId="{F8E2371D-BAC3-4A46-A3A1-C63C123B4006}" sibTransId="{99786F28-89CF-4E74-BC89-8572DB212E94}"/>
    <dgm:cxn modelId="{0696F737-0F65-44A7-957B-80692E906F7B}" srcId="{416C49B0-F70E-4B57-9BCF-BAE4D2013E8A}" destId="{B9935033-EF76-43A2-AD68-1A07FA9CAA0E}" srcOrd="0" destOrd="0" parTransId="{24F32527-0293-4A9E-A122-A29F81F5B8E6}" sibTransId="{B0A1BFA0-BC5F-4DD9-B4D5-B09C05AC82ED}"/>
    <dgm:cxn modelId="{52440B62-FC91-41E2-A17A-910142361F89}" type="presOf" srcId="{B9935033-EF76-43A2-AD68-1A07FA9CAA0E}" destId="{5C44DDD5-0881-438B-A2A8-664207A449F0}" srcOrd="0" destOrd="1" presId="urn:microsoft.com/office/officeart/2009/3/layout/StepUpProcess"/>
    <dgm:cxn modelId="{CB4F8A74-E5F9-4B22-8AF1-5602D0F248C7}" type="presOf" srcId="{7343F4AD-9055-455E-8D1C-DB15D1565A9D}" destId="{7DEEF756-7EAC-45EE-A8EB-EBE3AC564DC8}" srcOrd="0" destOrd="0" presId="urn:microsoft.com/office/officeart/2009/3/layout/StepUpProcess"/>
    <dgm:cxn modelId="{D113729C-FFA6-4634-807E-2B56A46E6511}" srcId="{865A1D69-CE6E-47AA-A7DF-FC793BF06C9B}" destId="{FCC9B56F-7D49-4095-A037-4F2B732FBA0E}" srcOrd="1" destOrd="0" parTransId="{022A1490-CA0E-4A55-99A5-6915A6D0A677}" sibTransId="{27C3CAA4-8EA3-4CBB-9EF4-B9A8AAC5B2F0}"/>
    <dgm:cxn modelId="{5E09119D-1D92-4C5C-BB2F-F2A2F89D4875}" type="presOf" srcId="{416C49B0-F70E-4B57-9BCF-BAE4D2013E8A}" destId="{5C44DDD5-0881-438B-A2A8-664207A449F0}" srcOrd="0" destOrd="0" presId="urn:microsoft.com/office/officeart/2009/3/layout/StepUpProcess"/>
    <dgm:cxn modelId="{57D94DB6-9A2C-4803-8128-76A5C60961CE}" srcId="{544A0041-67A1-4C06-B14D-A4873CB32CB0}" destId="{75880A92-0B39-4D91-9789-D154CEF8371B}" srcOrd="0" destOrd="0" parTransId="{C223336D-BC11-4152-9014-FC4D71CB96F9}" sibTransId="{7F1AD8F3-5004-453E-A5C8-54081E34D563}"/>
    <dgm:cxn modelId="{A2E8D2B7-95D3-4A6E-89F2-16735C80FCCA}" type="presOf" srcId="{75880A92-0B39-4D91-9789-D154CEF8371B}" destId="{71DCDC6B-0170-42B8-B30F-A05900824197}" srcOrd="0" destOrd="1" presId="urn:microsoft.com/office/officeart/2009/3/layout/StepUpProcess"/>
    <dgm:cxn modelId="{E62132C7-5D31-4850-8947-6C5CE151EAF6}" type="presOf" srcId="{F62C1895-8FCB-49DD-9544-BE3F2C6B7725}" destId="{7DEEF756-7EAC-45EE-A8EB-EBE3AC564DC8}" srcOrd="0" destOrd="1" presId="urn:microsoft.com/office/officeart/2009/3/layout/StepUpProcess"/>
    <dgm:cxn modelId="{F2B451D9-C71D-4A49-8D2F-EFED1EC25D3B}" srcId="{865A1D69-CE6E-47AA-A7DF-FC793BF06C9B}" destId="{7343F4AD-9055-455E-8D1C-DB15D1565A9D}" srcOrd="3" destOrd="0" parTransId="{2DE2B987-F4CB-412C-AB6E-DD59B718B427}" sibTransId="{D46E78BA-6A9E-4046-BBA6-90197EE166C0}"/>
    <dgm:cxn modelId="{930007EC-0F7B-4C1E-89B6-F1A43D6249A7}" type="presOf" srcId="{0FE27F33-B3A8-4392-BE06-DB51F727817D}" destId="{B3AA5DAF-DC50-4291-BBC6-AB6A78BD5437}" srcOrd="0" destOrd="1" presId="urn:microsoft.com/office/officeart/2009/3/layout/StepUpProcess"/>
    <dgm:cxn modelId="{5C6FB3A4-5151-4AFB-A862-63B977924430}" type="presParOf" srcId="{569932FD-3FF9-40F4-81FC-ED505AFBE36D}" destId="{67926C9A-85D4-4D7F-B3E2-C82E4FE26E66}" srcOrd="0" destOrd="0" presId="urn:microsoft.com/office/officeart/2009/3/layout/StepUpProcess"/>
    <dgm:cxn modelId="{C94BD73B-FF39-46D1-9D20-AF0BD186ABE6}" type="presParOf" srcId="{67926C9A-85D4-4D7F-B3E2-C82E4FE26E66}" destId="{CD37C4A7-07B0-4C38-8711-8B53CCE9136F}" srcOrd="0" destOrd="0" presId="urn:microsoft.com/office/officeart/2009/3/layout/StepUpProcess"/>
    <dgm:cxn modelId="{470C62BF-1FBA-4853-AB08-2DE5BD75CCE4}" type="presParOf" srcId="{67926C9A-85D4-4D7F-B3E2-C82E4FE26E66}" destId="{5C44DDD5-0881-438B-A2A8-664207A449F0}" srcOrd="1" destOrd="0" presId="urn:microsoft.com/office/officeart/2009/3/layout/StepUpProcess"/>
    <dgm:cxn modelId="{BC9AE409-AD42-4973-95DF-E237400F26F2}" type="presParOf" srcId="{67926C9A-85D4-4D7F-B3E2-C82E4FE26E66}" destId="{DD966CF1-0B80-426F-8826-2D9B30088EA3}" srcOrd="2" destOrd="0" presId="urn:microsoft.com/office/officeart/2009/3/layout/StepUpProcess"/>
    <dgm:cxn modelId="{07A3AFD6-890C-4D0D-97F6-D097DF6C23AB}" type="presParOf" srcId="{569932FD-3FF9-40F4-81FC-ED505AFBE36D}" destId="{5FBFC820-A35F-4531-8AB4-E6843CCE02B4}" srcOrd="1" destOrd="0" presId="urn:microsoft.com/office/officeart/2009/3/layout/StepUpProcess"/>
    <dgm:cxn modelId="{5821DA18-B93A-4C1E-9908-5683F003B9EA}" type="presParOf" srcId="{5FBFC820-A35F-4531-8AB4-E6843CCE02B4}" destId="{8CB193DB-F866-4489-B103-B8B4FF75868D}" srcOrd="0" destOrd="0" presId="urn:microsoft.com/office/officeart/2009/3/layout/StepUpProcess"/>
    <dgm:cxn modelId="{8206AEC0-ED72-44B2-813B-798C2C1DD5FA}" type="presParOf" srcId="{569932FD-3FF9-40F4-81FC-ED505AFBE36D}" destId="{7BFD8B46-B022-4273-B80C-C7638866F5E3}" srcOrd="2" destOrd="0" presId="urn:microsoft.com/office/officeart/2009/3/layout/StepUpProcess"/>
    <dgm:cxn modelId="{3121CF90-9043-4BAB-A877-1F21684BA958}" type="presParOf" srcId="{7BFD8B46-B022-4273-B80C-C7638866F5E3}" destId="{C40EAD9C-302A-473B-8A6C-6B3EA710669D}" srcOrd="0" destOrd="0" presId="urn:microsoft.com/office/officeart/2009/3/layout/StepUpProcess"/>
    <dgm:cxn modelId="{6E53F7F5-26C7-4080-96EE-453A0747ECEF}" type="presParOf" srcId="{7BFD8B46-B022-4273-B80C-C7638866F5E3}" destId="{B3AA5DAF-DC50-4291-BBC6-AB6A78BD5437}" srcOrd="1" destOrd="0" presId="urn:microsoft.com/office/officeart/2009/3/layout/StepUpProcess"/>
    <dgm:cxn modelId="{C8D1374A-B219-4A84-B548-FFD40AD4A047}" type="presParOf" srcId="{7BFD8B46-B022-4273-B80C-C7638866F5E3}" destId="{A72E84B5-94B0-40FE-BC7F-A4779F514A5C}" srcOrd="2" destOrd="0" presId="urn:microsoft.com/office/officeart/2009/3/layout/StepUpProcess"/>
    <dgm:cxn modelId="{969B93EC-68BB-4A87-94D7-9BC335DD9B05}" type="presParOf" srcId="{569932FD-3FF9-40F4-81FC-ED505AFBE36D}" destId="{0E4A9D73-679A-4122-97F7-8011FD7EE4A8}" srcOrd="3" destOrd="0" presId="urn:microsoft.com/office/officeart/2009/3/layout/StepUpProcess"/>
    <dgm:cxn modelId="{E6E4608A-23E6-45CA-AC65-6AE02CC17334}" type="presParOf" srcId="{0E4A9D73-679A-4122-97F7-8011FD7EE4A8}" destId="{C67A4767-10C1-41A7-86B3-4FD0627D5C97}" srcOrd="0" destOrd="0" presId="urn:microsoft.com/office/officeart/2009/3/layout/StepUpProcess"/>
    <dgm:cxn modelId="{53E0A775-880D-4105-9D85-E2E4C8784519}" type="presParOf" srcId="{569932FD-3FF9-40F4-81FC-ED505AFBE36D}" destId="{8A6377C4-2932-4815-8F1E-C88B88BE9AB6}" srcOrd="4" destOrd="0" presId="urn:microsoft.com/office/officeart/2009/3/layout/StepUpProcess"/>
    <dgm:cxn modelId="{C200B048-C028-467E-9279-7AFCE92B85CC}" type="presParOf" srcId="{8A6377C4-2932-4815-8F1E-C88B88BE9AB6}" destId="{41DB03C5-FB00-44D5-B057-F038947FE81E}" srcOrd="0" destOrd="0" presId="urn:microsoft.com/office/officeart/2009/3/layout/StepUpProcess"/>
    <dgm:cxn modelId="{25414263-BFE6-4ACB-8573-90495076565C}" type="presParOf" srcId="{8A6377C4-2932-4815-8F1E-C88B88BE9AB6}" destId="{71DCDC6B-0170-42B8-B30F-A05900824197}" srcOrd="1" destOrd="0" presId="urn:microsoft.com/office/officeart/2009/3/layout/StepUpProcess"/>
    <dgm:cxn modelId="{DC6246FD-0A1A-4FC0-B368-7EF8D3519596}" type="presParOf" srcId="{8A6377C4-2932-4815-8F1E-C88B88BE9AB6}" destId="{0668AC4B-528E-4E01-BA7E-73E3D0E3D78C}" srcOrd="2" destOrd="0" presId="urn:microsoft.com/office/officeart/2009/3/layout/StepUpProcess"/>
    <dgm:cxn modelId="{4CBE0366-D8F1-4071-A374-E1964CEE74B6}" type="presParOf" srcId="{569932FD-3FF9-40F4-81FC-ED505AFBE36D}" destId="{C54B3686-56F8-4579-81AB-7E173A3C98B0}" srcOrd="5" destOrd="0" presId="urn:microsoft.com/office/officeart/2009/3/layout/StepUpProcess"/>
    <dgm:cxn modelId="{D68B410C-F74C-49C7-B0DE-9AC88065C65B}" type="presParOf" srcId="{C54B3686-56F8-4579-81AB-7E173A3C98B0}" destId="{4EE03A1E-530E-4848-B02D-697CD4098C28}" srcOrd="0" destOrd="0" presId="urn:microsoft.com/office/officeart/2009/3/layout/StepUpProcess"/>
    <dgm:cxn modelId="{53DB532A-B2AB-4AD6-ACF2-404E21783B2D}" type="presParOf" srcId="{569932FD-3FF9-40F4-81FC-ED505AFBE36D}" destId="{4A330557-2F51-4B6B-8B66-ED759CD69A4B}" srcOrd="6" destOrd="0" presId="urn:microsoft.com/office/officeart/2009/3/layout/StepUpProcess"/>
    <dgm:cxn modelId="{8871DD57-79F3-4AE5-AF80-4D0C1A23775A}" type="presParOf" srcId="{4A330557-2F51-4B6B-8B66-ED759CD69A4B}" destId="{74344943-2CEA-4EA0-86A9-F0B6D0B7EA32}" srcOrd="0" destOrd="0" presId="urn:microsoft.com/office/officeart/2009/3/layout/StepUpProcess"/>
    <dgm:cxn modelId="{5FB2D6FF-BC91-4FFA-BEBF-50CAE9B96243}" type="presParOf" srcId="{4A330557-2F51-4B6B-8B66-ED759CD69A4B}" destId="{7DEEF756-7EAC-45EE-A8EB-EBE3AC564DC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7C4A7-07B0-4C38-8711-8B53CCE9136F}">
      <dsp:nvSpPr>
        <dsp:cNvPr id="0" name=""/>
        <dsp:cNvSpPr/>
      </dsp:nvSpPr>
      <dsp:spPr>
        <a:xfrm rot="5400000">
          <a:off x="365864" y="2019312"/>
          <a:ext cx="1098843" cy="182845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44DDD5-0881-438B-A2A8-664207A449F0}">
      <dsp:nvSpPr>
        <dsp:cNvPr id="0" name=""/>
        <dsp:cNvSpPr/>
      </dsp:nvSpPr>
      <dsp:spPr>
        <a:xfrm>
          <a:off x="182440" y="2565625"/>
          <a:ext cx="1650736" cy="1446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1" kern="1200" dirty="0" err="1"/>
            <a:t>Positive</a:t>
          </a:r>
          <a:r>
            <a:rPr lang="nl-NL" sz="1800" b="1" kern="1200" dirty="0"/>
            <a:t> </a:t>
          </a:r>
          <a:r>
            <a:rPr lang="nl-NL" sz="1800" b="1" kern="1200" dirty="0" err="1"/>
            <a:t>emotions</a:t>
          </a:r>
          <a:endParaRPr lang="nl-NL" sz="1800" b="1" kern="1200" dirty="0"/>
        </a:p>
        <a:p>
          <a:pPr marL="114300" lvl="1" indent="-114300" algn="l" defTabSz="622300">
            <a:lnSpc>
              <a:spcPct val="90000"/>
            </a:lnSpc>
            <a:spcBef>
              <a:spcPct val="0"/>
            </a:spcBef>
            <a:spcAft>
              <a:spcPct val="15000"/>
            </a:spcAft>
            <a:buChar char="•"/>
          </a:pPr>
          <a:r>
            <a:rPr lang="nl-NL" sz="1400" kern="1200" dirty="0"/>
            <a:t>Joy, Love, </a:t>
          </a:r>
          <a:r>
            <a:rPr lang="nl-NL" sz="1400" kern="1200" dirty="0" err="1"/>
            <a:t>Contentment</a:t>
          </a:r>
          <a:r>
            <a:rPr lang="nl-NL" sz="1400" kern="1200" dirty="0"/>
            <a:t>, Interest, </a:t>
          </a:r>
          <a:r>
            <a:rPr lang="nl-NL" sz="1400" kern="1200" dirty="0" err="1"/>
            <a:t>Happiness</a:t>
          </a:r>
          <a:endParaRPr lang="nl-NL" sz="1400" kern="1200" dirty="0"/>
        </a:p>
      </dsp:txBody>
      <dsp:txXfrm>
        <a:off x="182440" y="2565625"/>
        <a:ext cx="1650736" cy="1446967"/>
      </dsp:txXfrm>
    </dsp:sp>
    <dsp:sp modelId="{DD966CF1-0B80-426F-8826-2D9B30088EA3}">
      <dsp:nvSpPr>
        <dsp:cNvPr id="0" name=""/>
        <dsp:cNvSpPr/>
      </dsp:nvSpPr>
      <dsp:spPr>
        <a:xfrm>
          <a:off x="1521716" y="1884699"/>
          <a:ext cx="311459" cy="311459"/>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0EAD9C-302A-473B-8A6C-6B3EA710669D}">
      <dsp:nvSpPr>
        <dsp:cNvPr id="0" name=""/>
        <dsp:cNvSpPr/>
      </dsp:nvSpPr>
      <dsp:spPr>
        <a:xfrm rot="5400000">
          <a:off x="2386688" y="1519257"/>
          <a:ext cx="1098843" cy="182845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AA5DAF-DC50-4291-BBC6-AB6A78BD5437}">
      <dsp:nvSpPr>
        <dsp:cNvPr id="0" name=""/>
        <dsp:cNvSpPr/>
      </dsp:nvSpPr>
      <dsp:spPr>
        <a:xfrm>
          <a:off x="2203263" y="2065570"/>
          <a:ext cx="1650736" cy="1446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1" kern="1200" dirty="0" err="1"/>
            <a:t>Broaden</a:t>
          </a:r>
          <a:endParaRPr lang="nl-NL" sz="1800" b="1" kern="1200" dirty="0"/>
        </a:p>
        <a:p>
          <a:pPr marL="114300" lvl="1" indent="-114300" algn="l" defTabSz="622300">
            <a:lnSpc>
              <a:spcPct val="90000"/>
            </a:lnSpc>
            <a:spcBef>
              <a:spcPct val="0"/>
            </a:spcBef>
            <a:spcAft>
              <a:spcPct val="15000"/>
            </a:spcAft>
            <a:buChar char="•"/>
          </a:pPr>
          <a:r>
            <a:rPr lang="nl-NL" sz="1400" kern="1200" dirty="0" err="1"/>
            <a:t>Expands</a:t>
          </a:r>
          <a:r>
            <a:rPr lang="nl-NL" sz="1400" kern="1200" dirty="0"/>
            <a:t> Inventory of </a:t>
          </a:r>
          <a:r>
            <a:rPr lang="nl-NL" sz="1400" kern="1200" dirty="0" err="1"/>
            <a:t>Thoughts</a:t>
          </a:r>
          <a:r>
            <a:rPr lang="nl-NL" sz="1400" kern="1200" dirty="0"/>
            <a:t> </a:t>
          </a:r>
          <a:r>
            <a:rPr lang="nl-NL" sz="1400" kern="1200" dirty="0" err="1"/>
            <a:t>an</a:t>
          </a:r>
          <a:r>
            <a:rPr lang="nl-NL" sz="1400" kern="1200" dirty="0"/>
            <a:t> Action</a:t>
          </a:r>
        </a:p>
      </dsp:txBody>
      <dsp:txXfrm>
        <a:off x="2203263" y="2065570"/>
        <a:ext cx="1650736" cy="1446967"/>
      </dsp:txXfrm>
    </dsp:sp>
    <dsp:sp modelId="{A72E84B5-94B0-40FE-BC7F-A4779F514A5C}">
      <dsp:nvSpPr>
        <dsp:cNvPr id="0" name=""/>
        <dsp:cNvSpPr/>
      </dsp:nvSpPr>
      <dsp:spPr>
        <a:xfrm>
          <a:off x="3542540" y="1384644"/>
          <a:ext cx="311459" cy="311459"/>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DB03C5-FB00-44D5-B057-F038947FE81E}">
      <dsp:nvSpPr>
        <dsp:cNvPr id="0" name=""/>
        <dsp:cNvSpPr/>
      </dsp:nvSpPr>
      <dsp:spPr>
        <a:xfrm rot="5400000">
          <a:off x="4407511" y="1019202"/>
          <a:ext cx="1098843" cy="182845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DCDC6B-0170-42B8-B30F-A05900824197}">
      <dsp:nvSpPr>
        <dsp:cNvPr id="0" name=""/>
        <dsp:cNvSpPr/>
      </dsp:nvSpPr>
      <dsp:spPr>
        <a:xfrm>
          <a:off x="4224087" y="1565515"/>
          <a:ext cx="1650736" cy="1446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1" kern="1200" dirty="0" err="1"/>
            <a:t>Build</a:t>
          </a:r>
          <a:endParaRPr lang="nl-NL" sz="1800" b="1" kern="1200" dirty="0"/>
        </a:p>
        <a:p>
          <a:pPr marL="114300" lvl="1" indent="-114300" algn="l" defTabSz="622300">
            <a:lnSpc>
              <a:spcPct val="90000"/>
            </a:lnSpc>
            <a:spcBef>
              <a:spcPct val="0"/>
            </a:spcBef>
            <a:spcAft>
              <a:spcPct val="15000"/>
            </a:spcAft>
            <a:buChar char="•"/>
          </a:pPr>
          <a:r>
            <a:rPr lang="nl-NL" sz="1400" kern="1200" dirty="0" err="1"/>
            <a:t>Develops</a:t>
          </a:r>
          <a:r>
            <a:rPr lang="nl-NL" sz="1400" kern="1200" dirty="0"/>
            <a:t> </a:t>
          </a:r>
          <a:r>
            <a:rPr lang="nl-NL" sz="1400" kern="1200" dirty="0" err="1"/>
            <a:t>Physical</a:t>
          </a:r>
          <a:r>
            <a:rPr lang="nl-NL" sz="1400" kern="1200" dirty="0"/>
            <a:t>, </a:t>
          </a:r>
          <a:r>
            <a:rPr lang="nl-NL" sz="1400" kern="1200" dirty="0" err="1"/>
            <a:t>Mental</a:t>
          </a:r>
          <a:r>
            <a:rPr lang="nl-NL" sz="1400" kern="1200" dirty="0"/>
            <a:t> </a:t>
          </a:r>
          <a:r>
            <a:rPr lang="nl-NL" sz="1400" kern="1200" dirty="0" err="1"/>
            <a:t>and</a:t>
          </a:r>
          <a:r>
            <a:rPr lang="nl-NL" sz="1400" kern="1200" dirty="0"/>
            <a:t> </a:t>
          </a:r>
          <a:r>
            <a:rPr lang="nl-NL" sz="1400" kern="1200" dirty="0" err="1"/>
            <a:t>Social</a:t>
          </a:r>
          <a:r>
            <a:rPr lang="nl-NL" sz="1400" kern="1200" dirty="0"/>
            <a:t> Resources</a:t>
          </a:r>
        </a:p>
      </dsp:txBody>
      <dsp:txXfrm>
        <a:off x="4224087" y="1565515"/>
        <a:ext cx="1650736" cy="1446967"/>
      </dsp:txXfrm>
    </dsp:sp>
    <dsp:sp modelId="{0668AC4B-528E-4E01-BA7E-73E3D0E3D78C}">
      <dsp:nvSpPr>
        <dsp:cNvPr id="0" name=""/>
        <dsp:cNvSpPr/>
      </dsp:nvSpPr>
      <dsp:spPr>
        <a:xfrm>
          <a:off x="5563363" y="884590"/>
          <a:ext cx="311459" cy="311459"/>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344943-2CEA-4EA0-86A9-F0B6D0B7EA32}">
      <dsp:nvSpPr>
        <dsp:cNvPr id="0" name=""/>
        <dsp:cNvSpPr/>
      </dsp:nvSpPr>
      <dsp:spPr>
        <a:xfrm rot="5400000">
          <a:off x="6428335" y="519147"/>
          <a:ext cx="1098843" cy="1828451"/>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EEF756-7EAC-45EE-A8EB-EBE3AC564DC8}">
      <dsp:nvSpPr>
        <dsp:cNvPr id="0" name=""/>
        <dsp:cNvSpPr/>
      </dsp:nvSpPr>
      <dsp:spPr>
        <a:xfrm>
          <a:off x="6244910" y="1065460"/>
          <a:ext cx="1650736" cy="1446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1" kern="1200" dirty="0" err="1"/>
            <a:t>Transform</a:t>
          </a:r>
          <a:endParaRPr lang="nl-NL" sz="1800" b="1" kern="1200" dirty="0"/>
        </a:p>
        <a:p>
          <a:pPr marL="114300" lvl="1" indent="-114300" algn="l" defTabSz="622300">
            <a:lnSpc>
              <a:spcPct val="90000"/>
            </a:lnSpc>
            <a:spcBef>
              <a:spcPct val="0"/>
            </a:spcBef>
            <a:spcAft>
              <a:spcPct val="15000"/>
            </a:spcAft>
            <a:buChar char="•"/>
          </a:pPr>
          <a:r>
            <a:rPr lang="nl-NL" sz="1400" kern="1200" dirty="0"/>
            <a:t>Advances Personal </a:t>
          </a:r>
          <a:r>
            <a:rPr lang="nl-NL" sz="1400" kern="1200" dirty="0" err="1"/>
            <a:t>Growth</a:t>
          </a:r>
          <a:r>
            <a:rPr lang="nl-NL" sz="1400" kern="1200" dirty="0"/>
            <a:t> </a:t>
          </a:r>
          <a:r>
            <a:rPr lang="nl-NL" sz="1400" kern="1200" dirty="0" err="1"/>
            <a:t>and</a:t>
          </a:r>
          <a:r>
            <a:rPr lang="nl-NL" sz="1400" kern="1200" dirty="0"/>
            <a:t> </a:t>
          </a:r>
          <a:r>
            <a:rPr lang="nl-NL" sz="1400" kern="1200" dirty="0" err="1"/>
            <a:t>Creates</a:t>
          </a:r>
          <a:r>
            <a:rPr lang="nl-NL" sz="1400" kern="1200" dirty="0"/>
            <a:t> More </a:t>
          </a:r>
          <a:r>
            <a:rPr lang="nl-NL" sz="1400" kern="1200" dirty="0" err="1"/>
            <a:t>Positive</a:t>
          </a:r>
          <a:r>
            <a:rPr lang="nl-NL" sz="1400" kern="1200" dirty="0"/>
            <a:t> </a:t>
          </a:r>
          <a:r>
            <a:rPr lang="nl-NL" sz="1400" kern="1200" dirty="0" err="1"/>
            <a:t>Emotions</a:t>
          </a:r>
          <a:r>
            <a:rPr lang="nl-NL" sz="1400" kern="1200" dirty="0"/>
            <a:t>.</a:t>
          </a:r>
        </a:p>
      </dsp:txBody>
      <dsp:txXfrm>
        <a:off x="6244910" y="1065460"/>
        <a:ext cx="1650736" cy="144696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84870" cy="501095"/>
          </a:xfrm>
          <a:prstGeom prst="rect">
            <a:avLst/>
          </a:prstGeom>
        </p:spPr>
        <p:txBody>
          <a:bodyPr vert="horz" wrap="square" lIns="92453" tIns="46226" rIns="92453" bIns="46226" numCol="1" anchor="t" anchorCtr="0" compatLnSpc="1">
            <a:prstTxWarp prst="textNoShape">
              <a:avLst/>
            </a:prstTxWarp>
          </a:bodyPr>
          <a:lstStyle>
            <a:lvl1pPr>
              <a:defRPr sz="1200"/>
            </a:lvl1pPr>
          </a:lstStyle>
          <a:p>
            <a:endParaRPr lang="nl-NL" dirty="0"/>
          </a:p>
        </p:txBody>
      </p:sp>
      <p:sp>
        <p:nvSpPr>
          <p:cNvPr id="3" name="Date Placeholder 2"/>
          <p:cNvSpPr>
            <a:spLocks noGrp="1"/>
          </p:cNvSpPr>
          <p:nvPr>
            <p:ph type="dt" sz="quarter" idx="1"/>
          </p:nvPr>
        </p:nvSpPr>
        <p:spPr>
          <a:xfrm>
            <a:off x="3901699" y="2"/>
            <a:ext cx="2984870" cy="501095"/>
          </a:xfrm>
          <a:prstGeom prst="rect">
            <a:avLst/>
          </a:prstGeom>
        </p:spPr>
        <p:txBody>
          <a:bodyPr vert="horz" wrap="square" lIns="92453" tIns="46226" rIns="92453" bIns="46226" numCol="1" anchor="t" anchorCtr="0" compatLnSpc="1">
            <a:prstTxWarp prst="textNoShape">
              <a:avLst/>
            </a:prstTxWarp>
          </a:bodyPr>
          <a:lstStyle>
            <a:lvl1pPr algn="r">
              <a:defRPr sz="1200"/>
            </a:lvl1pPr>
          </a:lstStyle>
          <a:p>
            <a:fld id="{1CF7E64C-4180-4DC0-B926-4A7758C6A015}" type="datetime1">
              <a:rPr lang="nl-NL"/>
              <a:pPr/>
              <a:t>8-4-2025</a:t>
            </a:fld>
            <a:endParaRPr lang="en-US" dirty="0"/>
          </a:p>
        </p:txBody>
      </p:sp>
      <p:sp>
        <p:nvSpPr>
          <p:cNvPr id="4" name="Footer Placeholder 3"/>
          <p:cNvSpPr>
            <a:spLocks noGrp="1"/>
          </p:cNvSpPr>
          <p:nvPr>
            <p:ph type="ftr" sz="quarter" idx="2"/>
          </p:nvPr>
        </p:nvSpPr>
        <p:spPr>
          <a:xfrm>
            <a:off x="2" y="9519184"/>
            <a:ext cx="2984870" cy="501095"/>
          </a:xfrm>
          <a:prstGeom prst="rect">
            <a:avLst/>
          </a:prstGeom>
        </p:spPr>
        <p:txBody>
          <a:bodyPr vert="horz" wrap="square" lIns="92453" tIns="46226" rIns="92453" bIns="46226" numCol="1" anchor="b" anchorCtr="0" compatLnSpc="1">
            <a:prstTxWarp prst="textNoShape">
              <a:avLst/>
            </a:prstTxWarp>
          </a:bodyPr>
          <a:lstStyle>
            <a:lvl1pPr>
              <a:defRPr sz="1200"/>
            </a:lvl1pPr>
          </a:lstStyle>
          <a:p>
            <a:endParaRPr lang="nl-NL" dirty="0"/>
          </a:p>
        </p:txBody>
      </p:sp>
      <p:sp>
        <p:nvSpPr>
          <p:cNvPr id="5" name="Slide Number Placeholder 4"/>
          <p:cNvSpPr>
            <a:spLocks noGrp="1"/>
          </p:cNvSpPr>
          <p:nvPr>
            <p:ph type="sldNum" sz="quarter" idx="3"/>
          </p:nvPr>
        </p:nvSpPr>
        <p:spPr>
          <a:xfrm>
            <a:off x="3901699" y="9519184"/>
            <a:ext cx="2984870" cy="501095"/>
          </a:xfrm>
          <a:prstGeom prst="rect">
            <a:avLst/>
          </a:prstGeom>
        </p:spPr>
        <p:txBody>
          <a:bodyPr vert="horz" wrap="square" lIns="92453" tIns="46226" rIns="92453" bIns="46226" numCol="1" anchor="b" anchorCtr="0" compatLnSpc="1">
            <a:prstTxWarp prst="textNoShape">
              <a:avLst/>
            </a:prstTxWarp>
          </a:bodyPr>
          <a:lstStyle>
            <a:lvl1pPr algn="r">
              <a:defRPr sz="1200"/>
            </a:lvl1pPr>
          </a:lstStyle>
          <a:p>
            <a:fld id="{F739AE7C-8873-4815-8F73-B607D5473D11}" type="slidenum">
              <a:rPr lang="en-US"/>
              <a:pPr/>
              <a:t>‹nr.›</a:t>
            </a:fld>
            <a:endParaRPr lang="en-US" dirty="0"/>
          </a:p>
        </p:txBody>
      </p:sp>
    </p:spTree>
    <p:extLst>
      <p:ext uri="{BB962C8B-B14F-4D97-AF65-F5344CB8AC3E}">
        <p14:creationId xmlns:p14="http://schemas.microsoft.com/office/powerpoint/2010/main" val="20745162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09409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9038" y="1254125"/>
            <a:ext cx="4510087"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495" y="4822624"/>
            <a:ext cx="5511174" cy="3945928"/>
          </a:xfrm>
          <a:prstGeom prst="rect">
            <a:avLst/>
          </a:prstGeom>
        </p:spPr>
        <p:txBody>
          <a:bodyPr lIns="92455" tIns="46227" rIns="92455" bIns="46227"/>
          <a:lstStyle/>
          <a:p>
            <a:endParaRPr lang="nl-NL" dirty="0"/>
          </a:p>
        </p:txBody>
      </p:sp>
    </p:spTree>
    <p:extLst>
      <p:ext uri="{BB962C8B-B14F-4D97-AF65-F5344CB8AC3E}">
        <p14:creationId xmlns:p14="http://schemas.microsoft.com/office/powerpoint/2010/main" val="2143618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7339" y="4867356"/>
            <a:ext cx="5581963" cy="3982529"/>
          </a:xfrm>
          <a:prstGeom prst="rect">
            <a:avLst/>
          </a:prstGeom>
        </p:spPr>
        <p:txBody>
          <a:bodyPr lIns="93444" tIns="46722" rIns="93444" bIns="46722"/>
          <a:lstStyle/>
          <a:p>
            <a:r>
              <a:rPr lang="nl-NL" dirty="0"/>
              <a:t>Oefenen met waarderend interview</a:t>
            </a:r>
          </a:p>
          <a:p>
            <a:endParaRPr lang="nl-NL" dirty="0"/>
          </a:p>
        </p:txBody>
      </p:sp>
    </p:spTree>
    <p:extLst>
      <p:ext uri="{BB962C8B-B14F-4D97-AF65-F5344CB8AC3E}">
        <p14:creationId xmlns:p14="http://schemas.microsoft.com/office/powerpoint/2010/main" val="4204019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73175" y="1292225"/>
            <a:ext cx="4651375" cy="3487738"/>
          </a:xfrm>
          <a:prstGeom prst="rect">
            <a:avLst/>
          </a:prstGeom>
          <a:noFill/>
          <a:ln w="12700">
            <a:solidFill>
              <a:prstClr val="black"/>
            </a:solidFill>
          </a:ln>
        </p:spPr>
      </p:sp>
      <p:sp>
        <p:nvSpPr>
          <p:cNvPr id="3" name="Tijdelijke aanduiding voor notities 2"/>
          <p:cNvSpPr>
            <a:spLocks noGrp="1"/>
          </p:cNvSpPr>
          <p:nvPr>
            <p:ph type="body" idx="1"/>
          </p:nvPr>
        </p:nvSpPr>
        <p:spPr>
          <a:xfrm>
            <a:off x="720361" y="4972394"/>
            <a:ext cx="5757908" cy="4068618"/>
          </a:xfrm>
          <a:prstGeom prst="rect">
            <a:avLst/>
          </a:prstGeom>
        </p:spPr>
        <p:txBody>
          <a:bodyPr lIns="94831" tIns="47416" rIns="94831" bIns="47416"/>
          <a:lstStyle/>
          <a:p>
            <a:endParaRPr lang="nl-NL" dirty="0"/>
          </a:p>
        </p:txBody>
      </p:sp>
    </p:spTree>
    <p:extLst>
      <p:ext uri="{BB962C8B-B14F-4D97-AF65-F5344CB8AC3E}">
        <p14:creationId xmlns:p14="http://schemas.microsoft.com/office/powerpoint/2010/main" val="1407946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7339" y="4867356"/>
            <a:ext cx="5581963" cy="3982529"/>
          </a:xfrm>
          <a:prstGeom prst="rect">
            <a:avLst/>
          </a:prstGeom>
        </p:spPr>
        <p:txBody>
          <a:bodyPr lIns="93444" tIns="46722" rIns="93444" bIns="46722"/>
          <a:lstStyle/>
          <a:p>
            <a:r>
              <a:rPr lang="nl-NL" dirty="0"/>
              <a:t>60</a:t>
            </a:r>
          </a:p>
          <a:p>
            <a:r>
              <a:rPr lang="nl-NL" dirty="0"/>
              <a:t>Wat brengt AI:</a:t>
            </a:r>
          </a:p>
          <a:p>
            <a:r>
              <a:rPr lang="nl-NL" dirty="0"/>
              <a:t>Stellen van positieve vraag genereert energie en haalt het beste in mensen naar boven</a:t>
            </a:r>
          </a:p>
          <a:p>
            <a:pPr lvl="1">
              <a:buFont typeface="Wingdings" panose="05000000000000000000" pitchFamily="2" charset="2"/>
              <a:buChar char="§"/>
            </a:pPr>
            <a:r>
              <a:rPr lang="nl-NL" dirty="0" err="1"/>
              <a:t>Positiviteits</a:t>
            </a:r>
            <a:r>
              <a:rPr lang="nl-NL" dirty="0"/>
              <a:t> principe: positieve emotie zorgt voor groei/ bloei, </a:t>
            </a:r>
          </a:p>
          <a:p>
            <a:pPr lvl="1">
              <a:buFont typeface="Wingdings" panose="05000000000000000000" pitchFamily="2" charset="2"/>
              <a:buChar char="§"/>
            </a:pPr>
            <a:r>
              <a:rPr lang="nl-NL" dirty="0"/>
              <a:t>Sociaal- constructivisme: kennis bouw je op in relatie met anderen en de wereld om je heen, er is niet 1 werkelijkheid</a:t>
            </a:r>
          </a:p>
          <a:p>
            <a:pPr lvl="1">
              <a:buFont typeface="Wingdings" panose="05000000000000000000" pitchFamily="2" charset="2"/>
              <a:buChar char="§"/>
            </a:pPr>
            <a:r>
              <a:rPr lang="nl-NL" dirty="0"/>
              <a:t>Poëtisch ( narratief) principe: verhaal – werkelijkheid is voor meerder interpretaties vatbaar- hoe meer aandacht we geven aan iets ( verhaal) hoe meer het onderdeel van onze ervaring is</a:t>
            </a:r>
          </a:p>
          <a:p>
            <a:pPr lvl="1">
              <a:buFont typeface="Wingdings" panose="05000000000000000000" pitchFamily="2" charset="2"/>
              <a:buChar char="§"/>
            </a:pPr>
            <a:r>
              <a:rPr lang="nl-NL" dirty="0" err="1"/>
              <a:t>Simultaniteits</a:t>
            </a:r>
            <a:r>
              <a:rPr lang="nl-NL" dirty="0"/>
              <a:t> principe: verandering begint op het moment dat je ( jezelf) vragen stelt- belang van de 1</a:t>
            </a:r>
            <a:r>
              <a:rPr lang="nl-NL" baseline="30000" dirty="0"/>
              <a:t>e</a:t>
            </a:r>
            <a:r>
              <a:rPr lang="nl-NL" dirty="0"/>
              <a:t> vraag!!</a:t>
            </a:r>
          </a:p>
          <a:p>
            <a:pPr lvl="1">
              <a:buFont typeface="Wingdings" panose="05000000000000000000" pitchFamily="2" charset="2"/>
              <a:buChar char="§"/>
            </a:pPr>
            <a:r>
              <a:rPr lang="nl-NL" dirty="0"/>
              <a:t>Anticiperende principe: overtuigingen en aannames over wat acceptabel, mogelijk, wenselijk  en betekenisvol is, beïnvloeden de beelden die we creëren- dus de gedroomde toekomst. </a:t>
            </a:r>
          </a:p>
          <a:p>
            <a:pPr lvl="1">
              <a:buFont typeface="Wingdings" panose="05000000000000000000" pitchFamily="2" charset="2"/>
              <a:buChar char="§"/>
            </a:pPr>
            <a:endParaRPr lang="nl-NL" dirty="0"/>
          </a:p>
          <a:p>
            <a:pPr lvl="1">
              <a:buFont typeface="Wingdings" panose="05000000000000000000" pitchFamily="2" charset="2"/>
              <a:buChar char="§"/>
            </a:pPr>
            <a:endParaRPr lang="nl-NL" dirty="0"/>
          </a:p>
          <a:p>
            <a:endParaRPr lang="nl-NL" dirty="0"/>
          </a:p>
        </p:txBody>
      </p:sp>
    </p:spTree>
    <p:extLst>
      <p:ext uri="{BB962C8B-B14F-4D97-AF65-F5344CB8AC3E}">
        <p14:creationId xmlns:p14="http://schemas.microsoft.com/office/powerpoint/2010/main" val="2576473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7339" y="4867356"/>
            <a:ext cx="5581963" cy="3982529"/>
          </a:xfrm>
          <a:prstGeom prst="rect">
            <a:avLst/>
          </a:prstGeom>
        </p:spPr>
        <p:txBody>
          <a:bodyPr lIns="93444" tIns="46722" rIns="93444" bIns="46722"/>
          <a:lstStyle/>
          <a:p>
            <a:endParaRPr lang="nl-NL" dirty="0"/>
          </a:p>
        </p:txBody>
      </p:sp>
    </p:spTree>
    <p:extLst>
      <p:ext uri="{BB962C8B-B14F-4D97-AF65-F5344CB8AC3E}">
        <p14:creationId xmlns:p14="http://schemas.microsoft.com/office/powerpoint/2010/main" val="2981328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73175" y="1292225"/>
            <a:ext cx="4651375" cy="3487738"/>
          </a:xfrm>
          <a:prstGeom prst="rect">
            <a:avLst/>
          </a:prstGeom>
          <a:noFill/>
          <a:ln w="12700">
            <a:solidFill>
              <a:prstClr val="black"/>
            </a:solidFill>
          </a:ln>
        </p:spPr>
      </p:sp>
      <p:sp>
        <p:nvSpPr>
          <p:cNvPr id="3" name="Tijdelijke aanduiding voor notities 2"/>
          <p:cNvSpPr>
            <a:spLocks noGrp="1"/>
          </p:cNvSpPr>
          <p:nvPr>
            <p:ph type="body" idx="1"/>
          </p:nvPr>
        </p:nvSpPr>
        <p:spPr>
          <a:xfrm>
            <a:off x="720361" y="4972394"/>
            <a:ext cx="5757908" cy="4068618"/>
          </a:xfrm>
          <a:prstGeom prst="rect">
            <a:avLst/>
          </a:prstGeom>
        </p:spPr>
        <p:txBody>
          <a:bodyPr lIns="94831" tIns="47416" rIns="94831" bIns="47416"/>
          <a:lstStyle/>
          <a:p>
            <a:pPr defTabSz="474155">
              <a:defRPr/>
            </a:pPr>
            <a:endParaRPr lang="nl-NL" dirty="0"/>
          </a:p>
          <a:p>
            <a:endParaRPr lang="nl-NL" dirty="0"/>
          </a:p>
        </p:txBody>
      </p:sp>
    </p:spTree>
    <p:extLst>
      <p:ext uri="{BB962C8B-B14F-4D97-AF65-F5344CB8AC3E}">
        <p14:creationId xmlns:p14="http://schemas.microsoft.com/office/powerpoint/2010/main" val="655109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9038" y="1254125"/>
            <a:ext cx="4510087"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495" y="4822624"/>
            <a:ext cx="5511174" cy="3945928"/>
          </a:xfrm>
          <a:prstGeom prst="rect">
            <a:avLst/>
          </a:prstGeom>
        </p:spPr>
        <p:txBody>
          <a:bodyPr lIns="92455" tIns="46227" rIns="92455" bIns="46227"/>
          <a:lstStyle/>
          <a:p>
            <a:r>
              <a:rPr lang="nl-NL" dirty="0"/>
              <a:t>20</a:t>
            </a:r>
          </a:p>
          <a:p>
            <a:endParaRPr lang="nl-NL" dirty="0"/>
          </a:p>
        </p:txBody>
      </p:sp>
    </p:spTree>
    <p:extLst>
      <p:ext uri="{BB962C8B-B14F-4D97-AF65-F5344CB8AC3E}">
        <p14:creationId xmlns:p14="http://schemas.microsoft.com/office/powerpoint/2010/main" val="3155746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74763" y="1292225"/>
            <a:ext cx="4649787" cy="3487738"/>
          </a:xfrm>
          <a:prstGeom prst="rect">
            <a:avLst/>
          </a:prstGeom>
          <a:noFill/>
          <a:ln w="12700">
            <a:solidFill>
              <a:prstClr val="black"/>
            </a:solidFill>
          </a:ln>
        </p:spPr>
      </p:sp>
      <p:sp>
        <p:nvSpPr>
          <p:cNvPr id="3" name="Tijdelijke aanduiding voor notities 2"/>
          <p:cNvSpPr>
            <a:spLocks noGrp="1"/>
          </p:cNvSpPr>
          <p:nvPr>
            <p:ph type="body" idx="1"/>
          </p:nvPr>
        </p:nvSpPr>
        <p:spPr>
          <a:xfrm>
            <a:off x="720667" y="4973280"/>
            <a:ext cx="5758903" cy="4067736"/>
          </a:xfrm>
          <a:prstGeom prst="rect">
            <a:avLst/>
          </a:prstGeom>
        </p:spPr>
        <p:txBody>
          <a:bodyPr lIns="92455" tIns="46227" rIns="92455" bIns="46227"/>
          <a:lstStyle/>
          <a:p>
            <a:r>
              <a:rPr lang="nl-NL" dirty="0"/>
              <a:t>Beweging – energie - plezier</a:t>
            </a:r>
          </a:p>
        </p:txBody>
      </p:sp>
    </p:spTree>
    <p:extLst>
      <p:ext uri="{BB962C8B-B14F-4D97-AF65-F5344CB8AC3E}">
        <p14:creationId xmlns:p14="http://schemas.microsoft.com/office/powerpoint/2010/main" val="2356993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73175" y="1292225"/>
            <a:ext cx="4651375" cy="3487738"/>
          </a:xfrm>
          <a:prstGeom prst="rect">
            <a:avLst/>
          </a:prstGeom>
          <a:noFill/>
          <a:ln w="12700">
            <a:solidFill>
              <a:prstClr val="black"/>
            </a:solidFill>
          </a:ln>
        </p:spPr>
      </p:sp>
      <p:sp>
        <p:nvSpPr>
          <p:cNvPr id="3" name="Tijdelijke aanduiding voor notities 2"/>
          <p:cNvSpPr>
            <a:spLocks noGrp="1"/>
          </p:cNvSpPr>
          <p:nvPr>
            <p:ph type="body" idx="1"/>
          </p:nvPr>
        </p:nvSpPr>
        <p:spPr>
          <a:xfrm>
            <a:off x="720361" y="4972394"/>
            <a:ext cx="5757908" cy="4068618"/>
          </a:xfrm>
          <a:prstGeom prst="rect">
            <a:avLst/>
          </a:prstGeom>
        </p:spPr>
        <p:txBody>
          <a:bodyPr lIns="94831" tIns="47416" rIns="94831" bIns="47416"/>
          <a:lstStyle/>
          <a:p>
            <a:r>
              <a:rPr lang="nl-NL" dirty="0"/>
              <a:t>Het liefst wil ik in het kader van ons logo in laten vliegen: de bedoeling ….</a:t>
            </a:r>
          </a:p>
        </p:txBody>
      </p:sp>
    </p:spTree>
    <p:extLst>
      <p:ext uri="{BB962C8B-B14F-4D97-AF65-F5344CB8AC3E}">
        <p14:creationId xmlns:p14="http://schemas.microsoft.com/office/powerpoint/2010/main" val="4133998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7339" y="4867356"/>
            <a:ext cx="5581963" cy="3982529"/>
          </a:xfrm>
          <a:prstGeom prst="rect">
            <a:avLst/>
          </a:prstGeom>
        </p:spPr>
        <p:txBody>
          <a:bodyPr lIns="93444" tIns="46722" rIns="93444" bIns="46722"/>
          <a:lstStyle/>
          <a:p>
            <a:r>
              <a:rPr lang="nl-NL" dirty="0"/>
              <a:t>Hetzelfde</a:t>
            </a:r>
          </a:p>
        </p:txBody>
      </p:sp>
    </p:spTree>
    <p:extLst>
      <p:ext uri="{BB962C8B-B14F-4D97-AF65-F5344CB8AC3E}">
        <p14:creationId xmlns:p14="http://schemas.microsoft.com/office/powerpoint/2010/main" val="2267583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9038" y="1254125"/>
            <a:ext cx="4510087"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495" y="4822624"/>
            <a:ext cx="5511174" cy="3945928"/>
          </a:xfrm>
          <a:prstGeom prst="rect">
            <a:avLst/>
          </a:prstGeom>
        </p:spPr>
        <p:txBody>
          <a:bodyPr lIns="92455" tIns="46227" rIns="92455" bIns="46227"/>
          <a:lstStyle/>
          <a:p>
            <a:r>
              <a:rPr lang="nl-NL" dirty="0"/>
              <a:t>Pluriformiteit …..! Meerwaarde?!</a:t>
            </a:r>
          </a:p>
        </p:txBody>
      </p:sp>
    </p:spTree>
    <p:extLst>
      <p:ext uri="{BB962C8B-B14F-4D97-AF65-F5344CB8AC3E}">
        <p14:creationId xmlns:p14="http://schemas.microsoft.com/office/powerpoint/2010/main" val="471275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7339" y="4867356"/>
            <a:ext cx="5581963" cy="3982529"/>
          </a:xfrm>
          <a:prstGeom prst="rect">
            <a:avLst/>
          </a:prstGeom>
        </p:spPr>
        <p:txBody>
          <a:bodyPr lIns="93444" tIns="46722" rIns="93444" bIns="46722"/>
          <a:lstStyle/>
          <a:p>
            <a:endParaRPr lang="nl-NL" dirty="0"/>
          </a:p>
        </p:txBody>
      </p:sp>
    </p:spTree>
    <p:extLst>
      <p:ext uri="{BB962C8B-B14F-4D97-AF65-F5344CB8AC3E}">
        <p14:creationId xmlns:p14="http://schemas.microsoft.com/office/powerpoint/2010/main" val="249683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9800" y="754063"/>
            <a:ext cx="5008563" cy="3756025"/>
          </a:xfrm>
          <a:prstGeom prst="rect">
            <a:avLst/>
          </a:prstGeom>
          <a:noFill/>
          <a:ln w="12700">
            <a:solidFill>
              <a:prstClr val="black"/>
            </a:solidFill>
          </a:ln>
        </p:spPr>
      </p:sp>
      <p:sp>
        <p:nvSpPr>
          <p:cNvPr id="3" name="Tijdelijke aanduiding voor notities 2"/>
          <p:cNvSpPr>
            <a:spLocks noGrp="1"/>
          </p:cNvSpPr>
          <p:nvPr>
            <p:ph type="body" idx="1"/>
          </p:nvPr>
        </p:nvSpPr>
        <p:spPr>
          <a:xfrm>
            <a:off x="688817" y="4761203"/>
            <a:ext cx="5510530" cy="4509849"/>
          </a:xfrm>
          <a:prstGeom prst="rect">
            <a:avLst/>
          </a:prstGeom>
        </p:spPr>
        <p:txBody>
          <a:bodyPr lIns="92399" tIns="46199" rIns="92399" bIns="46199">
            <a:normAutofit/>
          </a:bodyPr>
          <a:lstStyle/>
          <a:p>
            <a:r>
              <a:rPr lang="nl-NL" dirty="0"/>
              <a:t>Hetzelfde</a:t>
            </a:r>
          </a:p>
        </p:txBody>
      </p:sp>
    </p:spTree>
    <p:extLst>
      <p:ext uri="{BB962C8B-B14F-4D97-AF65-F5344CB8AC3E}">
        <p14:creationId xmlns:p14="http://schemas.microsoft.com/office/powerpoint/2010/main" val="4008410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73175" y="1292225"/>
            <a:ext cx="4651375" cy="3487738"/>
          </a:xfrm>
          <a:prstGeom prst="rect">
            <a:avLst/>
          </a:prstGeom>
          <a:noFill/>
          <a:ln w="12700">
            <a:solidFill>
              <a:prstClr val="black"/>
            </a:solidFill>
          </a:ln>
        </p:spPr>
      </p:sp>
      <p:sp>
        <p:nvSpPr>
          <p:cNvPr id="3" name="Tijdelijke aanduiding voor notities 2"/>
          <p:cNvSpPr>
            <a:spLocks noGrp="1"/>
          </p:cNvSpPr>
          <p:nvPr>
            <p:ph type="body" idx="1"/>
          </p:nvPr>
        </p:nvSpPr>
        <p:spPr>
          <a:xfrm>
            <a:off x="720361" y="4972394"/>
            <a:ext cx="5757908" cy="4068618"/>
          </a:xfrm>
          <a:prstGeom prst="rect">
            <a:avLst/>
          </a:prstGeom>
        </p:spPr>
        <p:txBody>
          <a:bodyPr lIns="94831" tIns="47416" rIns="94831" bIns="47416"/>
          <a:lstStyle/>
          <a:p>
            <a:pPr defTabSz="474155">
              <a:defRPr/>
            </a:pPr>
            <a:endParaRPr lang="nl-NL" dirty="0"/>
          </a:p>
          <a:p>
            <a:endParaRPr lang="nl-NL" dirty="0"/>
          </a:p>
        </p:txBody>
      </p:sp>
    </p:spTree>
    <p:extLst>
      <p:ext uri="{BB962C8B-B14F-4D97-AF65-F5344CB8AC3E}">
        <p14:creationId xmlns:p14="http://schemas.microsoft.com/office/powerpoint/2010/main" val="3160439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9038" y="1254125"/>
            <a:ext cx="4510087"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495" y="4822624"/>
            <a:ext cx="5511174" cy="3945928"/>
          </a:xfrm>
          <a:prstGeom prst="rect">
            <a:avLst/>
          </a:prstGeom>
        </p:spPr>
        <p:txBody>
          <a:bodyPr lIns="92455" tIns="46227" rIns="92455" bIns="46227"/>
          <a:lstStyle/>
          <a:p>
            <a:r>
              <a:rPr lang="nl-NL" dirty="0"/>
              <a:t>NIEUW</a:t>
            </a:r>
            <a:endParaRPr lang="en-NL" dirty="0"/>
          </a:p>
        </p:txBody>
      </p:sp>
    </p:spTree>
    <p:extLst>
      <p:ext uri="{BB962C8B-B14F-4D97-AF65-F5344CB8AC3E}">
        <p14:creationId xmlns:p14="http://schemas.microsoft.com/office/powerpoint/2010/main" val="2980011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8146" y="4867500"/>
            <a:ext cx="5580346" cy="3982790"/>
          </a:xfrm>
          <a:prstGeom prst="rect">
            <a:avLst/>
          </a:prstGeom>
        </p:spPr>
        <p:txBody>
          <a:bodyPr lIns="92455" tIns="46227" rIns="92455" bIns="46227"/>
          <a:lstStyle/>
          <a:p>
            <a:r>
              <a:rPr lang="nl-NL" dirty="0"/>
              <a:t>31</a:t>
            </a:r>
          </a:p>
        </p:txBody>
      </p:sp>
    </p:spTree>
    <p:extLst>
      <p:ext uri="{BB962C8B-B14F-4D97-AF65-F5344CB8AC3E}">
        <p14:creationId xmlns:p14="http://schemas.microsoft.com/office/powerpoint/2010/main" val="2892315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74763" y="1292225"/>
            <a:ext cx="4649787" cy="3487738"/>
          </a:xfrm>
          <a:prstGeom prst="rect">
            <a:avLst/>
          </a:prstGeom>
          <a:noFill/>
          <a:ln w="12700">
            <a:solidFill>
              <a:prstClr val="black"/>
            </a:solidFill>
          </a:ln>
        </p:spPr>
      </p:sp>
      <p:sp>
        <p:nvSpPr>
          <p:cNvPr id="3" name="Tijdelijke aanduiding voor notities 2"/>
          <p:cNvSpPr>
            <a:spLocks noGrp="1"/>
          </p:cNvSpPr>
          <p:nvPr>
            <p:ph type="body" idx="1"/>
          </p:nvPr>
        </p:nvSpPr>
        <p:spPr>
          <a:xfrm>
            <a:off x="720667" y="4973280"/>
            <a:ext cx="5758903" cy="4067736"/>
          </a:xfrm>
          <a:prstGeom prst="rect">
            <a:avLst/>
          </a:prstGeom>
        </p:spPr>
        <p:txBody>
          <a:bodyPr lIns="92455" tIns="46227" rIns="92455" bIns="46227"/>
          <a:lstStyle/>
          <a:p>
            <a:r>
              <a:rPr lang="nl-NL" dirty="0"/>
              <a:t>Beweging – energie - plezier</a:t>
            </a:r>
          </a:p>
        </p:txBody>
      </p:sp>
    </p:spTree>
    <p:extLst>
      <p:ext uri="{BB962C8B-B14F-4D97-AF65-F5344CB8AC3E}">
        <p14:creationId xmlns:p14="http://schemas.microsoft.com/office/powerpoint/2010/main" val="938487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7339" y="4867356"/>
            <a:ext cx="5581963" cy="3982529"/>
          </a:xfrm>
          <a:prstGeom prst="rect">
            <a:avLst/>
          </a:prstGeom>
        </p:spPr>
        <p:txBody>
          <a:bodyPr lIns="93444" tIns="46722" rIns="93444" bIns="46722"/>
          <a:lstStyle/>
          <a:p>
            <a:pPr defTabSz="467221">
              <a:defRPr/>
            </a:pPr>
            <a:r>
              <a:rPr lang="nl-NL" dirty="0"/>
              <a:t>NIEUW</a:t>
            </a:r>
          </a:p>
        </p:txBody>
      </p:sp>
    </p:spTree>
    <p:extLst>
      <p:ext uri="{BB962C8B-B14F-4D97-AF65-F5344CB8AC3E}">
        <p14:creationId xmlns:p14="http://schemas.microsoft.com/office/powerpoint/2010/main" val="710342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9038" y="1254125"/>
            <a:ext cx="4510087"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495" y="4822624"/>
            <a:ext cx="5511174" cy="3945928"/>
          </a:xfrm>
          <a:prstGeom prst="rect">
            <a:avLst/>
          </a:prstGeom>
        </p:spPr>
        <p:txBody>
          <a:bodyPr lIns="92455" tIns="46227" rIns="92455" bIns="46227"/>
          <a:lstStyle/>
          <a:p>
            <a:r>
              <a:rPr lang="nl-NL" dirty="0" err="1"/>
              <a:t>Beeldbox</a:t>
            </a:r>
            <a:r>
              <a:rPr lang="nl-NL" dirty="0"/>
              <a:t> – kaarten op tafel</a:t>
            </a:r>
          </a:p>
        </p:txBody>
      </p:sp>
    </p:spTree>
    <p:extLst>
      <p:ext uri="{BB962C8B-B14F-4D97-AF65-F5344CB8AC3E}">
        <p14:creationId xmlns:p14="http://schemas.microsoft.com/office/powerpoint/2010/main" val="3107294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7339" y="4867356"/>
            <a:ext cx="5581963" cy="3982529"/>
          </a:xfrm>
          <a:prstGeom prst="rect">
            <a:avLst/>
          </a:prstGeom>
        </p:spPr>
        <p:txBody>
          <a:bodyPr lIns="93444" tIns="46722" rIns="93444" bIns="46722"/>
          <a:lstStyle/>
          <a:p>
            <a:r>
              <a:rPr lang="nl-NL" dirty="0"/>
              <a:t>STERKscan ook</a:t>
            </a:r>
            <a:r>
              <a:rPr lang="nl-NL" baseline="0" dirty="0"/>
              <a:t> meegenomen? </a:t>
            </a:r>
            <a:endParaRPr lang="nl-NL" dirty="0"/>
          </a:p>
        </p:txBody>
      </p:sp>
    </p:spTree>
    <p:extLst>
      <p:ext uri="{BB962C8B-B14F-4D97-AF65-F5344CB8AC3E}">
        <p14:creationId xmlns:p14="http://schemas.microsoft.com/office/powerpoint/2010/main" val="960762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9800" y="754063"/>
            <a:ext cx="5008563" cy="3756025"/>
          </a:xfrm>
          <a:prstGeom prst="rect">
            <a:avLst/>
          </a:prstGeom>
          <a:noFill/>
          <a:ln w="12700">
            <a:solidFill>
              <a:prstClr val="black"/>
            </a:solidFill>
          </a:ln>
        </p:spPr>
      </p:sp>
      <p:sp>
        <p:nvSpPr>
          <p:cNvPr id="3" name="Tijdelijke aanduiding voor notities 2"/>
          <p:cNvSpPr>
            <a:spLocks noGrp="1"/>
          </p:cNvSpPr>
          <p:nvPr>
            <p:ph type="body" idx="1"/>
          </p:nvPr>
        </p:nvSpPr>
        <p:spPr>
          <a:xfrm>
            <a:off x="688817" y="4761203"/>
            <a:ext cx="5510530" cy="4509849"/>
          </a:xfrm>
          <a:prstGeom prst="rect">
            <a:avLst/>
          </a:prstGeom>
        </p:spPr>
        <p:txBody>
          <a:bodyPr lIns="92399" tIns="46199" rIns="92399" bIns="46199">
            <a:normAutofit/>
          </a:bodyPr>
          <a:lstStyle/>
          <a:p>
            <a:endParaRPr lang="nl-NL" dirty="0"/>
          </a:p>
        </p:txBody>
      </p:sp>
    </p:spTree>
    <p:extLst>
      <p:ext uri="{BB962C8B-B14F-4D97-AF65-F5344CB8AC3E}">
        <p14:creationId xmlns:p14="http://schemas.microsoft.com/office/powerpoint/2010/main" val="1695072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9038" y="1254125"/>
            <a:ext cx="4510087"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495" y="4822624"/>
            <a:ext cx="5511174" cy="3945928"/>
          </a:xfrm>
          <a:prstGeom prst="rect">
            <a:avLst/>
          </a:prstGeom>
        </p:spPr>
        <p:txBody>
          <a:bodyPr lIns="92455" tIns="46227" rIns="92455" bIns="46227"/>
          <a:lstStyle/>
          <a:p>
            <a:pPr defTabSz="462275">
              <a:defRPr/>
            </a:pPr>
            <a:r>
              <a:rPr lang="nl-NL" dirty="0"/>
              <a:t>Opdracht;</a:t>
            </a:r>
            <a:r>
              <a:rPr lang="nl-NL" baseline="0" dirty="0"/>
              <a:t> teken een situatie die zich in jullie vakantie heeft voorgedaan. De ander vraagt uit: open vragen? </a:t>
            </a:r>
            <a:endParaRPr lang="nl-NL" dirty="0"/>
          </a:p>
          <a:p>
            <a:endParaRPr lang="nl-NL" dirty="0"/>
          </a:p>
        </p:txBody>
      </p:sp>
    </p:spTree>
    <p:extLst>
      <p:ext uri="{BB962C8B-B14F-4D97-AF65-F5344CB8AC3E}">
        <p14:creationId xmlns:p14="http://schemas.microsoft.com/office/powerpoint/2010/main" val="4233087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9038" y="1254125"/>
            <a:ext cx="4510087"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495" y="4822624"/>
            <a:ext cx="5511174" cy="3945928"/>
          </a:xfrm>
          <a:prstGeom prst="rect">
            <a:avLst/>
          </a:prstGeom>
        </p:spPr>
        <p:txBody>
          <a:bodyPr lIns="92455" tIns="46227" rIns="92455" bIns="46227"/>
          <a:lstStyle/>
          <a:p>
            <a:pPr>
              <a:buFont typeface="Wingdings" panose="05000000000000000000" pitchFamily="2" charset="2"/>
              <a:buChar char="§"/>
            </a:pPr>
            <a:r>
              <a:rPr lang="nl-NL" dirty="0"/>
              <a:t>Verwachtingen</a:t>
            </a:r>
            <a:r>
              <a:rPr lang="nl-NL" baseline="0" dirty="0"/>
              <a:t> en ontwikkeldoelen</a:t>
            </a:r>
          </a:p>
          <a:p>
            <a:pPr>
              <a:buFont typeface="Wingdings" panose="05000000000000000000" pitchFamily="2" charset="2"/>
              <a:buChar char="§"/>
            </a:pPr>
            <a:r>
              <a:rPr lang="nl-NL" baseline="0" dirty="0"/>
              <a:t> </a:t>
            </a:r>
            <a:r>
              <a:rPr lang="nl-NL" dirty="0"/>
              <a:t>op geeltje noteren </a:t>
            </a:r>
          </a:p>
          <a:p>
            <a:pPr>
              <a:buFont typeface="Wingdings" panose="05000000000000000000" pitchFamily="2" charset="2"/>
              <a:buChar char="§"/>
            </a:pPr>
            <a:r>
              <a:rPr lang="nl-NL" dirty="0"/>
              <a:t> plakken op flip-over</a:t>
            </a:r>
          </a:p>
          <a:p>
            <a:pPr>
              <a:buFont typeface="Wingdings" panose="05000000000000000000" pitchFamily="2" charset="2"/>
              <a:buChar char="§"/>
            </a:pPr>
            <a:r>
              <a:rPr lang="nl-NL" dirty="0"/>
              <a:t> bespreken en/of </a:t>
            </a:r>
            <a:r>
              <a:rPr lang="nl-NL" dirty="0" err="1"/>
              <a:t>categorisseren</a:t>
            </a:r>
            <a:endParaRPr lang="nl-NL" dirty="0"/>
          </a:p>
          <a:p>
            <a:endParaRPr lang="nl-NL" dirty="0"/>
          </a:p>
        </p:txBody>
      </p:sp>
    </p:spTree>
    <p:extLst>
      <p:ext uri="{BB962C8B-B14F-4D97-AF65-F5344CB8AC3E}">
        <p14:creationId xmlns:p14="http://schemas.microsoft.com/office/powerpoint/2010/main" val="1094680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7339" y="4867356"/>
            <a:ext cx="5581963" cy="3982529"/>
          </a:xfrm>
          <a:prstGeom prst="rect">
            <a:avLst/>
          </a:prstGeom>
        </p:spPr>
        <p:txBody>
          <a:bodyPr lIns="93444" tIns="46722" rIns="93444" bIns="46722"/>
          <a:lstStyle/>
          <a:p>
            <a:r>
              <a:rPr lang="nl-NL" dirty="0"/>
              <a:t>Veel mensen noemen het reflectief luisteren. Hierna volgt een samenvatting! In 5 min zoveel mogelijk samen opschrijven wat het van jou vereist …</a:t>
            </a:r>
          </a:p>
        </p:txBody>
      </p:sp>
    </p:spTree>
    <p:extLst>
      <p:ext uri="{BB962C8B-B14F-4D97-AF65-F5344CB8AC3E}">
        <p14:creationId xmlns:p14="http://schemas.microsoft.com/office/powerpoint/2010/main" val="3315288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9038" y="1254125"/>
            <a:ext cx="4510087"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495" y="4822624"/>
            <a:ext cx="5511174" cy="3945928"/>
          </a:xfrm>
          <a:prstGeom prst="rect">
            <a:avLst/>
          </a:prstGeom>
        </p:spPr>
        <p:txBody>
          <a:bodyPr lIns="92455" tIns="46227" rIns="92455" bIns="46227"/>
          <a:lstStyle/>
          <a:p>
            <a:r>
              <a:rPr lang="nl-NL" dirty="0"/>
              <a:t>Heel snel erdoor heen. Ik ga dus niet ophalen wat men weet.</a:t>
            </a:r>
          </a:p>
        </p:txBody>
      </p:sp>
    </p:spTree>
    <p:extLst>
      <p:ext uri="{BB962C8B-B14F-4D97-AF65-F5344CB8AC3E}">
        <p14:creationId xmlns:p14="http://schemas.microsoft.com/office/powerpoint/2010/main" val="4218934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8146" y="4867500"/>
            <a:ext cx="5580346" cy="3982790"/>
          </a:xfrm>
          <a:prstGeom prst="rect">
            <a:avLst/>
          </a:prstGeom>
        </p:spPr>
        <p:txBody>
          <a:bodyPr lIns="92455" tIns="46227" rIns="92455" bIns="46227"/>
          <a:lstStyle/>
          <a:p>
            <a:r>
              <a:rPr lang="nl-NL" dirty="0"/>
              <a:t>Print dit net als de gespreksleidraad en plastificeer ze!</a:t>
            </a:r>
          </a:p>
        </p:txBody>
      </p:sp>
    </p:spTree>
    <p:extLst>
      <p:ext uri="{BB962C8B-B14F-4D97-AF65-F5344CB8AC3E}">
        <p14:creationId xmlns:p14="http://schemas.microsoft.com/office/powerpoint/2010/main" val="619352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7339" y="4867356"/>
            <a:ext cx="5581963" cy="3982529"/>
          </a:xfrm>
          <a:prstGeom prst="rect">
            <a:avLst/>
          </a:prstGeom>
        </p:spPr>
        <p:txBody>
          <a:bodyPr lIns="93444" tIns="46722" rIns="93444" bIns="46722"/>
          <a:lstStyle/>
          <a:p>
            <a:r>
              <a:rPr lang="nl-NL" dirty="0"/>
              <a:t>Hetzelfde</a:t>
            </a:r>
            <a:endParaRPr lang="en-NL" dirty="0"/>
          </a:p>
        </p:txBody>
      </p:sp>
    </p:spTree>
    <p:extLst>
      <p:ext uri="{BB962C8B-B14F-4D97-AF65-F5344CB8AC3E}">
        <p14:creationId xmlns:p14="http://schemas.microsoft.com/office/powerpoint/2010/main" val="480943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7339" y="4867356"/>
            <a:ext cx="5581963" cy="3982529"/>
          </a:xfrm>
          <a:prstGeom prst="rect">
            <a:avLst/>
          </a:prstGeom>
        </p:spPr>
        <p:txBody>
          <a:bodyPr lIns="93444" tIns="46722" rIns="93444" bIns="46722"/>
          <a:lstStyle/>
          <a:p>
            <a:endParaRPr lang="nl-NL" dirty="0"/>
          </a:p>
        </p:txBody>
      </p:sp>
    </p:spTree>
    <p:extLst>
      <p:ext uri="{BB962C8B-B14F-4D97-AF65-F5344CB8AC3E}">
        <p14:creationId xmlns:p14="http://schemas.microsoft.com/office/powerpoint/2010/main" val="4021110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8146" y="4867500"/>
            <a:ext cx="5580346" cy="3982790"/>
          </a:xfrm>
          <a:prstGeom prst="rect">
            <a:avLst/>
          </a:prstGeom>
        </p:spPr>
        <p:txBody>
          <a:bodyPr lIns="92455" tIns="46227" rIns="92455" bIns="46227"/>
          <a:lstStyle/>
          <a:p>
            <a:r>
              <a:rPr lang="nl-NL" dirty="0"/>
              <a:t>55</a:t>
            </a:r>
          </a:p>
        </p:txBody>
      </p:sp>
    </p:spTree>
    <p:extLst>
      <p:ext uri="{BB962C8B-B14F-4D97-AF65-F5344CB8AC3E}">
        <p14:creationId xmlns:p14="http://schemas.microsoft.com/office/powerpoint/2010/main" val="2713469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8146" y="4867500"/>
            <a:ext cx="5580346" cy="3982790"/>
          </a:xfrm>
          <a:prstGeom prst="rect">
            <a:avLst/>
          </a:prstGeom>
        </p:spPr>
        <p:txBody>
          <a:bodyPr lIns="92455" tIns="46227" rIns="92455" bIns="46227"/>
          <a:lstStyle/>
          <a:p>
            <a:r>
              <a:rPr lang="nl-NL" dirty="0"/>
              <a:t>50</a:t>
            </a:r>
          </a:p>
          <a:p>
            <a:r>
              <a:rPr lang="nl-NL" dirty="0"/>
              <a:t>Inspiratie van dia 6</a:t>
            </a:r>
          </a:p>
        </p:txBody>
      </p:sp>
    </p:spTree>
    <p:extLst>
      <p:ext uri="{BB962C8B-B14F-4D97-AF65-F5344CB8AC3E}">
        <p14:creationId xmlns:p14="http://schemas.microsoft.com/office/powerpoint/2010/main" val="1462088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8213" y="752475"/>
            <a:ext cx="5011737" cy="3757613"/>
          </a:xfrm>
          <a:prstGeom prst="rect">
            <a:avLst/>
          </a:prstGeom>
          <a:noFill/>
          <a:ln w="12700">
            <a:solidFill>
              <a:prstClr val="black"/>
            </a:solidFill>
          </a:ln>
        </p:spPr>
      </p:sp>
      <p:sp>
        <p:nvSpPr>
          <p:cNvPr id="3" name="Tijdelijke aanduiding voor notities 2"/>
          <p:cNvSpPr>
            <a:spLocks noGrp="1"/>
          </p:cNvSpPr>
          <p:nvPr>
            <p:ph type="body" idx="1"/>
          </p:nvPr>
        </p:nvSpPr>
        <p:spPr>
          <a:xfrm>
            <a:off x="688817" y="4761204"/>
            <a:ext cx="5510530" cy="4509849"/>
          </a:xfrm>
          <a:prstGeom prst="rect">
            <a:avLst/>
          </a:prstGeom>
        </p:spPr>
        <p:txBody>
          <a:bodyPr lIns="92453" tIns="46226" rIns="92453" bIns="46226">
            <a:normAutofit/>
          </a:bodyPr>
          <a:lstStyle/>
          <a:p>
            <a:endParaRPr lang="nl-NL"/>
          </a:p>
        </p:txBody>
      </p:sp>
    </p:spTree>
    <p:extLst>
      <p:ext uri="{BB962C8B-B14F-4D97-AF65-F5344CB8AC3E}">
        <p14:creationId xmlns:p14="http://schemas.microsoft.com/office/powerpoint/2010/main" val="1049724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8146" y="4867500"/>
            <a:ext cx="5580346" cy="3982790"/>
          </a:xfrm>
          <a:prstGeom prst="rect">
            <a:avLst/>
          </a:prstGeom>
        </p:spPr>
        <p:txBody>
          <a:bodyPr lIns="92455" tIns="46227" rIns="92455" bIns="46227"/>
          <a:lstStyle/>
          <a:p>
            <a:r>
              <a:rPr lang="nl-NL" dirty="0"/>
              <a:t>52</a:t>
            </a:r>
          </a:p>
        </p:txBody>
      </p:sp>
    </p:spTree>
    <p:extLst>
      <p:ext uri="{BB962C8B-B14F-4D97-AF65-F5344CB8AC3E}">
        <p14:creationId xmlns:p14="http://schemas.microsoft.com/office/powerpoint/2010/main" val="2410681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7339" y="4867356"/>
            <a:ext cx="5581963" cy="3982529"/>
          </a:xfrm>
          <a:prstGeom prst="rect">
            <a:avLst/>
          </a:prstGeom>
        </p:spPr>
        <p:txBody>
          <a:bodyPr lIns="93444" tIns="46722" rIns="93444" bIns="46722"/>
          <a:lstStyle/>
          <a:p>
            <a:r>
              <a:rPr lang="nl-NL" dirty="0"/>
              <a:t>ERVAREN EN OEFENEN -&gt; SAMEN DOEN!</a:t>
            </a:r>
          </a:p>
          <a:p>
            <a:r>
              <a:rPr lang="nl-NL" dirty="0"/>
              <a:t>1. Positief kritische grondhouding gebaseerd op waarderend onderzoek</a:t>
            </a:r>
          </a:p>
          <a:p>
            <a:r>
              <a:rPr lang="nl-NL" dirty="0"/>
              <a:t>2. Vonken </a:t>
            </a:r>
            <a:r>
              <a:rPr lang="nl-NL" dirty="0" err="1"/>
              <a:t>ipv</a:t>
            </a:r>
            <a:r>
              <a:rPr lang="nl-NL" dirty="0"/>
              <a:t> vinken -&gt; holistische benadering </a:t>
            </a:r>
          </a:p>
          <a:p>
            <a:r>
              <a:rPr lang="nl-NL" dirty="0"/>
              <a:t>3. Startvragen en gespreksvaardigheden</a:t>
            </a:r>
          </a:p>
          <a:p>
            <a:r>
              <a:rPr lang="nl-NL" dirty="0"/>
              <a:t>4. Beoordelingsformulier </a:t>
            </a:r>
            <a:r>
              <a:rPr lang="nl-NL" dirty="0" err="1"/>
              <a:t>ahv</a:t>
            </a:r>
            <a:r>
              <a:rPr lang="nl-NL" dirty="0"/>
              <a:t> beoordelings- assessmentdriehoek en schrijfwijzer</a:t>
            </a:r>
          </a:p>
          <a:p>
            <a:r>
              <a:rPr lang="nl-NL" dirty="0"/>
              <a:t>5. Wensen en verwachtingen uit thuisopdracht</a:t>
            </a:r>
          </a:p>
          <a:p>
            <a:r>
              <a:rPr lang="nl-NL" dirty="0"/>
              <a:t>Muziek</a:t>
            </a:r>
            <a:r>
              <a:rPr lang="nl-NL" baseline="0" dirty="0"/>
              <a:t> is voor heel veel dingen belangrijk: geheugen, sociaal, doorzettingsvermogen, samenwerken etc. </a:t>
            </a:r>
          </a:p>
          <a:p>
            <a:r>
              <a:rPr lang="nl-NL" baseline="0" dirty="0"/>
              <a:t>Maar wat is er nodig om tot een prachtige uitvoering te komen? Wat is de rol van het individu? Van andere betrokkenen? Wie schrijft de partituur? Welke competenties? En nog veel meer. Waarom zijn al die zaken zo belangrijk? WAT IS DE BEDOELING? </a:t>
            </a:r>
            <a:r>
              <a:rPr lang="nl-NL" baseline="0" dirty="0" err="1"/>
              <a:t>Scherder</a:t>
            </a:r>
            <a:r>
              <a:rPr lang="nl-NL" baseline="0" dirty="0"/>
              <a:t>, Honing en Biesta maar ook </a:t>
            </a:r>
            <a:r>
              <a:rPr lang="nl-NL" baseline="0" dirty="0" err="1"/>
              <a:t>Dewey</a:t>
            </a:r>
            <a:r>
              <a:rPr lang="nl-NL" baseline="0" dirty="0"/>
              <a:t> benoemen het belang van kwalificatie, socialisatie en subjectificatie allen op hun eigen manier maar altijd om een bijdrage aan de samenleving, een inclusieve en voor ons Bureau STERK verdraagzame samenleving te geven. Allemaal goed en wel: jullie moeten gaan beoordelen! </a:t>
            </a:r>
          </a:p>
          <a:p>
            <a:r>
              <a:rPr lang="nl-NL" baseline="0" dirty="0"/>
              <a:t>Jullie brengen al veel kennis en ervaring mee als docent, velen/allen ook als assessor. Vandaag gaan we in een </a:t>
            </a:r>
            <a:r>
              <a:rPr lang="nl-NL" baseline="0" dirty="0" err="1"/>
              <a:t>razendtempo</a:t>
            </a:r>
            <a:r>
              <a:rPr lang="nl-NL" baseline="0" dirty="0"/>
              <a:t> zaken die voor het zijn van een basis-assessor belangrijk zijn aanstippen. Beginsituatie heb ik afgestemd met Emilie, Tineke, Angelique en Anjo. Jullie gaan zelf aan de slag en er is (alle?) tijd om dilemma’s, vragen ed. te stellen. We gaan afstemmen. </a:t>
            </a:r>
          </a:p>
          <a:p>
            <a:endParaRPr lang="nl-NL" baseline="0" dirty="0"/>
          </a:p>
          <a:p>
            <a:endParaRPr lang="nl-NL" baseline="0" dirty="0"/>
          </a:p>
          <a:p>
            <a:r>
              <a:rPr lang="nl-NL" baseline="0" dirty="0"/>
              <a:t>Daarbij zetten we graag de stip op de horizon. Bieden we toekomstperspectief</a:t>
            </a:r>
            <a:endParaRPr lang="nl-NL" dirty="0"/>
          </a:p>
        </p:txBody>
      </p:sp>
    </p:spTree>
    <p:extLst>
      <p:ext uri="{BB962C8B-B14F-4D97-AF65-F5344CB8AC3E}">
        <p14:creationId xmlns:p14="http://schemas.microsoft.com/office/powerpoint/2010/main" val="3803210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8146" y="4867500"/>
            <a:ext cx="5580346" cy="3982790"/>
          </a:xfrm>
          <a:prstGeom prst="rect">
            <a:avLst/>
          </a:prstGeom>
        </p:spPr>
        <p:txBody>
          <a:bodyPr lIns="92455" tIns="46227" rIns="92455" bIns="46227"/>
          <a:lstStyle/>
          <a:p>
            <a:endParaRPr lang="nl-NL" dirty="0"/>
          </a:p>
        </p:txBody>
      </p:sp>
    </p:spTree>
    <p:extLst>
      <p:ext uri="{BB962C8B-B14F-4D97-AF65-F5344CB8AC3E}">
        <p14:creationId xmlns:p14="http://schemas.microsoft.com/office/powerpoint/2010/main" val="3410293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9038" y="1254125"/>
            <a:ext cx="4510087"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495" y="4822624"/>
            <a:ext cx="5511174" cy="3945928"/>
          </a:xfrm>
          <a:prstGeom prst="rect">
            <a:avLst/>
          </a:prstGeom>
        </p:spPr>
        <p:txBody>
          <a:bodyPr lIns="92455" tIns="46227" rIns="92455" bIns="46227"/>
          <a:lstStyle/>
          <a:p>
            <a:r>
              <a:rPr lang="nl-NL" dirty="0"/>
              <a:t>Wat betekent dat voor jou? Wat betekent dat voor de verpleegkundige? </a:t>
            </a:r>
          </a:p>
        </p:txBody>
      </p:sp>
    </p:spTree>
    <p:extLst>
      <p:ext uri="{BB962C8B-B14F-4D97-AF65-F5344CB8AC3E}">
        <p14:creationId xmlns:p14="http://schemas.microsoft.com/office/powerpoint/2010/main" val="2790879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9038" y="1254125"/>
            <a:ext cx="4510087"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495" y="4822624"/>
            <a:ext cx="5511174" cy="3945928"/>
          </a:xfrm>
          <a:prstGeom prst="rect">
            <a:avLst/>
          </a:prstGeom>
        </p:spPr>
        <p:txBody>
          <a:bodyPr lIns="92455" tIns="46227" rIns="92455" bIns="46227"/>
          <a:lstStyle/>
          <a:p>
            <a:r>
              <a:rPr lang="nl-NL" dirty="0"/>
              <a:t>Wat betekent dat voor jou? Wat betekent dat voor de verpleegkundige? </a:t>
            </a:r>
          </a:p>
        </p:txBody>
      </p:sp>
    </p:spTree>
    <p:extLst>
      <p:ext uri="{BB962C8B-B14F-4D97-AF65-F5344CB8AC3E}">
        <p14:creationId xmlns:p14="http://schemas.microsoft.com/office/powerpoint/2010/main" val="2585493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1265238"/>
            <a:ext cx="4551363" cy="3413125"/>
          </a:xfrm>
          <a:prstGeom prst="rect">
            <a:avLst/>
          </a:prstGeom>
          <a:noFill/>
          <a:ln w="12700">
            <a:solidFill>
              <a:prstClr val="black"/>
            </a:solidFill>
          </a:ln>
        </p:spPr>
      </p:sp>
      <p:sp>
        <p:nvSpPr>
          <p:cNvPr id="3" name="Tijdelijke aanduiding voor notities 2"/>
          <p:cNvSpPr>
            <a:spLocks noGrp="1"/>
          </p:cNvSpPr>
          <p:nvPr>
            <p:ph type="body" idx="1"/>
          </p:nvPr>
        </p:nvSpPr>
        <p:spPr>
          <a:xfrm>
            <a:off x="697339" y="4867356"/>
            <a:ext cx="5581963" cy="3982529"/>
          </a:xfrm>
          <a:prstGeom prst="rect">
            <a:avLst/>
          </a:prstGeom>
        </p:spPr>
        <p:txBody>
          <a:bodyPr lIns="93444" tIns="46722" rIns="93444" bIns="46722"/>
          <a:lstStyle/>
          <a:p>
            <a:r>
              <a:rPr lang="nl-NL" dirty="0"/>
              <a:t>9.</a:t>
            </a:r>
          </a:p>
          <a:p>
            <a:r>
              <a:rPr lang="nl-NL" dirty="0"/>
              <a:t>Luisteren</a:t>
            </a:r>
            <a:r>
              <a:rPr lang="nl-NL" baseline="0" dirty="0"/>
              <a:t>  - belangrijke competentie – Afstemmen minstens zo belangrijk L(A)SD. </a:t>
            </a:r>
          </a:p>
        </p:txBody>
      </p:sp>
    </p:spTree>
    <p:extLst>
      <p:ext uri="{BB962C8B-B14F-4D97-AF65-F5344CB8AC3E}">
        <p14:creationId xmlns:p14="http://schemas.microsoft.com/office/powerpoint/2010/main" val="793798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89038" y="1254125"/>
            <a:ext cx="4510087" cy="3381375"/>
          </a:xfrm>
          <a:prstGeom prst="rect">
            <a:avLst/>
          </a:prstGeom>
          <a:noFill/>
          <a:ln w="12700">
            <a:solidFill>
              <a:prstClr val="black"/>
            </a:solidFill>
          </a:ln>
        </p:spPr>
      </p:sp>
      <p:sp>
        <p:nvSpPr>
          <p:cNvPr id="3" name="Tijdelijke aanduiding voor notities 2"/>
          <p:cNvSpPr>
            <a:spLocks noGrp="1"/>
          </p:cNvSpPr>
          <p:nvPr>
            <p:ph type="body" idx="1"/>
          </p:nvPr>
        </p:nvSpPr>
        <p:spPr>
          <a:xfrm>
            <a:off x="688495" y="4822624"/>
            <a:ext cx="5511174" cy="3945928"/>
          </a:xfrm>
          <a:prstGeom prst="rect">
            <a:avLst/>
          </a:prstGeom>
        </p:spPr>
        <p:txBody>
          <a:bodyPr lIns="92455" tIns="46227" rIns="92455" bIns="46227"/>
          <a:lstStyle/>
          <a:p>
            <a:r>
              <a:rPr lang="nl-NL" dirty="0" err="1"/>
              <a:t>Beeldbox</a:t>
            </a:r>
            <a:r>
              <a:rPr lang="nl-NL" dirty="0"/>
              <a:t> – kaarten op tafel</a:t>
            </a:r>
          </a:p>
        </p:txBody>
      </p:sp>
    </p:spTree>
    <p:extLst>
      <p:ext uri="{BB962C8B-B14F-4D97-AF65-F5344CB8AC3E}">
        <p14:creationId xmlns:p14="http://schemas.microsoft.com/office/powerpoint/2010/main" val="157968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Rectangle 1038"/>
          <p:cNvSpPr>
            <a:spLocks noGrp="1" noChangeArrowheads="1"/>
          </p:cNvSpPr>
          <p:nvPr>
            <p:ph idx="1"/>
          </p:nvPr>
        </p:nvSpPr>
        <p:spPr bwMode="auto">
          <a:xfrm>
            <a:off x="457200" y="1981200"/>
            <a:ext cx="82296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69875" indent="-269875" algn="l">
              <a:buFont typeface="Arial"/>
              <a:buNone/>
              <a:defRPr sz="1800"/>
            </a:lvl1pPr>
            <a:lvl2pPr>
              <a:buFontTx/>
              <a:buNone/>
              <a:defRPr sz="2400" b="1" i="0" baseline="0">
                <a:latin typeface="Verdana"/>
                <a:cs typeface="Verdana"/>
              </a:defRPr>
            </a:lvl2pPr>
            <a:lvl4pPr algn="l">
              <a:buFont typeface="Wingdings" charset="2"/>
              <a:buChar char="§"/>
              <a:defRPr/>
            </a:lvl4pPr>
          </a:lstStyle>
          <a:p>
            <a:pPr lvl="0"/>
            <a:r>
              <a:rPr lang="nl-NL" noProof="0" dirty="0"/>
              <a:t>Click to </a:t>
            </a:r>
            <a:r>
              <a:rPr lang="nl-NL" noProof="0" dirty="0" err="1"/>
              <a:t>edit</a:t>
            </a:r>
            <a:r>
              <a:rPr lang="nl-NL" noProof="0" dirty="0"/>
              <a:t> </a:t>
            </a:r>
            <a:r>
              <a:rPr lang="nl-NL" noProof="0" dirty="0" err="1"/>
              <a:t>Master</a:t>
            </a:r>
            <a:r>
              <a:rPr lang="nl-NL" noProof="0" dirty="0"/>
              <a:t> </a:t>
            </a:r>
            <a:r>
              <a:rPr lang="nl-NL" noProof="0" dirty="0" err="1"/>
              <a:t>text</a:t>
            </a:r>
            <a:r>
              <a:rPr lang="nl-NL" noProof="0" dirty="0"/>
              <a:t> </a:t>
            </a:r>
            <a:r>
              <a:rPr lang="nl-NL" noProof="0" dirty="0" err="1"/>
              <a:t>styles</a:t>
            </a:r>
            <a:endParaRPr lang="nl-NL" noProof="0" dirty="0"/>
          </a:p>
        </p:txBody>
      </p:sp>
      <p:sp>
        <p:nvSpPr>
          <p:cNvPr id="6" name="Rectangle 1038"/>
          <p:cNvSpPr>
            <a:spLocks noGrp="1" noChangeArrowheads="1"/>
          </p:cNvSpPr>
          <p:nvPr>
            <p:ph idx="10"/>
          </p:nvPr>
        </p:nvSpPr>
        <p:spPr bwMode="auto">
          <a:xfrm>
            <a:off x="457200" y="3962400"/>
            <a:ext cx="82296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69875" indent="-269875" algn="l">
              <a:buFont typeface="Wingdings" charset="2"/>
              <a:buChar char="§"/>
              <a:defRPr sz="1800" b="0"/>
            </a:lvl1pPr>
            <a:lvl2pPr>
              <a:defRPr b="0" i="0">
                <a:latin typeface="Verdana"/>
                <a:cs typeface="Verdana"/>
              </a:defRPr>
            </a:lvl2pPr>
            <a:lvl4pPr algn="l">
              <a:buFont typeface="Wingdings" charset="2"/>
              <a:buChar char="§"/>
              <a:defRPr/>
            </a:lvl4pPr>
          </a:lstStyle>
          <a:p>
            <a:pPr lvl="0"/>
            <a:r>
              <a:rPr lang="nl-NL" noProof="0" dirty="0"/>
              <a:t>Click to </a:t>
            </a:r>
            <a:r>
              <a:rPr lang="nl-NL" noProof="0" dirty="0" err="1"/>
              <a:t>edit</a:t>
            </a:r>
            <a:r>
              <a:rPr lang="nl-NL" noProof="0" dirty="0"/>
              <a:t> </a:t>
            </a:r>
            <a:r>
              <a:rPr lang="nl-NL" noProof="0" dirty="0" err="1"/>
              <a:t>Master</a:t>
            </a:r>
            <a:r>
              <a:rPr lang="nl-NL" noProof="0" dirty="0"/>
              <a:t> </a:t>
            </a:r>
            <a:r>
              <a:rPr lang="nl-NL" noProof="0" dirty="0" err="1"/>
              <a:t>text</a:t>
            </a:r>
            <a:r>
              <a:rPr lang="nl-NL" noProof="0" dirty="0"/>
              <a:t> </a:t>
            </a:r>
            <a:r>
              <a:rPr lang="nl-NL" noProof="0" dirty="0" err="1"/>
              <a:t>styles</a:t>
            </a:r>
            <a:endParaRPr lang="nl-NL" noProof="0" dirty="0"/>
          </a:p>
        </p:txBody>
      </p:sp>
      <p:sp>
        <p:nvSpPr>
          <p:cNvPr id="9" name="Text Placeholder 8"/>
          <p:cNvSpPr>
            <a:spLocks noGrp="1"/>
          </p:cNvSpPr>
          <p:nvPr>
            <p:ph type="body" sz="quarter" idx="12"/>
          </p:nvPr>
        </p:nvSpPr>
        <p:spPr>
          <a:xfrm>
            <a:off x="457200" y="1295400"/>
            <a:ext cx="8229600" cy="381000"/>
          </a:xfrm>
          <a:prstGeom prst="rect">
            <a:avLst/>
          </a:prstGeom>
        </p:spPr>
        <p:txBody>
          <a:bodyPr vert="horz" anchor="ctr"/>
          <a:lstStyle>
            <a:lvl1pPr algn="l">
              <a:buFontTx/>
              <a:buNone/>
              <a:defRPr sz="2400" b="1" baseline="0">
                <a:solidFill>
                  <a:srgbClr val="0071A2"/>
                </a:solidFill>
              </a:defRPr>
            </a:lvl1pPr>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p:txBody>
      </p:sp>
      <p:sp>
        <p:nvSpPr>
          <p:cNvPr id="7" name="Date Placeholder 4"/>
          <p:cNvSpPr>
            <a:spLocks noGrp="1"/>
          </p:cNvSpPr>
          <p:nvPr>
            <p:ph type="dt" sz="half" idx="13"/>
          </p:nvPr>
        </p:nvSpPr>
        <p:spPr>
          <a:ln/>
        </p:spPr>
        <p:txBody>
          <a:bodyPr/>
          <a:lstStyle>
            <a:lvl1pPr>
              <a:defRPr/>
            </a:lvl1pPr>
          </a:lstStyle>
          <a:p>
            <a:fld id="{91131364-A145-4AB7-B022-3A092FA4123D}" type="datetime1">
              <a:rPr lang="nl-NL" smtClean="0"/>
              <a:t>8-4-2025</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nl-NL"/>
              <a:t>Klik om de stijl te bewerken</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6253B8EB-10C1-4E3D-B115-92714BB7B7E9}" type="datetime1">
              <a:rPr lang="nl-NL" smtClean="0"/>
              <a:t>8-4-2025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1309505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F1ACE92-EC17-4B9B-BBE2-F63F12BBE693}" type="datetime1">
              <a:rPr lang="nl-NL" smtClean="0"/>
              <a:t>8-4-2025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2928417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E7BD32D-63CB-479C-B10B-97498F15D31A}" type="datetime1">
              <a:rPr lang="nl-NL" smtClean="0"/>
              <a:t>8-4-2025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2553853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a:t>Klik om de stijl te bewerken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1DC0C34C-4E3B-464F-BB8D-1F6755B46C44}" type="datetime1">
              <a:rPr lang="nl-NL" smtClean="0"/>
              <a:t>8-4-2025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62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b="1">
                <a:solidFill>
                  <a:srgbClr val="0070C0"/>
                </a:solidFill>
                <a:latin typeface="+mn-lt"/>
              </a:defRPr>
            </a:lvl1pPr>
          </a:lstStyle>
          <a:p>
            <a:r>
              <a:rPr lang="nl-NL" dirty="0"/>
              <a:t>Klik om de stijl te bewerken</a:t>
            </a:r>
            <a:endParaRPr lang="en-US" dirty="0"/>
          </a:p>
        </p:txBody>
      </p:sp>
      <p:sp>
        <p:nvSpPr>
          <p:cNvPr id="3" name="Content Placeholder 2"/>
          <p:cNvSpPr>
            <a:spLocks noGrp="1"/>
          </p:cNvSpPr>
          <p:nvPr>
            <p:ph idx="1"/>
          </p:nvPr>
        </p:nvSpPr>
        <p:spPr/>
        <p:txBody>
          <a:bodyPr/>
          <a:lstStyle>
            <a:lvl1pPr>
              <a:defRPr>
                <a:solidFill>
                  <a:schemeClr val="tx1"/>
                </a:solidFill>
              </a:defRPr>
            </a:lvl1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4F28A3C8-DCCC-4317-962C-9F7796EEA066}" type="datetime1">
              <a:rPr lang="nl-NL" smtClean="0"/>
              <a:t>8-4-2025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E3F4F-51B2-42EE-AFA2-40C4572185CC}" type="slidenum">
              <a:rPr lang="en-US" dirty="0"/>
              <a:t>‹nr.›</a:t>
            </a:fld>
            <a:endParaRPr lang="en-US" dirty="0"/>
          </a:p>
        </p:txBody>
      </p:sp>
    </p:spTree>
    <p:extLst>
      <p:ext uri="{BB962C8B-B14F-4D97-AF65-F5344CB8AC3E}">
        <p14:creationId xmlns:p14="http://schemas.microsoft.com/office/powerpoint/2010/main" val="372314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a:t>Klik om de stijl te bewerken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347D8ECC-C7B2-4D9D-8677-DD87D351A3DF}" type="datetime1">
              <a:rPr lang="nl-NL" smtClean="0"/>
              <a:t>8-4-2025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221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nl-NL"/>
              <a:t>Klik om de stijl te bewerken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C2909F4-83CF-46DB-89F0-D64092903EDF}" type="datetime1">
              <a:rPr lang="nl-NL" smtClean="0"/>
              <a:t>8-4-2025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3198156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nl-NL"/>
              <a:t>Klik om de stijl te bewerken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22960" y="2582334"/>
            <a:ext cx="3703320" cy="328676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663440" y="2582334"/>
            <a:ext cx="3703320" cy="328676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DE643360-C045-4166-9D2E-51F3B0298E6C}" type="datetime1">
              <a:rPr lang="nl-NL" smtClean="0"/>
              <a:t>8-4-2025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3468365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5E0B9C3F-D1EF-49B5-955B-1F8AEB3F576F}" type="datetime1">
              <a:rPr lang="nl-NL" smtClean="0"/>
              <a:t>8-4-2025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256378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AC604FA-F854-42C6-BD80-9D9CAF767DD3}" type="datetime1">
              <a:rPr lang="nl-NL" smtClean="0"/>
              <a:t>8-4-2025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extLst>
      <p:ext uri="{BB962C8B-B14F-4D97-AF65-F5344CB8AC3E}">
        <p14:creationId xmlns:p14="http://schemas.microsoft.com/office/powerpoint/2010/main" val="2517374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nl-NL"/>
              <a:t>Klik om de stijl te bewerken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89245E7D-EFA9-40A4-8903-7D7333DB350A}" type="datetime1">
              <a:rPr lang="nl-NL" smtClean="0"/>
              <a:t>8-4-2025</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‹nr.›</a:t>
            </a:fld>
            <a:endParaRPr lang="en-US" dirty="0"/>
          </a:p>
        </p:txBody>
      </p:sp>
    </p:spTree>
    <p:extLst>
      <p:ext uri="{BB962C8B-B14F-4D97-AF65-F5344CB8AC3E}">
        <p14:creationId xmlns:p14="http://schemas.microsoft.com/office/powerpoint/2010/main" val="19988779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CE6ED"/>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6172200"/>
            <a:ext cx="9151938" cy="693738"/>
          </a:xfrm>
          <a:prstGeom prst="rect">
            <a:avLst/>
          </a:prstGeom>
          <a:solidFill>
            <a:srgbClr val="0071A2"/>
          </a:solidFill>
          <a:ln w="0">
            <a:solidFill>
              <a:schemeClr val="tx1"/>
            </a:solidFill>
            <a:miter lim="800000"/>
            <a:headEnd/>
            <a:tailEnd/>
          </a:ln>
        </p:spPr>
        <p:txBody>
          <a:bodyPr wrap="none" anchor="ctr"/>
          <a:lstStyle/>
          <a:p>
            <a:endParaRPr lang="nl-NL" dirty="0"/>
          </a:p>
        </p:txBody>
      </p:sp>
      <p:sp>
        <p:nvSpPr>
          <p:cNvPr id="7" name="Line 14"/>
          <p:cNvSpPr>
            <a:spLocks noChangeShapeType="1"/>
          </p:cNvSpPr>
          <p:nvPr userDrawn="1"/>
        </p:nvSpPr>
        <p:spPr bwMode="auto">
          <a:xfrm>
            <a:off x="-3175" y="6172200"/>
            <a:ext cx="9151938" cy="0"/>
          </a:xfrm>
          <a:prstGeom prst="line">
            <a:avLst/>
          </a:prstGeom>
          <a:noFill/>
          <a:ln w="50800" cap="flat" cmpd="sng" algn="ctr">
            <a:solidFill>
              <a:srgbClr val="FFFFFF"/>
            </a:solidFill>
            <a:prstDash val="solid"/>
            <a:round/>
            <a:headEnd type="none" w="med" len="med"/>
            <a:tailEnd type="none" w="med" len="med"/>
          </a:ln>
        </p:spPr>
        <p:txBody>
          <a:bodyPr/>
          <a:lstStyle/>
          <a:p>
            <a:pPr fontAlgn="auto">
              <a:spcBef>
                <a:spcPts val="0"/>
              </a:spcBef>
              <a:spcAft>
                <a:spcPts val="0"/>
              </a:spcAft>
              <a:defRPr/>
            </a:pPr>
            <a:endParaRPr lang="en-US" dirty="0">
              <a:latin typeface="+mn-lt"/>
              <a:ea typeface="+mn-ea"/>
            </a:endParaRPr>
          </a:p>
        </p:txBody>
      </p:sp>
      <p:sp>
        <p:nvSpPr>
          <p:cNvPr id="5" name="Date Placeholder 4"/>
          <p:cNvSpPr>
            <a:spLocks noGrp="1"/>
          </p:cNvSpPr>
          <p:nvPr>
            <p:ph type="dt" sz="half" idx="2"/>
          </p:nvPr>
        </p:nvSpPr>
        <p:spPr>
          <a:xfrm>
            <a:off x="6962775" y="6357938"/>
            <a:ext cx="1800225" cy="360362"/>
          </a:xfrm>
          <a:prstGeom prst="rect">
            <a:avLst/>
          </a:prstGeom>
          <a:noFill/>
          <a:ln w="0">
            <a:noFill/>
          </a:ln>
        </p:spPr>
        <p:txBody>
          <a:bodyPr vert="horz" wrap="square" lIns="91440" tIns="0" rIns="91440" bIns="45720" numCol="1" anchor="ctr" anchorCtr="0" compatLnSpc="1">
            <a:prstTxWarp prst="textNoShape">
              <a:avLst/>
            </a:prstTxWarp>
            <a:normAutofit/>
          </a:bodyPr>
          <a:lstStyle>
            <a:lvl1pPr algn="r">
              <a:defRPr sz="1000">
                <a:solidFill>
                  <a:schemeClr val="bg1"/>
                </a:solidFill>
                <a:latin typeface="Verdana" pitchFamily="-111" charset="0"/>
              </a:defRPr>
            </a:lvl1pPr>
          </a:lstStyle>
          <a:p>
            <a:fld id="{083A012D-C927-4AED-8CE3-D7F71F24B450}" type="datetime1">
              <a:rPr lang="nl-NL" smtClean="0"/>
              <a:t>8-4-2025</a:t>
            </a:fld>
            <a:endParaRPr lang="en-US" dirty="0"/>
          </a:p>
        </p:txBody>
      </p:sp>
      <p:pic>
        <p:nvPicPr>
          <p:cNvPr id="1029" name="Content Placeholder 5" descr="STERK logo.jpg"/>
          <p:cNvPicPr>
            <a:picLocks noChangeAspect="1"/>
          </p:cNvPicPr>
          <p:nvPr userDrawn="1"/>
        </p:nvPicPr>
        <p:blipFill>
          <a:blip r:embed="rId3"/>
          <a:srcRect/>
          <a:stretch>
            <a:fillRect/>
          </a:stretch>
        </p:blipFill>
        <p:spPr bwMode="auto">
          <a:xfrm>
            <a:off x="576263" y="304800"/>
            <a:ext cx="1743075" cy="628650"/>
          </a:xfrm>
          <a:prstGeom prst="rect">
            <a:avLst/>
          </a:prstGeom>
          <a:noFill/>
          <a:ln w="9525">
            <a:noFill/>
            <a:miter lim="800000"/>
            <a:headEnd/>
            <a:tailEnd/>
          </a:ln>
        </p:spPr>
      </p:pic>
      <p:sp>
        <p:nvSpPr>
          <p:cNvPr id="9" name="Date Placeholder 4"/>
          <p:cNvSpPr txBox="1">
            <a:spLocks/>
          </p:cNvSpPr>
          <p:nvPr userDrawn="1"/>
        </p:nvSpPr>
        <p:spPr>
          <a:xfrm>
            <a:off x="468313" y="6357938"/>
            <a:ext cx="1800225" cy="360362"/>
          </a:xfrm>
          <a:prstGeom prst="rect">
            <a:avLst/>
          </a:prstGeom>
        </p:spPr>
        <p:txBody>
          <a:bodyPr tIns="0" anchor="ctr">
            <a:normAutofit/>
          </a:bodyPr>
          <a:lstStyle/>
          <a:p>
            <a:r>
              <a:rPr lang="nl-NL" sz="1000" dirty="0">
                <a:solidFill>
                  <a:schemeClr val="bg1"/>
                </a:solidFill>
                <a:latin typeface="Verdana" pitchFamily="-111" charset="0"/>
              </a:rPr>
              <a:t>www.bureausterk.nl</a:t>
            </a:r>
            <a:endParaRPr lang="en-US" sz="1000" dirty="0">
              <a:solidFill>
                <a:schemeClr val="bg1"/>
              </a:solidFill>
              <a:latin typeface="Verdana" pitchFamily="-111" charset="0"/>
            </a:endParaRPr>
          </a:p>
        </p:txBody>
      </p:sp>
    </p:spTree>
  </p:cSld>
  <p:clrMap bg1="lt1" tx1="dk1" bg2="lt2" tx2="dk2" accent1="accent1" accent2="accent2" accent3="accent3" accent4="accent4" accent5="accent5" accent6="accent6" hlink="hlink" folHlink="folHlink"/>
  <p:sldLayoutIdLst>
    <p:sldLayoutId id="2147483669" r:id="rId1"/>
  </p:sldLayoutIdLst>
  <p:hf sldNum="0" hdr="0" dt="0"/>
  <p:txStyles>
    <p:titleStyle>
      <a:lvl1pPr algn="ctr" defTabSz="457200" rtl="0" eaLnBrk="0" fontAlgn="base" hangingPunct="0">
        <a:spcBef>
          <a:spcPct val="0"/>
        </a:spcBef>
        <a:spcAft>
          <a:spcPct val="0"/>
        </a:spcAft>
        <a:defRPr sz="2800" b="1" kern="1200">
          <a:solidFill>
            <a:srgbClr val="0072A3"/>
          </a:solidFill>
          <a:latin typeface="Verdana"/>
          <a:ea typeface="+mj-ea"/>
          <a:cs typeface="Verdana"/>
        </a:defRPr>
      </a:lvl1pPr>
      <a:lvl2pPr algn="ctr" defTabSz="457200" rtl="0" eaLnBrk="0" fontAlgn="base" hangingPunct="0">
        <a:spcBef>
          <a:spcPct val="0"/>
        </a:spcBef>
        <a:spcAft>
          <a:spcPct val="0"/>
        </a:spcAft>
        <a:defRPr sz="2800" b="1">
          <a:solidFill>
            <a:srgbClr val="0072A3"/>
          </a:solidFill>
          <a:latin typeface="Verdana" pitchFamily="-65" charset="0"/>
          <a:ea typeface="ＭＳ Ｐゴシック" pitchFamily="-106" charset="-128"/>
          <a:cs typeface="ＭＳ Ｐゴシック" pitchFamily="-106" charset="-128"/>
        </a:defRPr>
      </a:lvl2pPr>
      <a:lvl3pPr algn="ctr" defTabSz="457200" rtl="0" eaLnBrk="0" fontAlgn="base" hangingPunct="0">
        <a:spcBef>
          <a:spcPct val="0"/>
        </a:spcBef>
        <a:spcAft>
          <a:spcPct val="0"/>
        </a:spcAft>
        <a:defRPr sz="2800" b="1">
          <a:solidFill>
            <a:srgbClr val="0072A3"/>
          </a:solidFill>
          <a:latin typeface="Verdana" pitchFamily="-65" charset="0"/>
          <a:ea typeface="ＭＳ Ｐゴシック" pitchFamily="-106" charset="-128"/>
          <a:cs typeface="ＭＳ Ｐゴシック" pitchFamily="-106" charset="-128"/>
        </a:defRPr>
      </a:lvl3pPr>
      <a:lvl4pPr algn="ctr" defTabSz="457200" rtl="0" eaLnBrk="0" fontAlgn="base" hangingPunct="0">
        <a:spcBef>
          <a:spcPct val="0"/>
        </a:spcBef>
        <a:spcAft>
          <a:spcPct val="0"/>
        </a:spcAft>
        <a:defRPr sz="2800" b="1">
          <a:solidFill>
            <a:srgbClr val="0072A3"/>
          </a:solidFill>
          <a:latin typeface="Verdana" pitchFamily="-65" charset="0"/>
          <a:ea typeface="ＭＳ Ｐゴシック" pitchFamily="-106" charset="-128"/>
          <a:cs typeface="ＭＳ Ｐゴシック" pitchFamily="-106" charset="-128"/>
        </a:defRPr>
      </a:lvl4pPr>
      <a:lvl5pPr algn="ctr" defTabSz="457200" rtl="0" eaLnBrk="0" fontAlgn="base" hangingPunct="0">
        <a:spcBef>
          <a:spcPct val="0"/>
        </a:spcBef>
        <a:spcAft>
          <a:spcPct val="0"/>
        </a:spcAft>
        <a:defRPr sz="2800" b="1">
          <a:solidFill>
            <a:srgbClr val="0072A3"/>
          </a:solidFill>
          <a:latin typeface="Verdana" pitchFamily="-65" charset="0"/>
          <a:ea typeface="ＭＳ Ｐゴシック" pitchFamily="-106" charset="-128"/>
          <a:cs typeface="ＭＳ Ｐゴシック" pitchFamily="-106" charset="-128"/>
        </a:defRPr>
      </a:lvl5pPr>
      <a:lvl6pPr marL="4572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6pPr>
      <a:lvl7pPr marL="9144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7pPr>
      <a:lvl8pPr marL="13716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8pPr>
      <a:lvl9pPr marL="18288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9pPr>
    </p:titleStyle>
    <p:bodyStyle>
      <a:lvl1pPr marL="342900" indent="-342900" algn="l" defTabSz="457200" rtl="0" eaLnBrk="0" fontAlgn="base" hangingPunct="0">
        <a:spcBef>
          <a:spcPct val="20000"/>
        </a:spcBef>
        <a:spcAft>
          <a:spcPct val="0"/>
        </a:spcAft>
        <a:buFont typeface="Wingdings" pitchFamily="-111" charset="2"/>
        <a:buChar char="§"/>
        <a:defRPr sz="2400" b="1" kern="1200">
          <a:solidFill>
            <a:schemeClr val="tx1"/>
          </a:solidFill>
          <a:latin typeface="Verdana"/>
          <a:ea typeface="+mn-ea"/>
          <a:cs typeface="Verdana"/>
        </a:defRPr>
      </a:lvl1pPr>
      <a:lvl2pPr marL="341313" indent="-341313" algn="l" defTabSz="457200" rtl="0" eaLnBrk="0" fontAlgn="base" hangingPunct="0">
        <a:spcBef>
          <a:spcPts val="675"/>
        </a:spcBef>
        <a:spcAft>
          <a:spcPct val="0"/>
        </a:spcAft>
        <a:buClr>
          <a:srgbClr val="393939"/>
        </a:buClr>
        <a:buFont typeface="Wingdings" pitchFamily="-111" charset="2"/>
        <a:buChar char="§"/>
        <a:defRPr sz="2600" kern="1200">
          <a:solidFill>
            <a:schemeClr val="tx1"/>
          </a:solidFill>
          <a:latin typeface="Delicious-Roman"/>
          <a:ea typeface="HelveticaNeueLT Std Lt" pitchFamily="-111" charset="0"/>
          <a:cs typeface="Delicious-Roman"/>
        </a:defRPr>
      </a:lvl2pPr>
      <a:lvl3pPr marL="1143000" indent="-1371600" algn="l" defTabSz="457200" rtl="0" eaLnBrk="0" fontAlgn="base" hangingPunct="0">
        <a:spcBef>
          <a:spcPts val="100"/>
        </a:spcBef>
        <a:spcAft>
          <a:spcPct val="0"/>
        </a:spcAft>
        <a:buClr>
          <a:srgbClr val="393939"/>
        </a:buClr>
        <a:buFont typeface="Wingdings" pitchFamily="-111" charset="2"/>
        <a:buChar char="•"/>
        <a:defRPr sz="2000" kern="1200">
          <a:solidFill>
            <a:srgbClr val="393939"/>
          </a:solidFill>
          <a:latin typeface="HelveticaNeueLT Std Blk Cn"/>
          <a:ea typeface="HelveticaNeueLT Std Blk Cn" pitchFamily="-111" charset="0"/>
          <a:cs typeface="HelveticaNeueLT Std Blk Cn"/>
        </a:defRPr>
      </a:lvl3pPr>
      <a:lvl4pPr marL="627063" indent="-271463" algn="l" defTabSz="457200" rtl="0" eaLnBrk="0" fontAlgn="base" hangingPunct="0">
        <a:spcBef>
          <a:spcPct val="20000"/>
        </a:spcBef>
        <a:spcAft>
          <a:spcPct val="0"/>
        </a:spcAft>
        <a:buFont typeface="Wingdings" pitchFamily="-111" charset="2"/>
        <a:buChar char="§"/>
        <a:defRPr sz="2000" kern="1200">
          <a:solidFill>
            <a:schemeClr val="tx1"/>
          </a:solidFill>
          <a:latin typeface="Verdana"/>
          <a:ea typeface="HelveticaNeueLT Std Lt" pitchFamily="-111" charset="0"/>
          <a:cs typeface="Verdana"/>
        </a:defRPr>
      </a:lvl4pPr>
      <a:lvl5pPr marL="2057400" indent="-228600" algn="l" defTabSz="457200" rtl="0" eaLnBrk="0" fontAlgn="base" hangingPunct="0">
        <a:spcBef>
          <a:spcPct val="20000"/>
        </a:spcBef>
        <a:spcAft>
          <a:spcPct val="0"/>
        </a:spcAft>
        <a:buClr>
          <a:srgbClr val="393939"/>
        </a:buClr>
        <a:buFont typeface="Wingdings" pitchFamily="-111" charset="2"/>
        <a:buChar char="§"/>
        <a:defRPr sz="2000" kern="1200">
          <a:solidFill>
            <a:schemeClr val="tx1"/>
          </a:solidFill>
          <a:latin typeface="HelveticaNeueLT Std Lt"/>
          <a:ea typeface="HelveticaNeueLT Std Lt" pitchFamily="-111" charset="0"/>
          <a:cs typeface="HelveticaNeueLT Std L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nl-NL"/>
              <a:t>Klik om de stijl te bewerken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7EFA9801-E02C-4DEC-B3DB-FD8E663741C5}" type="datetime1">
              <a:rPr lang="nl-NL" smtClean="0"/>
              <a:t>8-4-2025</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‹nr.›</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5"/>
          <p:cNvSpPr>
            <a:spLocks noChangeArrowheads="1"/>
          </p:cNvSpPr>
          <p:nvPr userDrawn="1"/>
        </p:nvSpPr>
        <p:spPr bwMode="auto">
          <a:xfrm>
            <a:off x="0" y="6172200"/>
            <a:ext cx="9151938" cy="693738"/>
          </a:xfrm>
          <a:prstGeom prst="rect">
            <a:avLst/>
          </a:prstGeom>
          <a:solidFill>
            <a:srgbClr val="0071A2"/>
          </a:solidFill>
          <a:ln w="0">
            <a:solidFill>
              <a:schemeClr val="tx1"/>
            </a:solidFill>
            <a:miter lim="800000"/>
            <a:headEnd/>
            <a:tailEnd/>
          </a:ln>
        </p:spPr>
        <p:txBody>
          <a:bodyPr wrap="none" anchor="ctr"/>
          <a:lstStyle/>
          <a:p>
            <a:endParaRPr lang="nl-NL" dirty="0"/>
          </a:p>
        </p:txBody>
      </p:sp>
      <p:sp>
        <p:nvSpPr>
          <p:cNvPr id="12" name="Line 14"/>
          <p:cNvSpPr>
            <a:spLocks noChangeShapeType="1"/>
          </p:cNvSpPr>
          <p:nvPr userDrawn="1"/>
        </p:nvSpPr>
        <p:spPr bwMode="auto">
          <a:xfrm>
            <a:off x="-3175" y="6172200"/>
            <a:ext cx="9151938" cy="0"/>
          </a:xfrm>
          <a:prstGeom prst="line">
            <a:avLst/>
          </a:prstGeom>
          <a:noFill/>
          <a:ln w="50800" cap="flat" cmpd="sng" algn="ctr">
            <a:solidFill>
              <a:srgbClr val="FFFFFF"/>
            </a:solidFill>
            <a:prstDash val="solid"/>
            <a:round/>
            <a:headEnd type="none" w="med" len="med"/>
            <a:tailEnd type="none" w="med" len="med"/>
          </a:ln>
        </p:spPr>
        <p:txBody>
          <a:bodyPr/>
          <a:lstStyle/>
          <a:p>
            <a:pPr fontAlgn="auto">
              <a:spcBef>
                <a:spcPts val="0"/>
              </a:spcBef>
              <a:spcAft>
                <a:spcPts val="0"/>
              </a:spcAft>
              <a:defRPr/>
            </a:pPr>
            <a:endParaRPr lang="en-US" dirty="0">
              <a:latin typeface="+mn-lt"/>
              <a:ea typeface="+mn-ea"/>
            </a:endParaRPr>
          </a:p>
        </p:txBody>
      </p:sp>
      <p:pic>
        <p:nvPicPr>
          <p:cNvPr id="13" name="Content Placeholder 5" descr="STERK logo.jpg"/>
          <p:cNvPicPr>
            <a:picLocks noChangeAspect="1"/>
          </p:cNvPicPr>
          <p:nvPr userDrawn="1"/>
        </p:nvPicPr>
        <p:blipFill>
          <a:blip r:embed="rId13"/>
          <a:srcRect/>
          <a:stretch>
            <a:fillRect/>
          </a:stretch>
        </p:blipFill>
        <p:spPr bwMode="auto">
          <a:xfrm>
            <a:off x="576263" y="304800"/>
            <a:ext cx="1743075" cy="628650"/>
          </a:xfrm>
          <a:prstGeom prst="rect">
            <a:avLst/>
          </a:prstGeom>
          <a:noFill/>
          <a:ln w="9525">
            <a:noFill/>
            <a:miter lim="800000"/>
            <a:headEnd/>
            <a:tailEnd/>
          </a:ln>
        </p:spPr>
      </p:pic>
      <p:sp>
        <p:nvSpPr>
          <p:cNvPr id="14" name="Date Placeholder 4"/>
          <p:cNvSpPr txBox="1">
            <a:spLocks/>
          </p:cNvSpPr>
          <p:nvPr userDrawn="1"/>
        </p:nvSpPr>
        <p:spPr>
          <a:xfrm>
            <a:off x="468313" y="6357938"/>
            <a:ext cx="1800225" cy="360362"/>
          </a:xfrm>
          <a:prstGeom prst="rect">
            <a:avLst/>
          </a:prstGeom>
        </p:spPr>
        <p:txBody>
          <a:bodyPr tIns="0" anchor="ctr">
            <a:normAutofit/>
          </a:bodyPr>
          <a:lstStyle/>
          <a:p>
            <a:r>
              <a:rPr lang="nl-NL" sz="1000" dirty="0">
                <a:solidFill>
                  <a:schemeClr val="bg1"/>
                </a:solidFill>
                <a:latin typeface="Verdana" pitchFamily="-111" charset="0"/>
              </a:rPr>
              <a:t>www.bureausterk.nl</a:t>
            </a:r>
            <a:endParaRPr lang="en-US" sz="1000" dirty="0">
              <a:solidFill>
                <a:schemeClr val="bg1"/>
              </a:solidFill>
              <a:latin typeface="Verdana" pitchFamily="-111" charset="0"/>
            </a:endParaRPr>
          </a:p>
        </p:txBody>
      </p:sp>
    </p:spTree>
    <p:extLst>
      <p:ext uri="{BB962C8B-B14F-4D97-AF65-F5344CB8AC3E}">
        <p14:creationId xmlns:p14="http://schemas.microsoft.com/office/powerpoint/2010/main" val="419863294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EMENtBGB2oI"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qcJ4Lata9LE"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www.bureausterk.nl/HH-training-assessor"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google.com/search?q=Mister+Jensen&amp;rlz=1C1GCEA_enDE923DE923&amp;oq=Mister+Jensen&amp;aqs=chrome..69i57.820848679j0j15&amp;sourceid=chrome&amp;ie=UTF-8#fpstate=ive&amp;vld=cid:9ed7f45e,vid:5zpKFDQeox0"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hyperlink" Target="http://www.bureausterk.nl/HH-training-assessor" TargetMode="Externa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youtube.com/watch?v=a23945btJYw"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8E92D-34AA-43B1-9163-838BCC3D6C80}"/>
              </a:ext>
            </a:extLst>
          </p:cNvPr>
          <p:cNvSpPr>
            <a:spLocks noGrp="1"/>
          </p:cNvSpPr>
          <p:nvPr>
            <p:ph type="title"/>
          </p:nvPr>
        </p:nvSpPr>
        <p:spPr/>
        <p:txBody>
          <a:bodyPr/>
          <a:lstStyle/>
          <a:p>
            <a:r>
              <a:rPr lang="nl-NL" dirty="0"/>
              <a:t>ENERGIE en PLEZIER! </a:t>
            </a:r>
          </a:p>
        </p:txBody>
      </p:sp>
      <p:sp>
        <p:nvSpPr>
          <p:cNvPr id="4" name="Tijdelijke aanduiding voor voettekst 3">
            <a:extLst>
              <a:ext uri="{FF2B5EF4-FFF2-40B4-BE49-F238E27FC236}">
                <a16:creationId xmlns:a16="http://schemas.microsoft.com/office/drawing/2014/main" id="{34155307-5C28-49EE-99ED-709EB22F2577}"/>
              </a:ext>
            </a:extLst>
          </p:cNvPr>
          <p:cNvSpPr>
            <a:spLocks noGrp="1"/>
          </p:cNvSpPr>
          <p:nvPr>
            <p:ph type="ftr" sz="quarter" idx="11"/>
          </p:nvPr>
        </p:nvSpPr>
        <p:spPr/>
        <p:txBody>
          <a:bodyPr/>
          <a:lstStyle/>
          <a:p>
            <a:endParaRPr lang="en-US" dirty="0"/>
          </a:p>
        </p:txBody>
      </p:sp>
      <p:pic>
        <p:nvPicPr>
          <p:cNvPr id="3" name="Afbeelding 2">
            <a:hlinkClick r:id="rId3"/>
            <a:extLst>
              <a:ext uri="{FF2B5EF4-FFF2-40B4-BE49-F238E27FC236}">
                <a16:creationId xmlns:a16="http://schemas.microsoft.com/office/drawing/2014/main" id="{D38DC8F4-C356-4AEF-B99A-6653CEFC46A0}"/>
              </a:ext>
            </a:extLst>
          </p:cNvPr>
          <p:cNvPicPr>
            <a:picLocks noChangeAspect="1"/>
          </p:cNvPicPr>
          <p:nvPr/>
        </p:nvPicPr>
        <p:blipFill rotWithShape="1">
          <a:blip r:embed="rId4"/>
          <a:srcRect l="9000" t="13601" b="14827"/>
          <a:stretch/>
        </p:blipFill>
        <p:spPr>
          <a:xfrm>
            <a:off x="642161" y="1988840"/>
            <a:ext cx="7859677" cy="3477211"/>
          </a:xfrm>
          <a:prstGeom prst="rect">
            <a:avLst/>
          </a:prstGeom>
        </p:spPr>
      </p:pic>
    </p:spTree>
    <p:extLst>
      <p:ext uri="{BB962C8B-B14F-4D97-AF65-F5344CB8AC3E}">
        <p14:creationId xmlns:p14="http://schemas.microsoft.com/office/powerpoint/2010/main" val="21721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CFA6B-8173-4CC9-A769-304DB08E78BD}"/>
              </a:ext>
            </a:extLst>
          </p:cNvPr>
          <p:cNvSpPr>
            <a:spLocks noGrp="1"/>
          </p:cNvSpPr>
          <p:nvPr>
            <p:ph type="title"/>
          </p:nvPr>
        </p:nvSpPr>
        <p:spPr/>
        <p:txBody>
          <a:bodyPr/>
          <a:lstStyle/>
          <a:p>
            <a:r>
              <a:rPr lang="nl-NL" dirty="0"/>
              <a:t>Anders denken, anders kijken …..!</a:t>
            </a:r>
          </a:p>
        </p:txBody>
      </p:sp>
      <p:sp>
        <p:nvSpPr>
          <p:cNvPr id="4" name="Tijdelijke aanduiding voor voettekst 3">
            <a:extLst>
              <a:ext uri="{FF2B5EF4-FFF2-40B4-BE49-F238E27FC236}">
                <a16:creationId xmlns:a16="http://schemas.microsoft.com/office/drawing/2014/main" id="{F92052C4-EFE1-40C1-A6E3-0E57624693CB}"/>
              </a:ext>
            </a:extLst>
          </p:cNvPr>
          <p:cNvSpPr>
            <a:spLocks noGrp="1"/>
          </p:cNvSpPr>
          <p:nvPr>
            <p:ph type="ftr" sz="quarter" idx="11"/>
          </p:nvPr>
        </p:nvSpPr>
        <p:spPr/>
        <p:txBody>
          <a:bodyPr/>
          <a:lstStyle/>
          <a:p>
            <a:endParaRPr lang="en-US" dirty="0"/>
          </a:p>
        </p:txBody>
      </p:sp>
      <p:pic>
        <p:nvPicPr>
          <p:cNvPr id="1026" name="Picture 2" descr="Afbeeldingsresultaat voor proeftuin">
            <a:extLst>
              <a:ext uri="{FF2B5EF4-FFF2-40B4-BE49-F238E27FC236}">
                <a16:creationId xmlns:a16="http://schemas.microsoft.com/office/drawing/2014/main" id="{4DF4619D-17BC-42E8-820E-0049CBAB239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3773" y="2636912"/>
            <a:ext cx="3449511" cy="23164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proeftuin">
            <a:extLst>
              <a:ext uri="{FF2B5EF4-FFF2-40B4-BE49-F238E27FC236}">
                <a16:creationId xmlns:a16="http://schemas.microsoft.com/office/drawing/2014/main" id="{3FC1C0D6-6910-42C4-8989-1F67EB5D2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060" y="2367395"/>
            <a:ext cx="3617103" cy="2585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528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CFA6B-8173-4CC9-A769-304DB08E78BD}"/>
              </a:ext>
            </a:extLst>
          </p:cNvPr>
          <p:cNvSpPr>
            <a:spLocks noGrp="1"/>
          </p:cNvSpPr>
          <p:nvPr>
            <p:ph type="title"/>
          </p:nvPr>
        </p:nvSpPr>
        <p:spPr/>
        <p:txBody>
          <a:bodyPr/>
          <a:lstStyle/>
          <a:p>
            <a:r>
              <a:rPr lang="nl-NL" dirty="0"/>
              <a:t>Procedure – Bureau STERK in </a:t>
            </a:r>
            <a:r>
              <a:rPr lang="nl-NL" dirty="0" err="1"/>
              <a:t>the</a:t>
            </a:r>
            <a:r>
              <a:rPr lang="nl-NL" dirty="0"/>
              <a:t> lead </a:t>
            </a:r>
          </a:p>
        </p:txBody>
      </p:sp>
      <p:sp>
        <p:nvSpPr>
          <p:cNvPr id="4" name="Tijdelijke aanduiding voor voettekst 3">
            <a:extLst>
              <a:ext uri="{FF2B5EF4-FFF2-40B4-BE49-F238E27FC236}">
                <a16:creationId xmlns:a16="http://schemas.microsoft.com/office/drawing/2014/main" id="{F92052C4-EFE1-40C1-A6E3-0E57624693CB}"/>
              </a:ext>
            </a:extLst>
          </p:cNvPr>
          <p:cNvSpPr>
            <a:spLocks noGrp="1"/>
          </p:cNvSpPr>
          <p:nvPr>
            <p:ph type="ftr" sz="quarter" idx="11"/>
          </p:nvPr>
        </p:nvSpPr>
        <p:spPr/>
        <p:txBody>
          <a:bodyPr/>
          <a:lstStyle/>
          <a:p>
            <a:endParaRPr lang="en-US" dirty="0"/>
          </a:p>
        </p:txBody>
      </p:sp>
      <p:sp>
        <p:nvSpPr>
          <p:cNvPr id="6" name="Tekstvak 5">
            <a:extLst>
              <a:ext uri="{FF2B5EF4-FFF2-40B4-BE49-F238E27FC236}">
                <a16:creationId xmlns:a16="http://schemas.microsoft.com/office/drawing/2014/main" id="{4E059AAD-34D3-4C76-A2E3-B5FA7A751CF5}"/>
              </a:ext>
            </a:extLst>
          </p:cNvPr>
          <p:cNvSpPr txBox="1"/>
          <p:nvPr/>
        </p:nvSpPr>
        <p:spPr>
          <a:xfrm>
            <a:off x="4770590" y="2226929"/>
            <a:ext cx="4035486" cy="2308324"/>
          </a:xfrm>
          <a:prstGeom prst="rect">
            <a:avLst/>
          </a:prstGeom>
          <a:noFill/>
        </p:spPr>
        <p:txBody>
          <a:bodyPr wrap="square" rtlCol="0">
            <a:spAutoFit/>
          </a:bodyPr>
          <a:lstStyle/>
          <a:p>
            <a:pPr>
              <a:buClr>
                <a:schemeClr val="accent2"/>
              </a:buClr>
            </a:pPr>
            <a:r>
              <a:rPr lang="nl-NL" dirty="0">
                <a:latin typeface="+mn-lt"/>
              </a:rPr>
              <a:t>Dag zelf</a:t>
            </a:r>
          </a:p>
          <a:p>
            <a:pPr marL="285750" indent="-285750">
              <a:buClr>
                <a:schemeClr val="accent1"/>
              </a:buClr>
              <a:buFont typeface="Wingdings" panose="05000000000000000000" pitchFamily="2" charset="2"/>
              <a:buChar char="§"/>
            </a:pPr>
            <a:r>
              <a:rPr lang="nl-NL" dirty="0">
                <a:latin typeface="+mn-lt"/>
              </a:rPr>
              <a:t>Voorbereiding – 30 min</a:t>
            </a:r>
          </a:p>
          <a:p>
            <a:pPr marL="285750" indent="-285750">
              <a:buClr>
                <a:schemeClr val="accent1"/>
              </a:buClr>
              <a:buFont typeface="Wingdings" panose="05000000000000000000" pitchFamily="2" charset="2"/>
              <a:buChar char="§"/>
            </a:pPr>
            <a:r>
              <a:rPr lang="nl-NL" dirty="0">
                <a:latin typeface="+mn-lt"/>
              </a:rPr>
              <a:t>Criteriumgericht interview – </a:t>
            </a:r>
            <a:r>
              <a:rPr lang="nl-NL" dirty="0" err="1">
                <a:latin typeface="+mn-lt"/>
              </a:rPr>
              <a:t>ong</a:t>
            </a:r>
            <a:r>
              <a:rPr lang="nl-NL" dirty="0">
                <a:latin typeface="+mn-lt"/>
              </a:rPr>
              <a:t> 1 uur</a:t>
            </a:r>
          </a:p>
          <a:p>
            <a:pPr marL="285750" indent="-285750">
              <a:buClr>
                <a:schemeClr val="accent1"/>
              </a:buClr>
              <a:buFont typeface="Wingdings" panose="05000000000000000000" pitchFamily="2" charset="2"/>
              <a:buChar char="§"/>
            </a:pPr>
            <a:r>
              <a:rPr lang="nl-NL" dirty="0">
                <a:latin typeface="+mn-lt"/>
              </a:rPr>
              <a:t>Rapportage schrijven – assessor Bureau STERK</a:t>
            </a:r>
          </a:p>
          <a:p>
            <a:pPr marL="285750" indent="-285750">
              <a:buClr>
                <a:schemeClr val="accent1"/>
              </a:buClr>
              <a:buFont typeface="Wingdings" panose="05000000000000000000" pitchFamily="2" charset="2"/>
              <a:buChar char="§"/>
            </a:pPr>
            <a:r>
              <a:rPr lang="nl-NL" dirty="0">
                <a:latin typeface="+mn-lt"/>
              </a:rPr>
              <a:t>Tegenlezen door 2</a:t>
            </a:r>
            <a:r>
              <a:rPr lang="nl-NL" baseline="30000" dirty="0">
                <a:latin typeface="+mn-lt"/>
              </a:rPr>
              <a:t>e</a:t>
            </a:r>
            <a:r>
              <a:rPr lang="nl-NL" dirty="0">
                <a:latin typeface="+mn-lt"/>
              </a:rPr>
              <a:t> assessor</a:t>
            </a:r>
          </a:p>
          <a:p>
            <a:endParaRPr lang="nl-NL" dirty="0">
              <a:latin typeface="+mn-lt"/>
            </a:endParaRPr>
          </a:p>
          <a:p>
            <a:endParaRPr lang="nl-NL" dirty="0"/>
          </a:p>
        </p:txBody>
      </p:sp>
      <p:sp>
        <p:nvSpPr>
          <p:cNvPr id="7" name="Tekstvak 6">
            <a:extLst>
              <a:ext uri="{FF2B5EF4-FFF2-40B4-BE49-F238E27FC236}">
                <a16:creationId xmlns:a16="http://schemas.microsoft.com/office/drawing/2014/main" id="{BF70C9D3-0ECC-4EE0-A2A5-E5C016647156}"/>
              </a:ext>
            </a:extLst>
          </p:cNvPr>
          <p:cNvSpPr txBox="1"/>
          <p:nvPr/>
        </p:nvSpPr>
        <p:spPr>
          <a:xfrm>
            <a:off x="822960" y="2226929"/>
            <a:ext cx="3794760" cy="2092881"/>
          </a:xfrm>
          <a:prstGeom prst="rect">
            <a:avLst/>
          </a:prstGeom>
          <a:noFill/>
        </p:spPr>
        <p:txBody>
          <a:bodyPr wrap="square" rtlCol="0">
            <a:spAutoFit/>
          </a:bodyPr>
          <a:lstStyle/>
          <a:p>
            <a:pPr marL="0" indent="0">
              <a:buNone/>
            </a:pPr>
            <a:r>
              <a:rPr lang="nl-NL" dirty="0">
                <a:latin typeface="+mn-lt"/>
              </a:rPr>
              <a:t>Assessoren ontvangen van te voren </a:t>
            </a:r>
          </a:p>
          <a:p>
            <a:pPr>
              <a:buClr>
                <a:schemeClr val="accent1"/>
              </a:buClr>
              <a:buFont typeface="Wingdings" panose="05000000000000000000" pitchFamily="2" charset="2"/>
              <a:buChar char="§"/>
            </a:pPr>
            <a:r>
              <a:rPr lang="nl-NL" sz="1600" dirty="0">
                <a:latin typeface="+mn-lt"/>
              </a:rPr>
              <a:t>      een recent CV </a:t>
            </a:r>
          </a:p>
          <a:p>
            <a:pPr lvl="0">
              <a:buClr>
                <a:schemeClr val="accent1"/>
              </a:buClr>
              <a:buFont typeface="Wingdings" panose="05000000000000000000" pitchFamily="2" charset="2"/>
              <a:buChar char="§"/>
            </a:pPr>
            <a:r>
              <a:rPr lang="nl-NL" sz="1600" dirty="0">
                <a:latin typeface="+mn-lt"/>
              </a:rPr>
              <a:t>      de ingevulde STERKscan poster </a:t>
            </a:r>
          </a:p>
          <a:p>
            <a:pPr marL="342900" lvl="0" indent="-342900">
              <a:buClr>
                <a:schemeClr val="accent1"/>
              </a:buClr>
              <a:buFont typeface="Wingdings" panose="05000000000000000000" pitchFamily="2" charset="2"/>
              <a:buChar char="§"/>
            </a:pPr>
            <a:r>
              <a:rPr lang="nl-NL" sz="1600" dirty="0">
                <a:latin typeface="+mn-lt"/>
              </a:rPr>
              <a:t>de statistieken van de 360 graden feedbackscan </a:t>
            </a:r>
          </a:p>
          <a:p>
            <a:pPr marL="342900" lvl="0" indent="-342900">
              <a:buClr>
                <a:schemeClr val="accent1"/>
              </a:buClr>
              <a:buFont typeface="Wingdings" panose="05000000000000000000" pitchFamily="2" charset="2"/>
              <a:buChar char="§"/>
            </a:pPr>
            <a:r>
              <a:rPr lang="nl-NL" sz="1600" dirty="0" err="1">
                <a:latin typeface="+mn-lt"/>
              </a:rPr>
              <a:t>STARRT’s</a:t>
            </a:r>
            <a:r>
              <a:rPr lang="nl-NL" sz="1600" dirty="0">
                <a:latin typeface="+mn-lt"/>
              </a:rPr>
              <a:t> met bijbehorende bewijzen in passend bij het aantal modules</a:t>
            </a:r>
          </a:p>
          <a:p>
            <a:pPr marL="342900" lvl="0" indent="-342900">
              <a:buClr>
                <a:schemeClr val="accent1"/>
              </a:buClr>
              <a:buFont typeface="Wingdings" panose="05000000000000000000" pitchFamily="2" charset="2"/>
              <a:buChar char="§"/>
            </a:pPr>
            <a:r>
              <a:rPr lang="nl-NL" sz="1600" dirty="0">
                <a:latin typeface="+mn-lt"/>
              </a:rPr>
              <a:t>het ontwikkelplan</a:t>
            </a:r>
          </a:p>
        </p:txBody>
      </p:sp>
      <p:pic>
        <p:nvPicPr>
          <p:cNvPr id="1028" name="Picture 4" descr="Persoonlijke ontwikkeling - Everybody Frank">
            <a:extLst>
              <a:ext uri="{FF2B5EF4-FFF2-40B4-BE49-F238E27FC236}">
                <a16:creationId xmlns:a16="http://schemas.microsoft.com/office/drawing/2014/main" id="{29F7520F-3AAA-481D-B35D-2C1301244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913" y="4894162"/>
            <a:ext cx="2088232" cy="10912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5 Signalen dat je wilt groeien. - Jolanda Reulen">
            <a:extLst>
              <a:ext uri="{FF2B5EF4-FFF2-40B4-BE49-F238E27FC236}">
                <a16:creationId xmlns:a16="http://schemas.microsoft.com/office/drawing/2014/main" id="{C241EC02-B875-4926-B694-7B32D2678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590" y="4481779"/>
            <a:ext cx="2857500"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445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14A66-0FD3-4957-9D95-EF344179886E}"/>
              </a:ext>
            </a:extLst>
          </p:cNvPr>
          <p:cNvSpPr>
            <a:spLocks noGrp="1"/>
          </p:cNvSpPr>
          <p:nvPr>
            <p:ph type="title"/>
          </p:nvPr>
        </p:nvSpPr>
        <p:spPr/>
        <p:txBody>
          <a:bodyPr>
            <a:normAutofit/>
          </a:bodyPr>
          <a:lstStyle/>
          <a:p>
            <a:r>
              <a:rPr lang="nl-NL" sz="2400" b="1" dirty="0">
                <a:latin typeface="+mn-lt"/>
              </a:rPr>
              <a:t>Start met iemand (beter) leren kennen</a:t>
            </a:r>
            <a:br>
              <a:rPr lang="nl-NL" dirty="0"/>
            </a:br>
            <a:r>
              <a:rPr lang="nl-NL" sz="2400" b="1" dirty="0" err="1">
                <a:latin typeface="+mn-lt"/>
              </a:rPr>
              <a:t>STERKscan</a:t>
            </a:r>
            <a:r>
              <a:rPr lang="nl-NL" sz="2400" b="1" dirty="0">
                <a:latin typeface="+mn-lt"/>
              </a:rPr>
              <a:t> – professionele identiteit</a:t>
            </a:r>
          </a:p>
        </p:txBody>
      </p:sp>
      <p:sp>
        <p:nvSpPr>
          <p:cNvPr id="3" name="Tijdelijke aanduiding voor inhoud 2">
            <a:extLst>
              <a:ext uri="{FF2B5EF4-FFF2-40B4-BE49-F238E27FC236}">
                <a16:creationId xmlns:a16="http://schemas.microsoft.com/office/drawing/2014/main" id="{F00C24A1-EF01-49D7-A400-AAA70E1D2E0B}"/>
              </a:ext>
            </a:extLst>
          </p:cNvPr>
          <p:cNvSpPr>
            <a:spLocks noGrp="1"/>
          </p:cNvSpPr>
          <p:nvPr>
            <p:ph idx="1"/>
          </p:nvPr>
        </p:nvSpPr>
        <p:spPr>
          <a:xfrm>
            <a:off x="801289" y="2069517"/>
            <a:ext cx="7543801" cy="4023360"/>
          </a:xfrm>
        </p:spPr>
        <p:txBody>
          <a:bodyPr vert="horz" lIns="0" tIns="45720" rIns="0" bIns="45720" rtlCol="0" anchor="t">
            <a:normAutofit fontScale="92500" lnSpcReduction="20000"/>
          </a:bodyPr>
          <a:lstStyle/>
          <a:p>
            <a:pPr marL="0" indent="0">
              <a:buNone/>
            </a:pPr>
            <a:r>
              <a:rPr lang="nl-NL" dirty="0"/>
              <a:t>(</a:t>
            </a:r>
            <a:r>
              <a:rPr lang="nl-NL" dirty="0">
                <a:solidFill>
                  <a:schemeClr val="tx1"/>
                </a:solidFill>
              </a:rPr>
              <a:t>Verdere) kennismaking in 2-tallen: oprechte interesse in de ander</a:t>
            </a:r>
          </a:p>
          <a:p>
            <a:pPr>
              <a:buFont typeface="Wingdings" panose="05000000000000000000" pitchFamily="2" charset="2"/>
              <a:buChar char="§"/>
            </a:pPr>
            <a:r>
              <a:rPr lang="nl-NL" dirty="0">
                <a:solidFill>
                  <a:schemeClr val="tx1"/>
                </a:solidFill>
              </a:rPr>
              <a:t>  start met achtergrond/verhaal en/of inspiratie</a:t>
            </a:r>
          </a:p>
          <a:p>
            <a:pPr>
              <a:buFont typeface="Wingdings" panose="05000000000000000000" pitchFamily="2" charset="2"/>
              <a:buChar char="§"/>
            </a:pPr>
            <a:r>
              <a:rPr lang="nl-NL" dirty="0"/>
              <a:t>  5 - 8 minuten voor ieder!</a:t>
            </a:r>
            <a:endParaRPr lang="nl-NL" dirty="0">
              <a:solidFill>
                <a:schemeClr val="tx1"/>
              </a:solidFill>
            </a:endParaRPr>
          </a:p>
          <a:p>
            <a:pPr>
              <a:buFont typeface="Wingdings" panose="05000000000000000000" pitchFamily="2" charset="2"/>
              <a:buChar char="§"/>
            </a:pPr>
            <a:r>
              <a:rPr lang="nl-NL" dirty="0"/>
              <a:t>  Welke kwaliteit, competentie, persoonlijkheid zag je bij de ander?</a:t>
            </a:r>
          </a:p>
          <a:p>
            <a:pPr>
              <a:buFont typeface="Wingdings" panose="05000000000000000000" pitchFamily="2" charset="2"/>
              <a:buChar char="§"/>
            </a:pPr>
            <a:endParaRPr lang="nl-NL" dirty="0">
              <a:solidFill>
                <a:schemeClr val="tx1"/>
              </a:solidFill>
            </a:endParaRPr>
          </a:p>
          <a:p>
            <a:pPr marL="0" indent="0" algn="ctr">
              <a:buNone/>
            </a:pPr>
            <a:r>
              <a:rPr lang="nl-NL" dirty="0"/>
              <a:t>Leidende vraag training voor jezelf:</a:t>
            </a:r>
            <a:r>
              <a:rPr lang="nl-NL" b="1" dirty="0"/>
              <a:t> </a:t>
            </a:r>
            <a:endParaRPr lang="nl-NL" b="1" dirty="0">
              <a:cs typeface="Calibri"/>
            </a:endParaRPr>
          </a:p>
          <a:p>
            <a:pPr marL="0" indent="0" algn="ctr">
              <a:buNone/>
            </a:pPr>
            <a:r>
              <a:rPr lang="nl-NL" b="1" dirty="0">
                <a:solidFill>
                  <a:srgbClr val="0070C0"/>
                </a:solidFill>
              </a:rPr>
              <a:t>Welke kwaliteiten, competenties, persoonlijkheid kun je </a:t>
            </a:r>
          </a:p>
          <a:p>
            <a:pPr marL="0" indent="0" algn="ctr">
              <a:buNone/>
            </a:pPr>
            <a:r>
              <a:rPr lang="nl-NL" b="1" dirty="0">
                <a:solidFill>
                  <a:srgbClr val="0070C0"/>
                </a:solidFill>
              </a:rPr>
              <a:t>verbinden aan jouw 2</a:t>
            </a:r>
            <a:r>
              <a:rPr lang="nl-NL" b="1" baseline="30000" dirty="0">
                <a:solidFill>
                  <a:srgbClr val="0070C0"/>
                </a:solidFill>
              </a:rPr>
              <a:t>e</a:t>
            </a:r>
            <a:r>
              <a:rPr lang="nl-NL" b="1" dirty="0">
                <a:solidFill>
                  <a:srgbClr val="0070C0"/>
                </a:solidFill>
              </a:rPr>
              <a:t> assessor zijn? </a:t>
            </a:r>
          </a:p>
          <a:p>
            <a:pPr marL="0" indent="0" algn="ctr">
              <a:buNone/>
            </a:pPr>
            <a:endParaRPr lang="nl-NL" b="1" dirty="0">
              <a:solidFill>
                <a:srgbClr val="0070C0"/>
              </a:solidFill>
            </a:endParaRPr>
          </a:p>
          <a:p>
            <a:pPr>
              <a:buFont typeface="Wingdings" panose="05000000000000000000" pitchFamily="2" charset="2"/>
              <a:buChar char="§"/>
            </a:pPr>
            <a:r>
              <a:rPr lang="nl-NL" dirty="0"/>
              <a:t>  plenaire terugkoppeling -&gt; hoe zou de </a:t>
            </a:r>
            <a:r>
              <a:rPr lang="nl-NL" dirty="0" err="1"/>
              <a:t>STERKscan</a:t>
            </a:r>
            <a:r>
              <a:rPr lang="nl-NL" dirty="0"/>
              <a:t> volgens jullie bij kunnen dragen aan een succesverhaal? </a:t>
            </a:r>
            <a:endParaRPr lang="nl-NL" dirty="0">
              <a:solidFill>
                <a:schemeClr val="tx1"/>
              </a:solidFill>
            </a:endParaRPr>
          </a:p>
          <a:p>
            <a:pPr marL="0" indent="0" algn="ctr">
              <a:buNone/>
            </a:pPr>
            <a:endParaRPr lang="nl-NL" b="1" dirty="0">
              <a:solidFill>
                <a:srgbClr val="0070C0"/>
              </a:solidFill>
            </a:endParaRPr>
          </a:p>
          <a:p>
            <a:pPr marL="0" indent="0">
              <a:buNone/>
            </a:pPr>
            <a:endParaRPr lang="nl-NL" dirty="0">
              <a:solidFill>
                <a:srgbClr val="0070C0"/>
              </a:solidFill>
            </a:endParaRPr>
          </a:p>
          <a:p>
            <a:pPr marL="0" indent="0" algn="ctr">
              <a:buNone/>
            </a:pPr>
            <a:endParaRPr lang="nl-NL" b="1" dirty="0">
              <a:solidFill>
                <a:srgbClr val="0070C0"/>
              </a:solidFill>
            </a:endParaRPr>
          </a:p>
        </p:txBody>
      </p:sp>
      <p:sp>
        <p:nvSpPr>
          <p:cNvPr id="4" name="Tijdelijke aanduiding voor voettekst 3">
            <a:extLst>
              <a:ext uri="{FF2B5EF4-FFF2-40B4-BE49-F238E27FC236}">
                <a16:creationId xmlns:a16="http://schemas.microsoft.com/office/drawing/2014/main" id="{0EE180D6-BCA7-479B-AAAA-E541F1B5147F}"/>
              </a:ext>
            </a:extLst>
          </p:cNvPr>
          <p:cNvSpPr>
            <a:spLocks noGrp="1"/>
          </p:cNvSpPr>
          <p:nvPr>
            <p:ph type="ftr" sz="quarter" idx="11"/>
          </p:nvPr>
        </p:nvSpPr>
        <p:spPr/>
        <p:txBody>
          <a:bodyPr/>
          <a:lstStyle/>
          <a:p>
            <a:endParaRPr lang="en-US" dirty="0"/>
          </a:p>
        </p:txBody>
      </p:sp>
      <p:pic>
        <p:nvPicPr>
          <p:cNvPr id="6" name="Afbeelding 5">
            <a:extLst>
              <a:ext uri="{FF2B5EF4-FFF2-40B4-BE49-F238E27FC236}">
                <a16:creationId xmlns:a16="http://schemas.microsoft.com/office/drawing/2014/main" id="{FB5F9C89-3BA8-4744-AEA5-D5880B8FEE2A}"/>
              </a:ext>
            </a:extLst>
          </p:cNvPr>
          <p:cNvPicPr>
            <a:picLocks noChangeAspect="1"/>
          </p:cNvPicPr>
          <p:nvPr/>
        </p:nvPicPr>
        <p:blipFill rotWithShape="1">
          <a:blip r:embed="rId3"/>
          <a:srcRect l="7524" r="9726"/>
          <a:stretch/>
        </p:blipFill>
        <p:spPr>
          <a:xfrm>
            <a:off x="7380312" y="476672"/>
            <a:ext cx="1446224" cy="2097578"/>
          </a:xfrm>
          <a:prstGeom prst="rect">
            <a:avLst/>
          </a:prstGeom>
        </p:spPr>
      </p:pic>
    </p:spTree>
    <p:extLst>
      <p:ext uri="{BB962C8B-B14F-4D97-AF65-F5344CB8AC3E}">
        <p14:creationId xmlns:p14="http://schemas.microsoft.com/office/powerpoint/2010/main" val="25998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Gerelateerde afbeelding"/>
          <p:cNvPicPr>
            <a:picLocks noChangeAspect="1" noChangeArrowheads="1"/>
          </p:cNvPicPr>
          <p:nvPr/>
        </p:nvPicPr>
        <p:blipFill rotWithShape="1">
          <a:blip r:embed="rId3">
            <a:extLst>
              <a:ext uri="{28A0092B-C50C-407E-A947-70E740481C1C}">
                <a14:useLocalDpi xmlns:a14="http://schemas.microsoft.com/office/drawing/2010/main" val="0"/>
              </a:ext>
            </a:extLst>
          </a:blip>
          <a:srcRect l="24215" t="8927" r="24411" b="10520"/>
          <a:stretch/>
        </p:blipFill>
        <p:spPr bwMode="auto">
          <a:xfrm>
            <a:off x="2719515" y="3068960"/>
            <a:ext cx="3515831" cy="310198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dirty="0"/>
              <a:t>Wat is de bedoeling?</a:t>
            </a:r>
          </a:p>
        </p:txBody>
      </p:sp>
      <p:sp>
        <p:nvSpPr>
          <p:cNvPr id="3" name="Tijdelijke aanduiding voor inhoud 2"/>
          <p:cNvSpPr>
            <a:spLocks noGrp="1"/>
          </p:cNvSpPr>
          <p:nvPr>
            <p:ph idx="1"/>
          </p:nvPr>
        </p:nvSpPr>
        <p:spPr>
          <a:xfrm>
            <a:off x="822960" y="1936274"/>
            <a:ext cx="7543801" cy="4023360"/>
          </a:xfrm>
        </p:spPr>
        <p:txBody>
          <a:bodyPr/>
          <a:lstStyle/>
          <a:p>
            <a:pPr>
              <a:buFont typeface="Wingdings" panose="05000000000000000000" pitchFamily="2" charset="2"/>
              <a:buChar char="§"/>
            </a:pPr>
            <a:r>
              <a:rPr lang="nl-NL" dirty="0"/>
              <a:t>   Kies een beeld dat voor jou past bij de bedoeling van onderwijs? </a:t>
            </a:r>
          </a:p>
          <a:p>
            <a:pPr>
              <a:buFont typeface="Wingdings" panose="05000000000000000000" pitchFamily="2" charset="2"/>
              <a:buChar char="§"/>
            </a:pPr>
            <a:r>
              <a:rPr lang="nl-NL" dirty="0"/>
              <a:t>   Hoe past het gedachtengoed van de STERKscan hierin?</a:t>
            </a:r>
          </a:p>
          <a:p>
            <a:pPr>
              <a:buFont typeface="Wingdings" panose="05000000000000000000" pitchFamily="2" charset="2"/>
              <a:buChar char="§"/>
            </a:pPr>
            <a:r>
              <a:rPr lang="nl-NL" dirty="0"/>
              <a:t>   Hoe past dit bij het assessment voor een toekomstig student?  </a:t>
            </a:r>
          </a:p>
          <a:p>
            <a:endParaRPr lang="nl-NL" dirty="0"/>
          </a:p>
          <a:p>
            <a:endParaRPr lang="nl-NL" dirty="0"/>
          </a:p>
        </p:txBody>
      </p:sp>
      <p:sp>
        <p:nvSpPr>
          <p:cNvPr id="4" name="Tijdelijke aanduiding voor voettekst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75937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66E67D-DE06-4706-ADBC-047C551604CF}"/>
              </a:ext>
            </a:extLst>
          </p:cNvPr>
          <p:cNvSpPr>
            <a:spLocks noGrp="1"/>
          </p:cNvSpPr>
          <p:nvPr>
            <p:ph type="title"/>
          </p:nvPr>
        </p:nvSpPr>
        <p:spPr/>
        <p:txBody>
          <a:bodyPr/>
          <a:lstStyle/>
          <a:p>
            <a:r>
              <a:rPr lang="nl-NL" dirty="0"/>
              <a:t>Ik word ik in het aangezicht van de Ander</a:t>
            </a:r>
            <a:br>
              <a:rPr lang="nl-NL" dirty="0"/>
            </a:br>
            <a:r>
              <a:rPr lang="nl-NL" sz="1600" dirty="0"/>
              <a:t>(Emmanuel </a:t>
            </a:r>
            <a:r>
              <a:rPr lang="nl-NL" sz="1600" dirty="0" err="1"/>
              <a:t>Levinas</a:t>
            </a:r>
            <a:r>
              <a:rPr lang="nl-NL" sz="1600" dirty="0"/>
              <a:t>, 10906 – 1995)</a:t>
            </a:r>
            <a:endParaRPr lang="nl-NL" dirty="0"/>
          </a:p>
        </p:txBody>
      </p:sp>
      <p:sp>
        <p:nvSpPr>
          <p:cNvPr id="4" name="Tijdelijke aanduiding voor voettekst 3">
            <a:extLst>
              <a:ext uri="{FF2B5EF4-FFF2-40B4-BE49-F238E27FC236}">
                <a16:creationId xmlns:a16="http://schemas.microsoft.com/office/drawing/2014/main" id="{10DF6297-1404-4354-B48D-1A58B901CC5B}"/>
              </a:ext>
            </a:extLst>
          </p:cNvPr>
          <p:cNvSpPr>
            <a:spLocks noGrp="1"/>
          </p:cNvSpPr>
          <p:nvPr>
            <p:ph type="ftr" sz="quarter" idx="11"/>
          </p:nvPr>
        </p:nvSpPr>
        <p:spPr/>
        <p:txBody>
          <a:bodyPr/>
          <a:lstStyle/>
          <a:p>
            <a:endParaRPr lang="en-US" dirty="0"/>
          </a:p>
        </p:txBody>
      </p:sp>
      <p:sp>
        <p:nvSpPr>
          <p:cNvPr id="5" name="Tijdelijke aanduiding voor inhoud 4">
            <a:extLst>
              <a:ext uri="{FF2B5EF4-FFF2-40B4-BE49-F238E27FC236}">
                <a16:creationId xmlns:a16="http://schemas.microsoft.com/office/drawing/2014/main" id="{92B8A203-F8DA-412C-8901-1BF51247B469}"/>
              </a:ext>
            </a:extLst>
          </p:cNvPr>
          <p:cNvSpPr>
            <a:spLocks noGrp="1"/>
          </p:cNvSpPr>
          <p:nvPr>
            <p:ph idx="1"/>
          </p:nvPr>
        </p:nvSpPr>
        <p:spPr>
          <a:xfrm>
            <a:off x="539552" y="1845734"/>
            <a:ext cx="8208911" cy="4023360"/>
          </a:xfrm>
        </p:spPr>
        <p:txBody>
          <a:bodyPr>
            <a:normAutofit lnSpcReduction="10000"/>
          </a:bodyPr>
          <a:lstStyle/>
          <a:p>
            <a:endParaRPr lang="nl-NL" dirty="0"/>
          </a:p>
          <a:p>
            <a:r>
              <a:rPr lang="nl-NL" dirty="0"/>
              <a:t>Samenvattend: </a:t>
            </a:r>
          </a:p>
          <a:p>
            <a:pPr marL="0" indent="0">
              <a:buNone/>
            </a:pPr>
            <a:endParaRPr lang="nl-NL" dirty="0"/>
          </a:p>
          <a:p>
            <a:pPr marL="0" indent="0" algn="ctr">
              <a:buNone/>
            </a:pPr>
            <a:r>
              <a:rPr lang="nl-NL" b="1" dirty="0">
                <a:solidFill>
                  <a:srgbClr val="0070C0"/>
                </a:solidFill>
              </a:rPr>
              <a:t>Een positief, kritische grondhouding gebaseerd op waarderend onderzoek! </a:t>
            </a:r>
          </a:p>
          <a:p>
            <a:pPr>
              <a:buFont typeface="Wingdings" panose="05000000000000000000" pitchFamily="2" charset="2"/>
              <a:buChar char="§"/>
            </a:pPr>
            <a:endParaRPr lang="nl-NL" b="1" dirty="0">
              <a:solidFill>
                <a:srgbClr val="0070C0"/>
              </a:solidFill>
            </a:endParaRPr>
          </a:p>
          <a:p>
            <a:pPr>
              <a:buFont typeface="Wingdings" panose="05000000000000000000" pitchFamily="2" charset="2"/>
              <a:buChar char="§"/>
            </a:pPr>
            <a:r>
              <a:rPr lang="nl-NL" sz="1900" dirty="0"/>
              <a:t>   Bewustwording -&gt; (helpen) ontwikkelen -&gt; jij kunt het verschil maken!</a:t>
            </a:r>
          </a:p>
          <a:p>
            <a:pPr>
              <a:buFont typeface="Wingdings" panose="05000000000000000000" pitchFamily="2" charset="2"/>
              <a:buChar char="§"/>
            </a:pPr>
            <a:r>
              <a:rPr lang="nl-NL" sz="1900" dirty="0"/>
              <a:t>   Zien wie iemand is, zien wat er al is en helpen koersen naar de volgende ontwikkelstap -&gt; zone van de naaste ontwikkeling. </a:t>
            </a:r>
          </a:p>
          <a:p>
            <a:pPr>
              <a:buFont typeface="Wingdings" panose="05000000000000000000" pitchFamily="2" charset="2"/>
              <a:buChar char="§"/>
            </a:pPr>
            <a:r>
              <a:rPr lang="nl-NL" sz="1900" dirty="0"/>
              <a:t>   Ondersteunen in groeien: door vragen te stellen, mee te laten kijken/nemen, voor te doen, …..</a:t>
            </a:r>
          </a:p>
          <a:p>
            <a:endParaRPr lang="nl-NL" dirty="0"/>
          </a:p>
        </p:txBody>
      </p:sp>
      <p:pic>
        <p:nvPicPr>
          <p:cNvPr id="8" name="Picture 4" descr="Je kunt pas echt ontsnappen aan jezelf en vrij zijn, wanneer je de Ander  laat inbreken op jouw plannen' - VOLZIN">
            <a:extLst>
              <a:ext uri="{FF2B5EF4-FFF2-40B4-BE49-F238E27FC236}">
                <a16:creationId xmlns:a16="http://schemas.microsoft.com/office/drawing/2014/main" id="{D5876B91-D3D0-4DBB-B073-5D2161768E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448625"/>
            <a:ext cx="1591422" cy="161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790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Psychologische Basisbehoeften  - Ryan &amp; </a:t>
            </a:r>
            <a:r>
              <a:rPr lang="nl-NL" dirty="0" err="1"/>
              <a:t>Deci</a:t>
            </a:r>
            <a:endParaRPr lang="nl-NL" dirty="0"/>
          </a:p>
        </p:txBody>
      </p:sp>
      <p:sp>
        <p:nvSpPr>
          <p:cNvPr id="3" name="Tijdelijke aanduiding voor inhoud 2"/>
          <p:cNvSpPr>
            <a:spLocks noGrp="1"/>
          </p:cNvSpPr>
          <p:nvPr>
            <p:ph idx="1"/>
          </p:nvPr>
        </p:nvSpPr>
        <p:spPr>
          <a:xfrm>
            <a:off x="785055" y="1844823"/>
            <a:ext cx="7543801" cy="4614963"/>
          </a:xfrm>
          <a:effectLst>
            <a:glow rad="228600">
              <a:schemeClr val="accent1">
                <a:satMod val="175000"/>
                <a:alpha val="40000"/>
              </a:schemeClr>
            </a:glow>
            <a:innerShdw blurRad="63500" dist="50800" dir="13500000">
              <a:prstClr val="black">
                <a:alpha val="50000"/>
              </a:prstClr>
            </a:innerShdw>
          </a:effectLst>
        </p:spPr>
        <p:txBody>
          <a:bodyPr>
            <a:normAutofit/>
          </a:bodyPr>
          <a:lstStyle/>
          <a:p>
            <a:pPr algn="ctr"/>
            <a:r>
              <a:rPr lang="nl-NL" dirty="0"/>
              <a:t>Gezien, gehoord, erkend en gewaardeerd worden om verder te kunnen ontwikkelen! Dat wil een mens ten diepste!</a:t>
            </a:r>
          </a:p>
          <a:p>
            <a:pPr algn="ctr"/>
            <a:endParaRPr lang="nl-NL" sz="1600" dirty="0">
              <a:solidFill>
                <a:srgbClr val="0072A3"/>
              </a:solidFill>
            </a:endParaRPr>
          </a:p>
          <a:p>
            <a:pPr algn="ctr"/>
            <a:endParaRPr lang="nl-NL" sz="2400" dirty="0"/>
          </a:p>
          <a:p>
            <a:pPr algn="ctr"/>
            <a:endParaRPr lang="nl-NL" sz="2400" dirty="0"/>
          </a:p>
          <a:p>
            <a:pPr algn="ctr"/>
            <a:endParaRPr lang="nl-NL" sz="2400" dirty="0"/>
          </a:p>
          <a:p>
            <a:pPr algn="ctr"/>
            <a:endParaRPr lang="nl-NL" sz="2400" dirty="0"/>
          </a:p>
          <a:p>
            <a:pPr algn="ctr"/>
            <a:endParaRPr lang="nl-NL" sz="2400" dirty="0"/>
          </a:p>
          <a:p>
            <a:pPr algn="ctr"/>
            <a:r>
              <a:rPr lang="nl-NL" dirty="0"/>
              <a:t>En serieus genomen worden als professional!</a:t>
            </a:r>
          </a:p>
          <a:p>
            <a:pPr algn="ctr"/>
            <a:endParaRPr lang="nl-NL" sz="1600" dirty="0"/>
          </a:p>
          <a:p>
            <a:pPr algn="ctr"/>
            <a:endParaRPr lang="nl-NL" sz="1600" dirty="0"/>
          </a:p>
          <a:p>
            <a:pPr algn="ctr"/>
            <a:endParaRPr lang="nl-NL" sz="1600" dirty="0">
              <a:solidFill>
                <a:srgbClr val="0072A3"/>
              </a:solidFill>
            </a:endParaRPr>
          </a:p>
        </p:txBody>
      </p:sp>
      <p:sp>
        <p:nvSpPr>
          <p:cNvPr id="4" name="Tijdelijke aanduiding voor voettekst 3"/>
          <p:cNvSpPr>
            <a:spLocks noGrp="1"/>
          </p:cNvSpPr>
          <p:nvPr>
            <p:ph type="ftr" sz="quarter" idx="11"/>
          </p:nvPr>
        </p:nvSpPr>
        <p:spPr/>
        <p:txBody>
          <a:bodyPr/>
          <a:lstStyle/>
          <a:p>
            <a:endParaRPr lang="en-US" dirty="0"/>
          </a:p>
        </p:txBody>
      </p:sp>
      <p:sp>
        <p:nvSpPr>
          <p:cNvPr id="6" name="AutoShape 2" descr="Afbeeldingsresultaat voor positie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Picture 2" descr="Afbeeldingsresultaat voor competentie relatie autonomie">
            <a:extLst>
              <a:ext uri="{FF2B5EF4-FFF2-40B4-BE49-F238E27FC236}">
                <a16:creationId xmlns:a16="http://schemas.microsoft.com/office/drawing/2014/main" id="{F342EC93-EEFB-A298-60AE-0FB4A2A284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66390" y="2564904"/>
            <a:ext cx="3211227" cy="293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792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242AAA-DF55-1E4D-71FF-ADE5C1887E9C}"/>
              </a:ext>
            </a:extLst>
          </p:cNvPr>
          <p:cNvSpPr>
            <a:spLocks noGrp="1"/>
          </p:cNvSpPr>
          <p:nvPr>
            <p:ph type="title"/>
          </p:nvPr>
        </p:nvSpPr>
        <p:spPr/>
        <p:txBody>
          <a:bodyPr/>
          <a:lstStyle/>
          <a:p>
            <a:r>
              <a:rPr lang="nl-NL" dirty="0" err="1"/>
              <a:t>Broaden</a:t>
            </a:r>
            <a:r>
              <a:rPr lang="nl-NL" dirty="0"/>
              <a:t> </a:t>
            </a:r>
            <a:r>
              <a:rPr lang="nl-NL" dirty="0" err="1"/>
              <a:t>and</a:t>
            </a:r>
            <a:r>
              <a:rPr lang="nl-NL" dirty="0"/>
              <a:t> </a:t>
            </a:r>
            <a:r>
              <a:rPr lang="nl-NL" dirty="0" err="1"/>
              <a:t>Build</a:t>
            </a:r>
            <a:r>
              <a:rPr lang="nl-NL" dirty="0"/>
              <a:t> </a:t>
            </a:r>
            <a:r>
              <a:rPr lang="nl-NL" dirty="0" err="1"/>
              <a:t>Theory</a:t>
            </a:r>
            <a:r>
              <a:rPr lang="nl-NL" dirty="0"/>
              <a:t> of </a:t>
            </a:r>
            <a:r>
              <a:rPr lang="nl-NL" dirty="0" err="1"/>
              <a:t>Positive</a:t>
            </a:r>
            <a:r>
              <a:rPr lang="nl-NL" dirty="0"/>
              <a:t> </a:t>
            </a:r>
            <a:r>
              <a:rPr lang="nl-NL" dirty="0" err="1"/>
              <a:t>Emotions</a:t>
            </a:r>
            <a:r>
              <a:rPr lang="nl-NL" dirty="0"/>
              <a:t> </a:t>
            </a:r>
          </a:p>
        </p:txBody>
      </p:sp>
      <p:sp>
        <p:nvSpPr>
          <p:cNvPr id="4" name="Tijdelijke aanduiding voor voettekst 3">
            <a:extLst>
              <a:ext uri="{FF2B5EF4-FFF2-40B4-BE49-F238E27FC236}">
                <a16:creationId xmlns:a16="http://schemas.microsoft.com/office/drawing/2014/main" id="{D8951822-DBC4-E049-F342-DC030922FAE2}"/>
              </a:ext>
            </a:extLst>
          </p:cNvPr>
          <p:cNvSpPr>
            <a:spLocks noGrp="1"/>
          </p:cNvSpPr>
          <p:nvPr>
            <p:ph type="ftr" sz="quarter" idx="11"/>
          </p:nvPr>
        </p:nvSpPr>
        <p:spPr/>
        <p:txBody>
          <a:bodyPr/>
          <a:lstStyle/>
          <a:p>
            <a:endParaRPr lang="en-US" dirty="0"/>
          </a:p>
        </p:txBody>
      </p:sp>
      <p:graphicFrame>
        <p:nvGraphicFramePr>
          <p:cNvPr id="3" name="Diagram 2">
            <a:extLst>
              <a:ext uri="{FF2B5EF4-FFF2-40B4-BE49-F238E27FC236}">
                <a16:creationId xmlns:a16="http://schemas.microsoft.com/office/drawing/2014/main" id="{AD81BC83-256A-D930-8B00-A72B72385906}"/>
              </a:ext>
            </a:extLst>
          </p:cNvPr>
          <p:cNvGraphicFramePr/>
          <p:nvPr/>
        </p:nvGraphicFramePr>
        <p:xfrm>
          <a:off x="621566" y="2060848"/>
          <a:ext cx="7896708"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ijl: gebogen 4">
            <a:extLst>
              <a:ext uri="{FF2B5EF4-FFF2-40B4-BE49-F238E27FC236}">
                <a16:creationId xmlns:a16="http://schemas.microsoft.com/office/drawing/2014/main" id="{4AD7D1B0-0FCD-01A7-9E3D-D443C98F1698}"/>
              </a:ext>
            </a:extLst>
          </p:cNvPr>
          <p:cNvSpPr/>
          <p:nvPr/>
        </p:nvSpPr>
        <p:spPr>
          <a:xfrm rot="10800000">
            <a:off x="2246087" y="4339850"/>
            <a:ext cx="6106517" cy="1558904"/>
          </a:xfrm>
          <a:prstGeom prst="bentArrow">
            <a:avLst>
              <a:gd name="adj1" fmla="val 11586"/>
              <a:gd name="adj2" fmla="val 21689"/>
              <a:gd name="adj3" fmla="val 25657"/>
              <a:gd name="adj4" fmla="val 0"/>
            </a:avLst>
          </a:prstGeom>
          <a:solidFill>
            <a:schemeClr val="accent1"/>
          </a:solidFill>
          <a:ln>
            <a:gradFill>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L-vorm 10">
            <a:extLst>
              <a:ext uri="{FF2B5EF4-FFF2-40B4-BE49-F238E27FC236}">
                <a16:creationId xmlns:a16="http://schemas.microsoft.com/office/drawing/2014/main" id="{AC133B03-AD4A-96B9-D7A7-E163B1BE52B0}"/>
              </a:ext>
            </a:extLst>
          </p:cNvPr>
          <p:cNvSpPr/>
          <p:nvPr/>
        </p:nvSpPr>
        <p:spPr>
          <a:xfrm rot="16200000">
            <a:off x="5073745" y="3096488"/>
            <a:ext cx="712612" cy="5604533"/>
          </a:xfrm>
          <a:prstGeom prst="corner">
            <a:avLst>
              <a:gd name="adj1" fmla="val 38000"/>
              <a:gd name="adj2" fmla="val 100000"/>
            </a:avLst>
          </a:prstGeom>
          <a:no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 wrap="square" anchor="t" anchorCtr="0"/>
          <a:lstStyle/>
          <a:p>
            <a:pPr algn="ctr"/>
            <a:r>
              <a:rPr lang="nl-NL" sz="1400" dirty="0" err="1">
                <a:solidFill>
                  <a:schemeClr val="tx1"/>
                </a:solidFill>
              </a:rPr>
              <a:t>Produces</a:t>
            </a:r>
            <a:r>
              <a:rPr lang="nl-NL" sz="1400" dirty="0">
                <a:solidFill>
                  <a:schemeClr val="tx1"/>
                </a:solidFill>
              </a:rPr>
              <a:t> more </a:t>
            </a:r>
            <a:r>
              <a:rPr lang="nl-NL" sz="1400" dirty="0" err="1">
                <a:solidFill>
                  <a:schemeClr val="tx1"/>
                </a:solidFill>
              </a:rPr>
              <a:t>experiences</a:t>
            </a:r>
            <a:r>
              <a:rPr lang="nl-NL" sz="1400" dirty="0">
                <a:solidFill>
                  <a:schemeClr val="tx1"/>
                </a:solidFill>
              </a:rPr>
              <a:t> of </a:t>
            </a:r>
            <a:r>
              <a:rPr lang="nl-NL" sz="1400" dirty="0" err="1">
                <a:solidFill>
                  <a:schemeClr val="tx1"/>
                </a:solidFill>
              </a:rPr>
              <a:t>positive</a:t>
            </a:r>
            <a:r>
              <a:rPr lang="nl-NL" sz="1400" dirty="0">
                <a:solidFill>
                  <a:schemeClr val="tx1"/>
                </a:solidFill>
              </a:rPr>
              <a:t> </a:t>
            </a:r>
            <a:r>
              <a:rPr lang="nl-NL" sz="1400" dirty="0" err="1">
                <a:solidFill>
                  <a:schemeClr val="tx1"/>
                </a:solidFill>
              </a:rPr>
              <a:t>emotions</a:t>
            </a:r>
            <a:r>
              <a:rPr lang="nl-NL" sz="1400" dirty="0">
                <a:solidFill>
                  <a:schemeClr val="tx1"/>
                </a:solidFill>
              </a:rPr>
              <a:t>, </a:t>
            </a:r>
            <a:r>
              <a:rPr lang="nl-NL" sz="1400" dirty="0" err="1">
                <a:solidFill>
                  <a:schemeClr val="tx1"/>
                </a:solidFill>
              </a:rPr>
              <a:t>creating</a:t>
            </a:r>
            <a:r>
              <a:rPr lang="nl-NL" sz="1400" dirty="0">
                <a:solidFill>
                  <a:schemeClr val="tx1"/>
                </a:solidFill>
              </a:rPr>
              <a:t> </a:t>
            </a:r>
            <a:r>
              <a:rPr lang="nl-NL" sz="1400" dirty="0" err="1">
                <a:solidFill>
                  <a:schemeClr val="tx1"/>
                </a:solidFill>
              </a:rPr>
              <a:t>an</a:t>
            </a:r>
            <a:r>
              <a:rPr lang="nl-NL" sz="1400" dirty="0">
                <a:solidFill>
                  <a:schemeClr val="tx1"/>
                </a:solidFill>
              </a:rPr>
              <a:t> </a:t>
            </a:r>
            <a:r>
              <a:rPr lang="nl-NL" sz="1400" dirty="0" err="1">
                <a:solidFill>
                  <a:schemeClr val="tx1"/>
                </a:solidFill>
              </a:rPr>
              <a:t>upward</a:t>
            </a:r>
            <a:r>
              <a:rPr lang="nl-NL" sz="1400" dirty="0">
                <a:solidFill>
                  <a:schemeClr val="tx1"/>
                </a:solidFill>
              </a:rPr>
              <a:t> </a:t>
            </a:r>
            <a:r>
              <a:rPr lang="nl-NL" sz="1400" dirty="0" err="1">
                <a:solidFill>
                  <a:schemeClr val="tx1"/>
                </a:solidFill>
              </a:rPr>
              <a:t>spiral</a:t>
            </a:r>
            <a:endParaRPr lang="nl-NL" sz="1400" dirty="0">
              <a:solidFill>
                <a:schemeClr val="tx1"/>
              </a:solidFill>
            </a:endParaRPr>
          </a:p>
        </p:txBody>
      </p:sp>
      <p:sp>
        <p:nvSpPr>
          <p:cNvPr id="9" name="Tijdelijke aanduiding voor inhoud 2">
            <a:extLst>
              <a:ext uri="{FF2B5EF4-FFF2-40B4-BE49-F238E27FC236}">
                <a16:creationId xmlns:a16="http://schemas.microsoft.com/office/drawing/2014/main" id="{BB3463B9-8E41-5304-6D54-B78D7378B2CD}"/>
              </a:ext>
            </a:extLst>
          </p:cNvPr>
          <p:cNvSpPr txBox="1">
            <a:spLocks/>
          </p:cNvSpPr>
          <p:nvPr/>
        </p:nvSpPr>
        <p:spPr>
          <a:xfrm>
            <a:off x="911682" y="1845734"/>
            <a:ext cx="7548982" cy="44809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lang="en-US" b="0" i="0" dirty="0">
                <a:solidFill>
                  <a:srgbClr val="111111"/>
                </a:solidFill>
                <a:effectLst/>
                <a:latin typeface="Roboto" panose="02000000000000000000" pitchFamily="2" charset="0"/>
              </a:rPr>
              <a:t>(Cohn &amp; Fredrickson, 2010) </a:t>
            </a:r>
          </a:p>
          <a:p>
            <a:pPr marL="0" indent="0" fontAlgn="auto">
              <a:buNone/>
            </a:pPr>
            <a:endParaRPr lang="nl-NL" dirty="0"/>
          </a:p>
        </p:txBody>
      </p:sp>
      <p:sp>
        <p:nvSpPr>
          <p:cNvPr id="12" name="Tekstvak 11">
            <a:extLst>
              <a:ext uri="{FF2B5EF4-FFF2-40B4-BE49-F238E27FC236}">
                <a16:creationId xmlns:a16="http://schemas.microsoft.com/office/drawing/2014/main" id="{7338BCF9-F206-A80F-1063-053C6FECEE09}"/>
              </a:ext>
            </a:extLst>
          </p:cNvPr>
          <p:cNvSpPr txBox="1"/>
          <p:nvPr/>
        </p:nvSpPr>
        <p:spPr>
          <a:xfrm>
            <a:off x="2195736" y="289967"/>
            <a:ext cx="6200120" cy="769441"/>
          </a:xfrm>
          <a:prstGeom prst="rect">
            <a:avLst/>
          </a:prstGeom>
          <a:noFill/>
        </p:spPr>
        <p:txBody>
          <a:bodyPr wrap="square" rtlCol="0">
            <a:spAutoFit/>
          </a:bodyPr>
          <a:lstStyle/>
          <a:p>
            <a:pPr algn="r"/>
            <a:r>
              <a:rPr lang="nl-NL" sz="1600" dirty="0"/>
              <a:t>"</a:t>
            </a:r>
            <a:r>
              <a:rPr lang="nl-NL" sz="1600" dirty="0" err="1"/>
              <a:t>Positiviteit</a:t>
            </a:r>
            <a:r>
              <a:rPr lang="nl-NL" sz="1600" dirty="0"/>
              <a:t> verandert niet alleen de inhoud van je geest. </a:t>
            </a:r>
            <a:br>
              <a:rPr lang="nl-NL" sz="1600" dirty="0"/>
            </a:br>
            <a:r>
              <a:rPr lang="nl-NL" sz="1600" dirty="0"/>
              <a:t>Het vergroot de reikwijdte van de mogelijkheden die je ziet” </a:t>
            </a:r>
            <a:br>
              <a:rPr lang="nl-NL" sz="1600" dirty="0"/>
            </a:br>
            <a:r>
              <a:rPr lang="nl-NL" sz="1200" i="1" dirty="0"/>
              <a:t>B. </a:t>
            </a:r>
            <a:r>
              <a:rPr lang="nl-NL" sz="1200" i="1" dirty="0" err="1"/>
              <a:t>Fredrickson</a:t>
            </a:r>
            <a:endParaRPr lang="nl-NL" sz="1200" i="1" dirty="0"/>
          </a:p>
        </p:txBody>
      </p:sp>
    </p:spTree>
    <p:extLst>
      <p:ext uri="{BB962C8B-B14F-4D97-AF65-F5344CB8AC3E}">
        <p14:creationId xmlns:p14="http://schemas.microsoft.com/office/powerpoint/2010/main" val="2510997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14A66-0FD3-4957-9D95-EF344179886E}"/>
              </a:ext>
            </a:extLst>
          </p:cNvPr>
          <p:cNvSpPr>
            <a:spLocks noGrp="1"/>
          </p:cNvSpPr>
          <p:nvPr>
            <p:ph type="title"/>
          </p:nvPr>
        </p:nvSpPr>
        <p:spPr/>
        <p:txBody>
          <a:bodyPr>
            <a:normAutofit/>
          </a:bodyPr>
          <a:lstStyle/>
          <a:p>
            <a:r>
              <a:rPr lang="nl-NL" sz="2400" b="1" dirty="0">
                <a:latin typeface="+mn-lt"/>
              </a:rPr>
              <a:t>Waarderend onderzoek – Appreciative Inquiry</a:t>
            </a:r>
          </a:p>
        </p:txBody>
      </p:sp>
      <p:sp>
        <p:nvSpPr>
          <p:cNvPr id="3" name="Tijdelijke aanduiding voor inhoud 2">
            <a:extLst>
              <a:ext uri="{FF2B5EF4-FFF2-40B4-BE49-F238E27FC236}">
                <a16:creationId xmlns:a16="http://schemas.microsoft.com/office/drawing/2014/main" id="{F00C24A1-EF01-49D7-A400-AAA70E1D2E0B}"/>
              </a:ext>
            </a:extLst>
          </p:cNvPr>
          <p:cNvSpPr>
            <a:spLocks noGrp="1"/>
          </p:cNvSpPr>
          <p:nvPr>
            <p:ph idx="1"/>
          </p:nvPr>
        </p:nvSpPr>
        <p:spPr>
          <a:xfrm>
            <a:off x="801289" y="2069517"/>
            <a:ext cx="7543801" cy="4023360"/>
          </a:xfrm>
        </p:spPr>
        <p:txBody>
          <a:bodyPr vert="horz" lIns="0" tIns="45720" rIns="0" bIns="45720" rtlCol="0" anchor="t">
            <a:normAutofit/>
          </a:bodyPr>
          <a:lstStyle/>
          <a:p>
            <a:pPr lvl="1">
              <a:buFont typeface="Wingdings" panose="05000000000000000000" pitchFamily="2" charset="2"/>
              <a:buChar char="§"/>
            </a:pPr>
            <a:endParaRPr lang="nl-NL" dirty="0"/>
          </a:p>
          <a:p>
            <a:pPr lvl="1">
              <a:buFont typeface="Wingdings" panose="05000000000000000000" pitchFamily="2" charset="2"/>
              <a:buChar char="§"/>
            </a:pPr>
            <a:endParaRPr lang="nl-NL" dirty="0"/>
          </a:p>
          <a:p>
            <a:pPr marL="201168" lvl="1" indent="0">
              <a:buNone/>
            </a:pPr>
            <a:endParaRPr lang="nl-NL" dirty="0">
              <a:solidFill>
                <a:schemeClr val="tx1"/>
              </a:solidFill>
            </a:endParaRPr>
          </a:p>
          <a:p>
            <a:pPr marL="0" indent="0" algn="ctr">
              <a:buNone/>
            </a:pPr>
            <a:r>
              <a:rPr lang="nl-NL" sz="1600" dirty="0"/>
              <a:t>		– </a:t>
            </a:r>
            <a:r>
              <a:rPr lang="nl-NL" sz="1600" dirty="0" err="1"/>
              <a:t>Cooperrider</a:t>
            </a:r>
            <a:r>
              <a:rPr lang="nl-NL" sz="1600" dirty="0"/>
              <a:t> &amp; Whitney (2006)</a:t>
            </a:r>
          </a:p>
          <a:p>
            <a:pPr marL="0" indent="0" algn="ctr">
              <a:buNone/>
            </a:pPr>
            <a:endParaRPr lang="nl-NL" sz="1600" b="1" dirty="0">
              <a:solidFill>
                <a:srgbClr val="0070C0"/>
              </a:solidFill>
            </a:endParaRPr>
          </a:p>
          <a:p>
            <a:pPr marL="0" indent="0">
              <a:buNone/>
            </a:pPr>
            <a:endParaRPr lang="nl-NL" dirty="0">
              <a:solidFill>
                <a:srgbClr val="0070C0"/>
              </a:solidFill>
            </a:endParaRPr>
          </a:p>
          <a:p>
            <a:pPr marL="0" indent="0" algn="ctr">
              <a:buNone/>
            </a:pPr>
            <a:endParaRPr lang="nl-NL" b="1" dirty="0">
              <a:solidFill>
                <a:srgbClr val="0070C0"/>
              </a:solidFill>
            </a:endParaRPr>
          </a:p>
        </p:txBody>
      </p:sp>
      <p:sp>
        <p:nvSpPr>
          <p:cNvPr id="4" name="Tijdelijke aanduiding voor voettekst 3">
            <a:extLst>
              <a:ext uri="{FF2B5EF4-FFF2-40B4-BE49-F238E27FC236}">
                <a16:creationId xmlns:a16="http://schemas.microsoft.com/office/drawing/2014/main" id="{0EE180D6-BCA7-479B-AAAA-E541F1B5147F}"/>
              </a:ext>
            </a:extLst>
          </p:cNvPr>
          <p:cNvSpPr>
            <a:spLocks noGrp="1"/>
          </p:cNvSpPr>
          <p:nvPr>
            <p:ph type="ftr" sz="quarter" idx="11"/>
          </p:nvPr>
        </p:nvSpPr>
        <p:spPr>
          <a:xfrm>
            <a:off x="2786308" y="6504937"/>
            <a:ext cx="3617103" cy="365125"/>
          </a:xfrm>
        </p:spPr>
        <p:txBody>
          <a:bodyPr/>
          <a:lstStyle/>
          <a:p>
            <a:endParaRPr lang="en-US" dirty="0"/>
          </a:p>
        </p:txBody>
      </p:sp>
      <p:pic>
        <p:nvPicPr>
          <p:cNvPr id="1026" name="Picture 2" descr="Waarderend Onderzoek / Appreciative Inquiry - BridgingSpaces.nl">
            <a:extLst>
              <a:ext uri="{FF2B5EF4-FFF2-40B4-BE49-F238E27FC236}">
                <a16:creationId xmlns:a16="http://schemas.microsoft.com/office/drawing/2014/main" id="{42120E0D-4FFD-405F-8CCA-61DCB8C198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71"/>
          <a:stretch/>
        </p:blipFill>
        <p:spPr bwMode="auto">
          <a:xfrm>
            <a:off x="1804633" y="1988840"/>
            <a:ext cx="5580452" cy="383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385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Appreciative</a:t>
            </a:r>
            <a:r>
              <a:rPr lang="nl-NL" dirty="0"/>
              <a:t> </a:t>
            </a:r>
            <a:r>
              <a:rPr lang="nl-NL" dirty="0" err="1"/>
              <a:t>Inquiry</a:t>
            </a:r>
            <a:r>
              <a:rPr lang="nl-NL" dirty="0"/>
              <a:t> </a:t>
            </a:r>
            <a:br>
              <a:rPr lang="nl-NL" dirty="0"/>
            </a:br>
            <a:r>
              <a:rPr lang="nl-NL" dirty="0"/>
              <a:t>(</a:t>
            </a:r>
            <a:r>
              <a:rPr lang="nl-NL" sz="1800" dirty="0" err="1"/>
              <a:t>Cooperrider</a:t>
            </a:r>
            <a:r>
              <a:rPr lang="nl-NL" sz="1800" dirty="0"/>
              <a:t> en </a:t>
            </a:r>
            <a:r>
              <a:rPr lang="nl-NL" sz="1800" dirty="0" err="1"/>
              <a:t>Whitney</a:t>
            </a:r>
            <a:r>
              <a:rPr lang="nl-NL" sz="1800" dirty="0"/>
              <a:t>, 2006)</a:t>
            </a:r>
          </a:p>
        </p:txBody>
      </p:sp>
      <p:sp>
        <p:nvSpPr>
          <p:cNvPr id="3" name="Tijdelijke aanduiding voor inhoud 2"/>
          <p:cNvSpPr>
            <a:spLocks noGrp="1"/>
          </p:cNvSpPr>
          <p:nvPr>
            <p:ph idx="1"/>
          </p:nvPr>
        </p:nvSpPr>
        <p:spPr/>
        <p:txBody>
          <a:bodyPr/>
          <a:lstStyle/>
          <a:p>
            <a:r>
              <a:rPr lang="nl-NL" dirty="0"/>
              <a:t>Er zijn vijf principes waar Appreciative Inquiry zich op baseert</a:t>
            </a:r>
          </a:p>
          <a:p>
            <a:pPr marL="457200" indent="-457200">
              <a:buFont typeface="+mj-lt"/>
              <a:buAutoNum type="arabicPeriod"/>
            </a:pPr>
            <a:r>
              <a:rPr lang="nl-NL" dirty="0"/>
              <a:t>Positieve principe; </a:t>
            </a:r>
            <a:r>
              <a:rPr lang="nl-NL" dirty="0">
                <a:solidFill>
                  <a:srgbClr val="0070C0"/>
                </a:solidFill>
              </a:rPr>
              <a:t>positieve </a:t>
            </a:r>
            <a:r>
              <a:rPr lang="nl-NL" dirty="0"/>
              <a:t>emoties geven energie en inspiratie.</a:t>
            </a:r>
          </a:p>
          <a:p>
            <a:pPr marL="457200" indent="-457200">
              <a:buFont typeface="+mj-lt"/>
              <a:buAutoNum type="arabicPeriod"/>
            </a:pPr>
            <a:r>
              <a:rPr lang="nl-NL" dirty="0"/>
              <a:t>Sociaal constructivisme; een stroming in de leerpsychologie, waarbij </a:t>
            </a:r>
            <a:r>
              <a:rPr lang="nl-NL" dirty="0">
                <a:solidFill>
                  <a:srgbClr val="0070C0"/>
                </a:solidFill>
              </a:rPr>
              <a:t>kennis</a:t>
            </a:r>
            <a:r>
              <a:rPr lang="nl-NL" dirty="0"/>
              <a:t> in </a:t>
            </a:r>
            <a:r>
              <a:rPr lang="nl-NL" dirty="0">
                <a:solidFill>
                  <a:srgbClr val="0070C0"/>
                </a:solidFill>
              </a:rPr>
              <a:t>relatie </a:t>
            </a:r>
            <a:r>
              <a:rPr lang="nl-NL" dirty="0"/>
              <a:t>met anderen gecreëerd wordt. </a:t>
            </a:r>
          </a:p>
          <a:p>
            <a:pPr marL="457200" indent="-457200">
              <a:buFont typeface="+mj-lt"/>
              <a:buAutoNum type="arabicPeriod"/>
            </a:pPr>
            <a:r>
              <a:rPr lang="nl-NL" dirty="0"/>
              <a:t>Poëtische principe; de verandering is een </a:t>
            </a:r>
            <a:r>
              <a:rPr lang="nl-NL" dirty="0">
                <a:solidFill>
                  <a:srgbClr val="0070C0"/>
                </a:solidFill>
              </a:rPr>
              <a:t>verhaal</a:t>
            </a:r>
            <a:r>
              <a:rPr lang="nl-NL" dirty="0"/>
              <a:t> in wording. De uitkomsten staan niet vast aan de start.</a:t>
            </a:r>
          </a:p>
          <a:p>
            <a:pPr marL="457200" indent="-457200">
              <a:buFont typeface="+mj-lt"/>
              <a:buAutoNum type="arabicPeriod"/>
            </a:pPr>
            <a:r>
              <a:rPr lang="nl-NL" dirty="0"/>
              <a:t>Simultaneïteit principe; </a:t>
            </a:r>
            <a:r>
              <a:rPr lang="nl-NL" dirty="0">
                <a:solidFill>
                  <a:srgbClr val="0070C0"/>
                </a:solidFill>
              </a:rPr>
              <a:t>onderzoek</a:t>
            </a:r>
            <a:r>
              <a:rPr lang="nl-NL" dirty="0"/>
              <a:t> is een interventie.</a:t>
            </a:r>
          </a:p>
          <a:p>
            <a:pPr marL="457200" indent="-457200">
              <a:buFont typeface="+mj-lt"/>
              <a:buAutoNum type="arabicPeriod"/>
            </a:pPr>
            <a:r>
              <a:rPr lang="nl-NL" dirty="0" err="1"/>
              <a:t>Anticipatorische</a:t>
            </a:r>
            <a:r>
              <a:rPr lang="nl-NL" dirty="0"/>
              <a:t> principe; </a:t>
            </a:r>
            <a:r>
              <a:rPr lang="nl-NL" dirty="0">
                <a:solidFill>
                  <a:srgbClr val="0070C0"/>
                </a:solidFill>
              </a:rPr>
              <a:t>verbeelde toekomst </a:t>
            </a:r>
            <a:r>
              <a:rPr lang="nl-NL" dirty="0"/>
              <a:t>is de motor van verandering.</a:t>
            </a:r>
          </a:p>
          <a:p>
            <a:endParaRPr lang="nl-NL" dirty="0"/>
          </a:p>
        </p:txBody>
      </p:sp>
      <p:sp>
        <p:nvSpPr>
          <p:cNvPr id="4" name="Tijdelijke aanduiding voor voettekst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31146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242AAA-DF55-1E4D-71FF-ADE5C1887E9C}"/>
              </a:ext>
            </a:extLst>
          </p:cNvPr>
          <p:cNvSpPr>
            <a:spLocks noGrp="1"/>
          </p:cNvSpPr>
          <p:nvPr>
            <p:ph type="title"/>
          </p:nvPr>
        </p:nvSpPr>
        <p:spPr/>
        <p:txBody>
          <a:bodyPr/>
          <a:lstStyle/>
          <a:p>
            <a:r>
              <a:rPr lang="nl-NL" dirty="0" err="1"/>
              <a:t>Appreciative</a:t>
            </a:r>
            <a:r>
              <a:rPr lang="nl-NL" dirty="0"/>
              <a:t> </a:t>
            </a:r>
            <a:r>
              <a:rPr lang="nl-NL" dirty="0" err="1"/>
              <a:t>Inquiry</a:t>
            </a:r>
            <a:r>
              <a:rPr lang="nl-NL" dirty="0"/>
              <a:t> (5D-cyclus</a:t>
            </a:r>
            <a:r>
              <a:rPr lang="nl-NL"/>
              <a:t>) </a:t>
            </a:r>
            <a:endParaRPr lang="nl-NL" sz="1800" dirty="0"/>
          </a:p>
        </p:txBody>
      </p:sp>
      <p:sp>
        <p:nvSpPr>
          <p:cNvPr id="4" name="Tijdelijke aanduiding voor voettekst 3">
            <a:extLst>
              <a:ext uri="{FF2B5EF4-FFF2-40B4-BE49-F238E27FC236}">
                <a16:creationId xmlns:a16="http://schemas.microsoft.com/office/drawing/2014/main" id="{D8951822-DBC4-E049-F342-DC030922FAE2}"/>
              </a:ext>
            </a:extLst>
          </p:cNvPr>
          <p:cNvSpPr>
            <a:spLocks noGrp="1"/>
          </p:cNvSpPr>
          <p:nvPr>
            <p:ph type="ftr" sz="quarter" idx="11"/>
          </p:nvPr>
        </p:nvSpPr>
        <p:spPr/>
        <p:txBody>
          <a:bodyPr/>
          <a:lstStyle/>
          <a:p>
            <a:endParaRPr lang="en-US" dirty="0"/>
          </a:p>
        </p:txBody>
      </p:sp>
      <p:sp>
        <p:nvSpPr>
          <p:cNvPr id="9" name="Tijdelijke aanduiding voor inhoud 2">
            <a:extLst>
              <a:ext uri="{FF2B5EF4-FFF2-40B4-BE49-F238E27FC236}">
                <a16:creationId xmlns:a16="http://schemas.microsoft.com/office/drawing/2014/main" id="{BB3463B9-8E41-5304-6D54-B78D7378B2CD}"/>
              </a:ext>
            </a:extLst>
          </p:cNvPr>
          <p:cNvSpPr txBox="1">
            <a:spLocks/>
          </p:cNvSpPr>
          <p:nvPr/>
        </p:nvSpPr>
        <p:spPr>
          <a:xfrm>
            <a:off x="679175" y="1845734"/>
            <a:ext cx="7781489" cy="44809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endParaRPr lang="nl-NL" dirty="0"/>
          </a:p>
        </p:txBody>
      </p:sp>
      <p:sp>
        <p:nvSpPr>
          <p:cNvPr id="12" name="Tekstvak 11">
            <a:extLst>
              <a:ext uri="{FF2B5EF4-FFF2-40B4-BE49-F238E27FC236}">
                <a16:creationId xmlns:a16="http://schemas.microsoft.com/office/drawing/2014/main" id="{7338BCF9-F206-A80F-1063-053C6FECEE09}"/>
              </a:ext>
            </a:extLst>
          </p:cNvPr>
          <p:cNvSpPr txBox="1"/>
          <p:nvPr/>
        </p:nvSpPr>
        <p:spPr>
          <a:xfrm>
            <a:off x="5508104" y="289967"/>
            <a:ext cx="2858656" cy="738664"/>
          </a:xfrm>
          <a:prstGeom prst="rect">
            <a:avLst/>
          </a:prstGeom>
          <a:noFill/>
        </p:spPr>
        <p:txBody>
          <a:bodyPr wrap="square" rtlCol="0">
            <a:spAutoFit/>
          </a:bodyPr>
          <a:lstStyle/>
          <a:p>
            <a:pPr algn="r"/>
            <a:r>
              <a:rPr lang="en-US" sz="1400" i="1" dirty="0">
                <a:latin typeface="+mj-lt"/>
              </a:rPr>
              <a:t>“</a:t>
            </a:r>
            <a:r>
              <a:rPr lang="en-US" sz="1400" i="1" dirty="0" err="1">
                <a:latin typeface="+mj-lt"/>
              </a:rPr>
              <a:t>Onze</a:t>
            </a:r>
            <a:r>
              <a:rPr lang="en-US" sz="1400" i="1" dirty="0">
                <a:latin typeface="+mj-lt"/>
              </a:rPr>
              <a:t> </a:t>
            </a:r>
            <a:r>
              <a:rPr lang="en-US" sz="1400" i="1" dirty="0" err="1">
                <a:latin typeface="+mj-lt"/>
              </a:rPr>
              <a:t>werelden</a:t>
            </a:r>
            <a:r>
              <a:rPr lang="en-US" sz="1400" i="1" dirty="0">
                <a:latin typeface="+mj-lt"/>
              </a:rPr>
              <a:t> </a:t>
            </a:r>
            <a:r>
              <a:rPr lang="en-US" sz="1400" i="1" dirty="0" err="1">
                <a:latin typeface="+mj-lt"/>
              </a:rPr>
              <a:t>worden</a:t>
            </a:r>
            <a:r>
              <a:rPr lang="en-US" sz="1400" i="1" dirty="0">
                <a:latin typeface="+mj-lt"/>
              </a:rPr>
              <a:t> </a:t>
            </a:r>
            <a:r>
              <a:rPr lang="en-US" sz="1400" i="1" dirty="0" err="1">
                <a:latin typeface="+mj-lt"/>
              </a:rPr>
              <a:t>gevormd</a:t>
            </a:r>
            <a:r>
              <a:rPr lang="en-US" sz="1400" i="1" dirty="0">
                <a:latin typeface="+mj-lt"/>
              </a:rPr>
              <a:t> door de </a:t>
            </a:r>
            <a:r>
              <a:rPr lang="en-US" sz="1400" i="1" dirty="0" err="1">
                <a:latin typeface="+mj-lt"/>
              </a:rPr>
              <a:t>vragen</a:t>
            </a:r>
            <a:r>
              <a:rPr lang="en-US" sz="1400" i="1" dirty="0">
                <a:latin typeface="+mj-lt"/>
              </a:rPr>
              <a:t> die we </a:t>
            </a:r>
            <a:r>
              <a:rPr lang="en-US" sz="1400" i="1" dirty="0" err="1">
                <a:latin typeface="+mj-lt"/>
              </a:rPr>
              <a:t>stellen</a:t>
            </a:r>
            <a:r>
              <a:rPr lang="en-US" sz="1400" i="1" dirty="0">
                <a:latin typeface="+mj-lt"/>
              </a:rPr>
              <a:t>.”</a:t>
            </a:r>
          </a:p>
          <a:p>
            <a:pPr algn="r"/>
            <a:r>
              <a:rPr lang="nl-NL" sz="1400" dirty="0">
                <a:latin typeface="+mj-lt"/>
              </a:rPr>
              <a:t>D. </a:t>
            </a:r>
            <a:r>
              <a:rPr lang="nl-NL" sz="1400" dirty="0" err="1">
                <a:latin typeface="+mj-lt"/>
              </a:rPr>
              <a:t>Cooperrider</a:t>
            </a:r>
            <a:endParaRPr lang="nl-NL" sz="1400" dirty="0">
              <a:latin typeface="+mj-lt"/>
            </a:endParaRPr>
          </a:p>
        </p:txBody>
      </p:sp>
      <p:sp>
        <p:nvSpPr>
          <p:cNvPr id="6" name="Rechthoek: afgeronde hoeken 5">
            <a:extLst>
              <a:ext uri="{FF2B5EF4-FFF2-40B4-BE49-F238E27FC236}">
                <a16:creationId xmlns:a16="http://schemas.microsoft.com/office/drawing/2014/main" id="{621F6E13-DF40-CBA5-53E9-D0B56A00940E}"/>
              </a:ext>
            </a:extLst>
          </p:cNvPr>
          <p:cNvSpPr/>
          <p:nvPr/>
        </p:nvSpPr>
        <p:spPr>
          <a:xfrm>
            <a:off x="2908964" y="2954739"/>
            <a:ext cx="3321910" cy="1944216"/>
          </a:xfrm>
          <a:prstGeom prst="roundRect">
            <a:avLst/>
          </a:prstGeom>
        </p:spPr>
        <p:style>
          <a:lnRef idx="2">
            <a:schemeClr val="accent1"/>
          </a:lnRef>
          <a:fillRef idx="1">
            <a:schemeClr val="lt1"/>
          </a:fillRef>
          <a:effectRef idx="0">
            <a:schemeClr val="accent1"/>
          </a:effectRef>
          <a:fontRef idx="minor">
            <a:schemeClr val="dk1"/>
          </a:fontRef>
        </p:style>
        <p:txBody>
          <a:bodyPr rtlCol="0" anchor="t" anchorCtr="0"/>
          <a:lstStyle/>
          <a:p>
            <a:pPr algn="ctr"/>
            <a:r>
              <a:rPr lang="nl-NL" b="1" dirty="0"/>
              <a:t>DEFINE</a:t>
            </a:r>
          </a:p>
          <a:p>
            <a:pPr algn="ctr"/>
            <a:r>
              <a:rPr lang="nl-NL" sz="1100" dirty="0"/>
              <a:t>Verwoorden: kernthema definiëren. In deze fase beschrijf je het Positieve Kernthema in één zin, de kern van wat iemand- of jullie wil(</a:t>
            </a:r>
            <a:r>
              <a:rPr lang="nl-NL" sz="1100" dirty="0" err="1"/>
              <a:t>len</a:t>
            </a:r>
            <a:r>
              <a:rPr lang="nl-NL" sz="1100" dirty="0"/>
              <a:t>) realiseren, geformuleerd in positieve en bevestigende woorden. De uitdaging in deze fase is vaak om in een negatieve aanleiding de positieve wens te ontdekken voor de toekomst. De positieve wens of thema werkt als kader dat het onderzoek richting geeft.</a:t>
            </a:r>
          </a:p>
        </p:txBody>
      </p:sp>
      <p:sp>
        <p:nvSpPr>
          <p:cNvPr id="10" name="Rechthoek: afgeronde hoeken 9">
            <a:extLst>
              <a:ext uri="{FF2B5EF4-FFF2-40B4-BE49-F238E27FC236}">
                <a16:creationId xmlns:a16="http://schemas.microsoft.com/office/drawing/2014/main" id="{2E822117-7CE2-C34B-D22E-E2222ED804BA}"/>
              </a:ext>
            </a:extLst>
          </p:cNvPr>
          <p:cNvSpPr/>
          <p:nvPr/>
        </p:nvSpPr>
        <p:spPr>
          <a:xfrm>
            <a:off x="397426" y="2966548"/>
            <a:ext cx="2432043" cy="194421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t" anchorCtr="0"/>
          <a:lstStyle/>
          <a:p>
            <a:pPr algn="ctr"/>
            <a:r>
              <a:rPr lang="nl-NL" b="1" dirty="0"/>
              <a:t>DESTINY/DELIVER</a:t>
            </a:r>
          </a:p>
          <a:p>
            <a:pPr algn="ctr"/>
            <a:r>
              <a:rPr lang="nl-NL" sz="1100" dirty="0"/>
              <a:t>Verwezenlijken: ambities waarmaken. Welke acties, projecten, experimenten, concrete resultaten gaan bijdragen aan het gedroomde beeld.</a:t>
            </a:r>
            <a:endParaRPr lang="nl-NL" sz="1100" b="1" dirty="0"/>
          </a:p>
        </p:txBody>
      </p:sp>
      <p:sp>
        <p:nvSpPr>
          <p:cNvPr id="13" name="Rechthoek: afgeronde hoeken 12">
            <a:extLst>
              <a:ext uri="{FF2B5EF4-FFF2-40B4-BE49-F238E27FC236}">
                <a16:creationId xmlns:a16="http://schemas.microsoft.com/office/drawing/2014/main" id="{9BE34067-4DC0-6C34-8064-2C8EE00F5E3B}"/>
              </a:ext>
            </a:extLst>
          </p:cNvPr>
          <p:cNvSpPr/>
          <p:nvPr/>
        </p:nvSpPr>
        <p:spPr>
          <a:xfrm>
            <a:off x="6310369" y="2966548"/>
            <a:ext cx="2432043" cy="194421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t" anchorCtr="0"/>
          <a:lstStyle/>
          <a:p>
            <a:pPr algn="ctr"/>
            <a:r>
              <a:rPr lang="nl-NL" b="1" dirty="0"/>
              <a:t>DREAM</a:t>
            </a:r>
          </a:p>
          <a:p>
            <a:pPr algn="ctr"/>
            <a:r>
              <a:rPr lang="nl-NL" sz="1100" dirty="0"/>
              <a:t>Verbeelden: gewenst droombeeld. In deze fase verbeeld je samen de gewenste toekomst, vaak op een creatieve, beeldende manier, het gedroomde beeld.</a:t>
            </a:r>
            <a:endParaRPr lang="nl-NL" sz="1100" b="1" dirty="0"/>
          </a:p>
        </p:txBody>
      </p:sp>
      <p:sp>
        <p:nvSpPr>
          <p:cNvPr id="14" name="Rechthoek: afgeronde hoeken 13">
            <a:extLst>
              <a:ext uri="{FF2B5EF4-FFF2-40B4-BE49-F238E27FC236}">
                <a16:creationId xmlns:a16="http://schemas.microsoft.com/office/drawing/2014/main" id="{A6D4C3F6-CFDA-0EF7-8F75-E58783D5B9BC}"/>
              </a:ext>
            </a:extLst>
          </p:cNvPr>
          <p:cNvSpPr/>
          <p:nvPr/>
        </p:nvSpPr>
        <p:spPr>
          <a:xfrm>
            <a:off x="1615791" y="1782931"/>
            <a:ext cx="5910599" cy="1102359"/>
          </a:xfrm>
          <a:prstGeom prst="round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t" anchorCtr="0"/>
          <a:lstStyle/>
          <a:p>
            <a:pPr algn="ctr"/>
            <a:r>
              <a:rPr lang="nl-NL" b="1" dirty="0"/>
              <a:t>DISCOVER</a:t>
            </a:r>
          </a:p>
          <a:p>
            <a:pPr algn="ctr"/>
            <a:r>
              <a:rPr lang="nl-NL" sz="1100" dirty="0"/>
              <a:t>Verkennen: wat goed gaat. In deze fase verken je met elkaar persoonlijke ervaringen, </a:t>
            </a:r>
            <a:br>
              <a:rPr lang="nl-NL" sz="1100" dirty="0"/>
            </a:br>
            <a:r>
              <a:rPr lang="nl-NL" sz="1100" dirty="0"/>
              <a:t>talenten, succesfactoren en krachten die aanwezig zijn en bijdragen aan het </a:t>
            </a:r>
            <a:br>
              <a:rPr lang="nl-NL" sz="1100" dirty="0"/>
            </a:br>
            <a:r>
              <a:rPr lang="nl-NL" sz="1100" dirty="0"/>
              <a:t>succesverhalen, -projecten,- -acties. </a:t>
            </a:r>
            <a:endParaRPr lang="nl-NL" sz="1100" b="1" dirty="0"/>
          </a:p>
        </p:txBody>
      </p:sp>
      <p:sp>
        <p:nvSpPr>
          <p:cNvPr id="16" name="Rechthoek: afgeronde hoeken 15">
            <a:extLst>
              <a:ext uri="{FF2B5EF4-FFF2-40B4-BE49-F238E27FC236}">
                <a16:creationId xmlns:a16="http://schemas.microsoft.com/office/drawing/2014/main" id="{4B17B4A1-7871-5F8F-93E4-D5C91F6E02A8}"/>
              </a:ext>
            </a:extLst>
          </p:cNvPr>
          <p:cNvSpPr/>
          <p:nvPr/>
        </p:nvSpPr>
        <p:spPr>
          <a:xfrm>
            <a:off x="1613447" y="4987277"/>
            <a:ext cx="5910599" cy="1102359"/>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t" anchorCtr="0"/>
          <a:lstStyle/>
          <a:p>
            <a:pPr algn="ctr"/>
            <a:r>
              <a:rPr lang="nl-NL" b="1" dirty="0"/>
              <a:t>DESIGN</a:t>
            </a:r>
          </a:p>
          <a:p>
            <a:pPr algn="ctr"/>
            <a:r>
              <a:rPr lang="nl-NL" sz="1100" dirty="0"/>
              <a:t>Vormgeven: waar staan we nu en nemen mee? Welke concrete acties </a:t>
            </a:r>
            <a:br>
              <a:rPr lang="nl-NL" sz="1100" dirty="0"/>
            </a:br>
            <a:r>
              <a:rPr lang="nl-NL" sz="1100" dirty="0"/>
              <a:t>en/of tussentijdse resultaten zijn er nodig om tot het ideaalplaatje te komen? </a:t>
            </a:r>
            <a:br>
              <a:rPr lang="nl-NL" sz="1100" dirty="0"/>
            </a:br>
            <a:r>
              <a:rPr lang="nl-NL" sz="1100" dirty="0"/>
              <a:t>Waar staan we nu, wat is nodig voor een volgende stap.</a:t>
            </a:r>
            <a:endParaRPr lang="nl-NL" sz="1100" b="1" dirty="0"/>
          </a:p>
        </p:txBody>
      </p:sp>
      <p:sp>
        <p:nvSpPr>
          <p:cNvPr id="17" name="Pijl: gebogen 16">
            <a:extLst>
              <a:ext uri="{FF2B5EF4-FFF2-40B4-BE49-F238E27FC236}">
                <a16:creationId xmlns:a16="http://schemas.microsoft.com/office/drawing/2014/main" id="{05F2F708-CE5C-0027-01AE-D920F1560BA2}"/>
              </a:ext>
            </a:extLst>
          </p:cNvPr>
          <p:cNvSpPr/>
          <p:nvPr/>
        </p:nvSpPr>
        <p:spPr>
          <a:xfrm>
            <a:off x="1155989" y="2338004"/>
            <a:ext cx="735764" cy="79048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Pijl: gebogen 17">
            <a:extLst>
              <a:ext uri="{FF2B5EF4-FFF2-40B4-BE49-F238E27FC236}">
                <a16:creationId xmlns:a16="http://schemas.microsoft.com/office/drawing/2014/main" id="{DA37FB90-187C-3754-2A45-E5D37A5E93A8}"/>
              </a:ext>
            </a:extLst>
          </p:cNvPr>
          <p:cNvSpPr/>
          <p:nvPr/>
        </p:nvSpPr>
        <p:spPr>
          <a:xfrm rot="5400000">
            <a:off x="7271212" y="2328469"/>
            <a:ext cx="735764" cy="79048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Pijl: gebogen 18">
            <a:extLst>
              <a:ext uri="{FF2B5EF4-FFF2-40B4-BE49-F238E27FC236}">
                <a16:creationId xmlns:a16="http://schemas.microsoft.com/office/drawing/2014/main" id="{32F8D96A-80C7-ED51-14AE-3E80F131BC4F}"/>
              </a:ext>
            </a:extLst>
          </p:cNvPr>
          <p:cNvSpPr/>
          <p:nvPr/>
        </p:nvSpPr>
        <p:spPr>
          <a:xfrm rot="16200000">
            <a:off x="1039450" y="4634039"/>
            <a:ext cx="735764" cy="79048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Pijl: gebogen 19">
            <a:extLst>
              <a:ext uri="{FF2B5EF4-FFF2-40B4-BE49-F238E27FC236}">
                <a16:creationId xmlns:a16="http://schemas.microsoft.com/office/drawing/2014/main" id="{9A5C4615-85F4-A7C8-4DF6-C1136FF5A1D5}"/>
              </a:ext>
            </a:extLst>
          </p:cNvPr>
          <p:cNvSpPr/>
          <p:nvPr/>
        </p:nvSpPr>
        <p:spPr>
          <a:xfrm rot="10800000">
            <a:off x="7235659" y="4747970"/>
            <a:ext cx="735764" cy="79048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Pijl: omhoog 20">
            <a:extLst>
              <a:ext uri="{FF2B5EF4-FFF2-40B4-BE49-F238E27FC236}">
                <a16:creationId xmlns:a16="http://schemas.microsoft.com/office/drawing/2014/main" id="{A521DEEA-E2F2-DA88-999D-920168AFEF20}"/>
              </a:ext>
            </a:extLst>
          </p:cNvPr>
          <p:cNvSpPr/>
          <p:nvPr/>
        </p:nvSpPr>
        <p:spPr>
          <a:xfrm>
            <a:off x="3152016" y="2635217"/>
            <a:ext cx="367882" cy="4501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766984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9AFAD8-8C54-4784-A55A-29DA9C10E9D9}"/>
              </a:ext>
            </a:extLst>
          </p:cNvPr>
          <p:cNvSpPr>
            <a:spLocks noGrp="1"/>
          </p:cNvSpPr>
          <p:nvPr>
            <p:ph type="title"/>
          </p:nvPr>
        </p:nvSpPr>
        <p:spPr>
          <a:xfrm>
            <a:off x="827584" y="286604"/>
            <a:ext cx="7539176" cy="1450757"/>
          </a:xfrm>
        </p:spPr>
        <p:txBody>
          <a:bodyPr>
            <a:normAutofit/>
          </a:bodyPr>
          <a:lstStyle/>
          <a:p>
            <a:r>
              <a:rPr lang="nl-NL" sz="2800" b="1" dirty="0"/>
              <a:t>Training 2</a:t>
            </a:r>
            <a:r>
              <a:rPr lang="nl-NL" sz="2800" b="1" baseline="30000" dirty="0"/>
              <a:t>e</a:t>
            </a:r>
            <a:r>
              <a:rPr lang="nl-NL" sz="2800" b="1" dirty="0"/>
              <a:t> assessor worden</a:t>
            </a:r>
          </a:p>
        </p:txBody>
      </p:sp>
      <p:sp>
        <p:nvSpPr>
          <p:cNvPr id="4" name="Tijdelijke aanduiding voor voettekst 3">
            <a:extLst>
              <a:ext uri="{FF2B5EF4-FFF2-40B4-BE49-F238E27FC236}">
                <a16:creationId xmlns:a16="http://schemas.microsoft.com/office/drawing/2014/main" id="{5FBDF7BD-E6C0-402F-A533-12CE56A4D8E8}"/>
              </a:ext>
            </a:extLst>
          </p:cNvPr>
          <p:cNvSpPr>
            <a:spLocks noGrp="1"/>
          </p:cNvSpPr>
          <p:nvPr>
            <p:ph type="ftr" sz="quarter" idx="11"/>
          </p:nvPr>
        </p:nvSpPr>
        <p:spPr/>
        <p:txBody>
          <a:bodyPr/>
          <a:lstStyle/>
          <a:p>
            <a:endParaRPr lang="en-US" dirty="0"/>
          </a:p>
        </p:txBody>
      </p:sp>
      <p:sp>
        <p:nvSpPr>
          <p:cNvPr id="7" name="Tijdelijke aanduiding voor inhoud 6"/>
          <p:cNvSpPr>
            <a:spLocks noGrp="1"/>
          </p:cNvSpPr>
          <p:nvPr>
            <p:ph idx="1"/>
          </p:nvPr>
        </p:nvSpPr>
        <p:spPr/>
        <p:txBody>
          <a:bodyPr>
            <a:normAutofit/>
          </a:bodyPr>
          <a:lstStyle/>
          <a:p>
            <a:endParaRPr lang="nl-NL" dirty="0"/>
          </a:p>
          <a:p>
            <a:endParaRPr lang="nl-NL" dirty="0"/>
          </a:p>
          <a:p>
            <a:endParaRPr lang="nl-NL" dirty="0"/>
          </a:p>
          <a:p>
            <a:endParaRPr lang="nl-NL" dirty="0"/>
          </a:p>
          <a:p>
            <a:endParaRPr lang="nl-NL" dirty="0"/>
          </a:p>
          <a:p>
            <a:endParaRPr lang="nl-NL" dirty="0"/>
          </a:p>
          <a:p>
            <a:pPr algn="r"/>
            <a:r>
              <a:rPr lang="nl-NL" b="1" dirty="0">
                <a:solidFill>
                  <a:srgbClr val="0070C0"/>
                </a:solidFill>
              </a:rPr>
              <a:t> voor de Hanzehogeschool Groningen                           Robinet Bargeman</a:t>
            </a:r>
          </a:p>
          <a:p>
            <a:pPr algn="r"/>
            <a:r>
              <a:rPr lang="nl-NL" b="1" dirty="0">
                <a:solidFill>
                  <a:srgbClr val="0070C0"/>
                </a:solidFill>
              </a:rPr>
              <a:t>Bureau STERK</a:t>
            </a:r>
          </a:p>
          <a:p>
            <a:pPr algn="r"/>
            <a:r>
              <a:rPr lang="nl-NL" b="1" dirty="0">
                <a:solidFill>
                  <a:srgbClr val="0070C0"/>
                </a:solidFill>
              </a:rPr>
              <a:t>29 juni 2023 </a:t>
            </a:r>
          </a:p>
        </p:txBody>
      </p:sp>
      <p:pic>
        <p:nvPicPr>
          <p:cNvPr id="15362" name="Picture 2" descr="https://sterkscan.nl/img/companies/sterkscan/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752" y="548681"/>
            <a:ext cx="1851008" cy="10361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fbeeldingsresultaat voor erkend evc aanbieder">
            <a:extLst>
              <a:ext uri="{FF2B5EF4-FFF2-40B4-BE49-F238E27FC236}">
                <a16:creationId xmlns:a16="http://schemas.microsoft.com/office/drawing/2014/main" id="{713AD77A-0097-4BF1-9D56-64CC17277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9912" y="1769529"/>
            <a:ext cx="714965" cy="887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RTO - Nederlandse Raad voor Training en Opleiding">
            <a:extLst>
              <a:ext uri="{FF2B5EF4-FFF2-40B4-BE49-F238E27FC236}">
                <a16:creationId xmlns:a16="http://schemas.microsoft.com/office/drawing/2014/main" id="{AA5BD18C-469B-48C4-84C0-ED1AC5BD3E7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0109" y="2126585"/>
            <a:ext cx="491686" cy="491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irigent: Ausbildung &amp; Beruf | myStipendium">
            <a:extLst>
              <a:ext uri="{FF2B5EF4-FFF2-40B4-BE49-F238E27FC236}">
                <a16:creationId xmlns:a16="http://schemas.microsoft.com/office/drawing/2014/main" id="{97B38E95-9EEC-4587-91B6-B9D0CD9BF6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2108426"/>
            <a:ext cx="5193382" cy="2453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761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0099" y="246826"/>
            <a:ext cx="7543800" cy="1450757"/>
          </a:xfrm>
        </p:spPr>
        <p:txBody>
          <a:bodyPr>
            <a:normAutofit/>
          </a:bodyPr>
          <a:lstStyle/>
          <a:p>
            <a:r>
              <a:rPr lang="nl-NL" dirty="0"/>
              <a:t>Metacommunicatie</a:t>
            </a:r>
          </a:p>
        </p:txBody>
      </p:sp>
      <p:sp>
        <p:nvSpPr>
          <p:cNvPr id="3" name="Tijdelijke aanduiding voor inhoud 2"/>
          <p:cNvSpPr>
            <a:spLocks noGrp="1"/>
          </p:cNvSpPr>
          <p:nvPr>
            <p:ph idx="1"/>
          </p:nvPr>
        </p:nvSpPr>
        <p:spPr>
          <a:xfrm>
            <a:off x="1043609" y="1916832"/>
            <a:ext cx="7128792" cy="1512168"/>
          </a:xfrm>
        </p:spPr>
        <p:txBody>
          <a:bodyPr>
            <a:normAutofit/>
          </a:bodyPr>
          <a:lstStyle/>
          <a:p>
            <a:pPr marL="0" indent="0" algn="ctr">
              <a:buNone/>
            </a:pPr>
            <a:r>
              <a:rPr lang="nl-NL" sz="2400" dirty="0">
                <a:highlight>
                  <a:srgbClr val="FFFFFF"/>
                </a:highlight>
                <a:ea typeface="Verdana" panose="020B0604030504040204" pitchFamily="34" charset="0"/>
                <a:cs typeface="Verdana" panose="020B0604030504040204" pitchFamily="34" charset="0"/>
              </a:rPr>
              <a:t>Het communiceren over de toon van de boodschap en de bedoelde onderliggende betekenis en verschillende betrekkingsaspecten hiervan. </a:t>
            </a:r>
          </a:p>
          <a:p>
            <a:pPr marL="0" indent="0">
              <a:buNone/>
            </a:pPr>
            <a:endParaRPr lang="nl-NL" sz="2400" dirty="0">
              <a:ea typeface="Verdana" panose="020B0604030504040204" pitchFamily="34" charset="0"/>
              <a:cs typeface="Verdana" panose="020B0604030504040204" pitchFamily="34" charset="0"/>
            </a:endParaRPr>
          </a:p>
        </p:txBody>
      </p:sp>
      <p:sp>
        <p:nvSpPr>
          <p:cNvPr id="4" name="Tijdelijke aanduiding voor voettekst 3"/>
          <p:cNvSpPr>
            <a:spLocks noGrp="1"/>
          </p:cNvSpPr>
          <p:nvPr>
            <p:ph type="ftr" sz="quarter" idx="11"/>
          </p:nvPr>
        </p:nvSpPr>
        <p:spPr/>
        <p:txBody>
          <a:bodyPr/>
          <a:lstStyle/>
          <a:p>
            <a:r>
              <a:rPr lang="en-US" dirty="0"/>
              <a:t>19</a:t>
            </a:r>
          </a:p>
        </p:txBody>
      </p:sp>
      <p:pic>
        <p:nvPicPr>
          <p:cNvPr id="1026" name="Picture 2" descr="Afbeeldingsresultaat voor c’est le ton qui fait la musique">
            <a:extLst>
              <a:ext uri="{FF2B5EF4-FFF2-40B4-BE49-F238E27FC236}">
                <a16:creationId xmlns:a16="http://schemas.microsoft.com/office/drawing/2014/main" id="{9B430ACE-9436-4538-93FA-5D5D4E8EE1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621"/>
          <a:stretch/>
        </p:blipFill>
        <p:spPr bwMode="auto">
          <a:xfrm>
            <a:off x="2094186" y="2852936"/>
            <a:ext cx="4955627"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863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328408-E581-82AC-9DAA-27A45C62AB3F}"/>
              </a:ext>
            </a:extLst>
          </p:cNvPr>
          <p:cNvSpPr>
            <a:spLocks noGrp="1"/>
          </p:cNvSpPr>
          <p:nvPr>
            <p:ph type="title"/>
          </p:nvPr>
        </p:nvSpPr>
        <p:spPr/>
        <p:txBody>
          <a:bodyPr/>
          <a:lstStyle/>
          <a:p>
            <a:r>
              <a:rPr lang="nl-NL" dirty="0"/>
              <a:t>Positieve psychologie – </a:t>
            </a:r>
            <a:r>
              <a:rPr lang="nl-NL" dirty="0" err="1"/>
              <a:t>Seligman</a:t>
            </a:r>
            <a:r>
              <a:rPr lang="nl-NL" dirty="0"/>
              <a:t> – positief taalgebruik</a:t>
            </a:r>
          </a:p>
        </p:txBody>
      </p:sp>
      <p:sp>
        <p:nvSpPr>
          <p:cNvPr id="4" name="Tijdelijke aanduiding voor voettekst 3">
            <a:extLst>
              <a:ext uri="{FF2B5EF4-FFF2-40B4-BE49-F238E27FC236}">
                <a16:creationId xmlns:a16="http://schemas.microsoft.com/office/drawing/2014/main" id="{7FE1C0A2-C5ED-2C72-D1B1-BAB1A1A18964}"/>
              </a:ext>
            </a:extLst>
          </p:cNvPr>
          <p:cNvSpPr>
            <a:spLocks noGrp="1"/>
          </p:cNvSpPr>
          <p:nvPr>
            <p:ph type="ftr" sz="quarter" idx="11"/>
          </p:nvPr>
        </p:nvSpPr>
        <p:spPr/>
        <p:txBody>
          <a:bodyPr/>
          <a:lstStyle/>
          <a:p>
            <a:endParaRPr lang="en-US" dirty="0"/>
          </a:p>
        </p:txBody>
      </p:sp>
      <p:pic>
        <p:nvPicPr>
          <p:cNvPr id="5" name="Picture 2" descr="Afbeeldingsresultaat voor dialoog">
            <a:extLst>
              <a:ext uri="{FF2B5EF4-FFF2-40B4-BE49-F238E27FC236}">
                <a16:creationId xmlns:a16="http://schemas.microsoft.com/office/drawing/2014/main" id="{D01A8D79-AF7D-0FFD-185B-7B9BA7BA4909}"/>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524816" y="1816609"/>
            <a:ext cx="3960440" cy="2471314"/>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B58E014B-0205-7655-5E6E-647E0F027558}"/>
              </a:ext>
            </a:extLst>
          </p:cNvPr>
          <p:cNvSpPr txBox="1"/>
          <p:nvPr/>
        </p:nvSpPr>
        <p:spPr>
          <a:xfrm>
            <a:off x="-180528" y="3831488"/>
            <a:ext cx="3168352" cy="1846659"/>
          </a:xfrm>
          <a:prstGeom prst="rect">
            <a:avLst/>
          </a:prstGeom>
          <a:noFill/>
        </p:spPr>
        <p:txBody>
          <a:bodyPr wrap="square" rtlCol="0">
            <a:spAutoFit/>
          </a:bodyPr>
          <a:lstStyle/>
          <a:p>
            <a:pPr algn="r"/>
            <a:endParaRPr lang="nl-NL" sz="1600" dirty="0"/>
          </a:p>
          <a:p>
            <a:pPr algn="r"/>
            <a:r>
              <a:rPr lang="nl-NL" sz="1600" dirty="0"/>
              <a:t>Dit kan je niet.</a:t>
            </a:r>
          </a:p>
          <a:p>
            <a:pPr algn="r"/>
            <a:endParaRPr lang="nl-NL" sz="1600" dirty="0"/>
          </a:p>
          <a:p>
            <a:pPr algn="r"/>
            <a:r>
              <a:rPr lang="nl-NL" sz="1600" dirty="0"/>
              <a:t>Je bent hier heel goed in.</a:t>
            </a:r>
          </a:p>
          <a:p>
            <a:pPr algn="r"/>
            <a:endParaRPr lang="nl-NL" sz="1600" dirty="0"/>
          </a:p>
          <a:p>
            <a:pPr algn="r"/>
            <a:r>
              <a:rPr lang="nl-NL" sz="1600" dirty="0"/>
              <a:t>Je verwijst niet naar de juiste vakliteratuur</a:t>
            </a:r>
            <a:r>
              <a:rPr lang="nl-NL" dirty="0"/>
              <a:t>.</a:t>
            </a:r>
          </a:p>
        </p:txBody>
      </p:sp>
      <p:sp>
        <p:nvSpPr>
          <p:cNvPr id="7" name="Tekstvak 6">
            <a:extLst>
              <a:ext uri="{FF2B5EF4-FFF2-40B4-BE49-F238E27FC236}">
                <a16:creationId xmlns:a16="http://schemas.microsoft.com/office/drawing/2014/main" id="{16EA2877-0816-C78B-AC56-0C2C9236CA05}"/>
              </a:ext>
            </a:extLst>
          </p:cNvPr>
          <p:cNvSpPr txBox="1"/>
          <p:nvPr/>
        </p:nvSpPr>
        <p:spPr>
          <a:xfrm>
            <a:off x="4067944" y="3842462"/>
            <a:ext cx="4810196" cy="2585323"/>
          </a:xfrm>
          <a:prstGeom prst="rect">
            <a:avLst/>
          </a:prstGeom>
          <a:noFill/>
        </p:spPr>
        <p:txBody>
          <a:bodyPr wrap="square" rtlCol="0">
            <a:spAutoFit/>
          </a:bodyPr>
          <a:lstStyle/>
          <a:p>
            <a:r>
              <a:rPr lang="nl-NL" sz="1600" dirty="0"/>
              <a:t>Je hebt nog niet de kans gehad om je hier in te bekwamen. </a:t>
            </a:r>
          </a:p>
          <a:p>
            <a:endParaRPr lang="nl-NL" sz="1600" dirty="0"/>
          </a:p>
          <a:p>
            <a:r>
              <a:rPr lang="nl-NL" sz="1600" dirty="0"/>
              <a:t>Je weet al het nodige. Een mooie start om het handelingsrepertoire verder uit te breiden. </a:t>
            </a:r>
          </a:p>
          <a:p>
            <a:endParaRPr lang="nl-NL" sz="1600" dirty="0"/>
          </a:p>
          <a:p>
            <a:r>
              <a:rPr lang="nl-NL" sz="1600" dirty="0"/>
              <a:t>Je verbindt voor jouw bekende literatuur aan jouw handelen, je kunt uitleggen hoe je dat met nieuwe vakliteratuur gaat aanpakken. </a:t>
            </a:r>
          </a:p>
          <a:p>
            <a:endParaRPr lang="nl-NL" dirty="0"/>
          </a:p>
        </p:txBody>
      </p:sp>
    </p:spTree>
    <p:extLst>
      <p:ext uri="{BB962C8B-B14F-4D97-AF65-F5344CB8AC3E}">
        <p14:creationId xmlns:p14="http://schemas.microsoft.com/office/powerpoint/2010/main" val="3695464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D7A616-EBA0-450E-9D2A-E4BB46798AB8}"/>
              </a:ext>
            </a:extLst>
          </p:cNvPr>
          <p:cNvSpPr>
            <a:spLocks noGrp="1"/>
          </p:cNvSpPr>
          <p:nvPr>
            <p:ph type="title"/>
          </p:nvPr>
        </p:nvSpPr>
        <p:spPr/>
        <p:txBody>
          <a:bodyPr/>
          <a:lstStyle/>
          <a:p>
            <a:r>
              <a:rPr lang="nl-NL" dirty="0"/>
              <a:t>Roos van </a:t>
            </a:r>
            <a:r>
              <a:rPr lang="nl-NL" dirty="0" err="1"/>
              <a:t>Leary</a:t>
            </a:r>
            <a:r>
              <a:rPr lang="nl-NL" dirty="0"/>
              <a:t> – het ene gedrag roept het andere gedrag op</a:t>
            </a:r>
          </a:p>
        </p:txBody>
      </p:sp>
      <p:sp>
        <p:nvSpPr>
          <p:cNvPr id="4" name="Tijdelijke aanduiding voor voettekst 3">
            <a:extLst>
              <a:ext uri="{FF2B5EF4-FFF2-40B4-BE49-F238E27FC236}">
                <a16:creationId xmlns:a16="http://schemas.microsoft.com/office/drawing/2014/main" id="{CD82B116-FCA2-4537-8CB0-3898D6A0827A}"/>
              </a:ext>
            </a:extLst>
          </p:cNvPr>
          <p:cNvSpPr>
            <a:spLocks noGrp="1"/>
          </p:cNvSpPr>
          <p:nvPr>
            <p:ph type="ftr" sz="quarter" idx="11"/>
          </p:nvPr>
        </p:nvSpPr>
        <p:spPr/>
        <p:txBody>
          <a:bodyPr/>
          <a:lstStyle/>
          <a:p>
            <a:endParaRPr lang="en-US" dirty="0"/>
          </a:p>
        </p:txBody>
      </p:sp>
      <p:pic>
        <p:nvPicPr>
          <p:cNvPr id="10244" name="Picture 4" descr="Roos van Leary">
            <a:extLst>
              <a:ext uri="{FF2B5EF4-FFF2-40B4-BE49-F238E27FC236}">
                <a16:creationId xmlns:a16="http://schemas.microsoft.com/office/drawing/2014/main" id="{AFE57EFD-7A1F-4640-A911-0BA79476C6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1847" y="1844824"/>
            <a:ext cx="5560306" cy="4209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301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242AAA-DF55-1E4D-71FF-ADE5C1887E9C}"/>
              </a:ext>
            </a:extLst>
          </p:cNvPr>
          <p:cNvSpPr>
            <a:spLocks noGrp="1"/>
          </p:cNvSpPr>
          <p:nvPr>
            <p:ph type="title"/>
          </p:nvPr>
        </p:nvSpPr>
        <p:spPr/>
        <p:txBody>
          <a:bodyPr/>
          <a:lstStyle/>
          <a:p>
            <a:r>
              <a:rPr lang="nl-NL" dirty="0"/>
              <a:t>Afstemmingscyclus Ontwikkelingsgerichte organisatie</a:t>
            </a:r>
          </a:p>
        </p:txBody>
      </p:sp>
      <p:sp>
        <p:nvSpPr>
          <p:cNvPr id="4" name="Tijdelijke aanduiding voor voettekst 3">
            <a:extLst>
              <a:ext uri="{FF2B5EF4-FFF2-40B4-BE49-F238E27FC236}">
                <a16:creationId xmlns:a16="http://schemas.microsoft.com/office/drawing/2014/main" id="{D8951822-DBC4-E049-F342-DC030922FAE2}"/>
              </a:ext>
            </a:extLst>
          </p:cNvPr>
          <p:cNvSpPr>
            <a:spLocks noGrp="1"/>
          </p:cNvSpPr>
          <p:nvPr>
            <p:ph type="ftr" sz="quarter" idx="11"/>
          </p:nvPr>
        </p:nvSpPr>
        <p:spPr/>
        <p:txBody>
          <a:bodyPr/>
          <a:lstStyle/>
          <a:p>
            <a:endParaRPr lang="en-US" dirty="0"/>
          </a:p>
        </p:txBody>
      </p:sp>
      <p:sp>
        <p:nvSpPr>
          <p:cNvPr id="9" name="Tijdelijke aanduiding voor inhoud 2">
            <a:extLst>
              <a:ext uri="{FF2B5EF4-FFF2-40B4-BE49-F238E27FC236}">
                <a16:creationId xmlns:a16="http://schemas.microsoft.com/office/drawing/2014/main" id="{BB3463B9-8E41-5304-6D54-B78D7378B2CD}"/>
              </a:ext>
            </a:extLst>
          </p:cNvPr>
          <p:cNvSpPr txBox="1">
            <a:spLocks/>
          </p:cNvSpPr>
          <p:nvPr/>
        </p:nvSpPr>
        <p:spPr>
          <a:xfrm>
            <a:off x="679175" y="1845734"/>
            <a:ext cx="7781489" cy="44809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endParaRPr lang="nl-NL" dirty="0"/>
          </a:p>
        </p:txBody>
      </p:sp>
      <p:pic>
        <p:nvPicPr>
          <p:cNvPr id="5" name="Afbeelding 4">
            <a:extLst>
              <a:ext uri="{FF2B5EF4-FFF2-40B4-BE49-F238E27FC236}">
                <a16:creationId xmlns:a16="http://schemas.microsoft.com/office/drawing/2014/main" id="{B30D7C77-2CFE-6990-0BE1-A6F6009A90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10619" y="1758296"/>
            <a:ext cx="6122761" cy="4395830"/>
          </a:xfrm>
          <a:prstGeom prst="rect">
            <a:avLst/>
          </a:prstGeom>
        </p:spPr>
      </p:pic>
      <p:sp>
        <p:nvSpPr>
          <p:cNvPr id="6" name="Rechthoek: afgeronde hoeken 5">
            <a:extLst>
              <a:ext uri="{FF2B5EF4-FFF2-40B4-BE49-F238E27FC236}">
                <a16:creationId xmlns:a16="http://schemas.microsoft.com/office/drawing/2014/main" id="{2E021F9B-856F-43DD-98E8-8B6C7697A6B1}"/>
              </a:ext>
            </a:extLst>
          </p:cNvPr>
          <p:cNvSpPr/>
          <p:nvPr/>
        </p:nvSpPr>
        <p:spPr>
          <a:xfrm>
            <a:off x="2779489" y="2924944"/>
            <a:ext cx="3580859" cy="12724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3600" b="1" dirty="0">
                <a:solidFill>
                  <a:srgbClr val="0070C0"/>
                </a:solidFill>
              </a:rPr>
              <a:t>De bedoeling</a:t>
            </a:r>
          </a:p>
        </p:txBody>
      </p:sp>
    </p:spTree>
    <p:extLst>
      <p:ext uri="{BB962C8B-B14F-4D97-AF65-F5344CB8AC3E}">
        <p14:creationId xmlns:p14="http://schemas.microsoft.com/office/powerpoint/2010/main" val="317041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584" y="701824"/>
            <a:ext cx="6203032" cy="1143000"/>
          </a:xfrm>
        </p:spPr>
        <p:txBody>
          <a:bodyPr>
            <a:normAutofit/>
          </a:bodyPr>
          <a:lstStyle/>
          <a:p>
            <a:r>
              <a:rPr lang="nl-NL" dirty="0"/>
              <a:t>Bewust(er) bekwaam </a:t>
            </a:r>
          </a:p>
        </p:txBody>
      </p:sp>
      <p:sp>
        <p:nvSpPr>
          <p:cNvPr id="4" name="Tijdelijke aanduiding voor datum 3"/>
          <p:cNvSpPr>
            <a:spLocks noGrp="1"/>
          </p:cNvSpPr>
          <p:nvPr>
            <p:ph type="dt" sz="half" idx="10"/>
          </p:nvPr>
        </p:nvSpPr>
        <p:spPr/>
        <p:txBody>
          <a:bodyPr/>
          <a:lstStyle/>
          <a:p>
            <a:pPr>
              <a:defRPr/>
            </a:pPr>
            <a:endParaRPr lang="nl-NL" dirty="0"/>
          </a:p>
        </p:txBody>
      </p:sp>
      <p:sp>
        <p:nvSpPr>
          <p:cNvPr id="5" name="Tijdelijke aanduiding voor voettekst 4"/>
          <p:cNvSpPr>
            <a:spLocks noGrp="1"/>
          </p:cNvSpPr>
          <p:nvPr>
            <p:ph type="ftr" sz="quarter" idx="11"/>
          </p:nvPr>
        </p:nvSpPr>
        <p:spPr/>
        <p:txBody>
          <a:bodyPr/>
          <a:lstStyle/>
          <a:p>
            <a:pPr>
              <a:defRPr/>
            </a:pPr>
            <a:endParaRPr lang="nl-NL"/>
          </a:p>
        </p:txBody>
      </p:sp>
      <p:pic>
        <p:nvPicPr>
          <p:cNvPr id="4098" name="Picture 2" descr="Leercircel van onbewust onbekwaam naar bewust onbekwaam naar ...">
            <a:extLst>
              <a:ext uri="{FF2B5EF4-FFF2-40B4-BE49-F238E27FC236}">
                <a16:creationId xmlns:a16="http://schemas.microsoft.com/office/drawing/2014/main" id="{26805354-01B7-4465-A153-C0BE7901CB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65" t="6924" r="1904" b="12118"/>
          <a:stretch/>
        </p:blipFill>
        <p:spPr bwMode="auto">
          <a:xfrm>
            <a:off x="1681847" y="2060848"/>
            <a:ext cx="5780306" cy="374441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met pijl 8"/>
          <p:cNvCxnSpPr>
            <a:cxnSpLocks/>
          </p:cNvCxnSpPr>
          <p:nvPr/>
        </p:nvCxnSpPr>
        <p:spPr>
          <a:xfrm flipV="1">
            <a:off x="5868144" y="3378987"/>
            <a:ext cx="0" cy="698089"/>
          </a:xfrm>
          <a:prstGeom prst="straightConnector1">
            <a:avLst/>
          </a:prstGeom>
          <a:ln w="1270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Rechte verbindingslijn met pijl 9"/>
          <p:cNvCxnSpPr>
            <a:cxnSpLocks/>
          </p:cNvCxnSpPr>
          <p:nvPr/>
        </p:nvCxnSpPr>
        <p:spPr>
          <a:xfrm flipH="1" flipV="1">
            <a:off x="4207683" y="3463522"/>
            <a:ext cx="1156409" cy="698088"/>
          </a:xfrm>
          <a:prstGeom prst="straightConnector1">
            <a:avLst/>
          </a:prstGeom>
          <a:ln w="1270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Rechthoek 5">
            <a:extLst>
              <a:ext uri="{FF2B5EF4-FFF2-40B4-BE49-F238E27FC236}">
                <a16:creationId xmlns:a16="http://schemas.microsoft.com/office/drawing/2014/main" id="{E83BC869-E44B-4C4B-B213-86049DB81264}"/>
              </a:ext>
            </a:extLst>
          </p:cNvPr>
          <p:cNvSpPr/>
          <p:nvPr/>
        </p:nvSpPr>
        <p:spPr>
          <a:xfrm>
            <a:off x="4785883" y="5763193"/>
            <a:ext cx="2492990" cy="369332"/>
          </a:xfrm>
          <a:prstGeom prst="rect">
            <a:avLst/>
          </a:prstGeom>
        </p:spPr>
        <p:txBody>
          <a:bodyPr wrap="none">
            <a:spAutoFit/>
          </a:bodyPr>
          <a:lstStyle/>
          <a:p>
            <a:r>
              <a:rPr lang="nl-NL" dirty="0"/>
              <a:t>Leerfasen van Maslow</a:t>
            </a:r>
          </a:p>
        </p:txBody>
      </p:sp>
    </p:spTree>
    <p:extLst>
      <p:ext uri="{BB962C8B-B14F-4D97-AF65-F5344CB8AC3E}">
        <p14:creationId xmlns:p14="http://schemas.microsoft.com/office/powerpoint/2010/main" val="1956119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859" y="2529740"/>
            <a:ext cx="4156871" cy="333935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dirty="0" err="1"/>
              <a:t>Pygmalion</a:t>
            </a:r>
            <a:r>
              <a:rPr lang="nl-NL" dirty="0"/>
              <a:t>-effect – Rosenthal en </a:t>
            </a:r>
            <a:r>
              <a:rPr lang="nl-NL" dirty="0" err="1"/>
              <a:t>Jacobson</a:t>
            </a:r>
            <a:r>
              <a:rPr lang="nl-NL" dirty="0"/>
              <a:t> (1968)</a:t>
            </a:r>
          </a:p>
        </p:txBody>
      </p:sp>
      <p:sp>
        <p:nvSpPr>
          <p:cNvPr id="3" name="Tijdelijke aanduiding voor inhoud 2"/>
          <p:cNvSpPr>
            <a:spLocks noGrp="1"/>
          </p:cNvSpPr>
          <p:nvPr>
            <p:ph idx="1"/>
          </p:nvPr>
        </p:nvSpPr>
        <p:spPr/>
        <p:txBody>
          <a:bodyPr/>
          <a:lstStyle/>
          <a:p>
            <a:pPr>
              <a:buFont typeface="Wingdings" panose="05000000000000000000" pitchFamily="2" charset="2"/>
              <a:buChar char="§"/>
            </a:pPr>
            <a:r>
              <a:rPr lang="nl-NL" dirty="0"/>
              <a:t>   heb hoge verwachtingen</a:t>
            </a:r>
          </a:p>
          <a:p>
            <a:pPr>
              <a:buFont typeface="Wingdings" panose="05000000000000000000" pitchFamily="2" charset="2"/>
              <a:buChar char="§"/>
            </a:pPr>
            <a:r>
              <a:rPr lang="nl-NL" dirty="0"/>
              <a:t>   vraag naar het handelen van de ander</a:t>
            </a:r>
          </a:p>
          <a:p>
            <a:pPr>
              <a:buFont typeface="Wingdings" panose="05000000000000000000" pitchFamily="2" charset="2"/>
              <a:buChar char="§"/>
            </a:pPr>
            <a:endParaRPr lang="nl-NL" dirty="0"/>
          </a:p>
          <a:p>
            <a:pPr>
              <a:buFont typeface="Wingdings" panose="05000000000000000000" pitchFamily="2" charset="2"/>
              <a:buChar char="§"/>
            </a:pPr>
            <a:r>
              <a:rPr lang="nl-NL" dirty="0"/>
              <a:t>   denken in kansen en mogelijkheden</a:t>
            </a:r>
          </a:p>
          <a:p>
            <a:pPr>
              <a:buFont typeface="Wingdings" panose="05000000000000000000" pitchFamily="2" charset="2"/>
              <a:buChar char="§"/>
            </a:pPr>
            <a:endParaRPr lang="nl-NL" dirty="0"/>
          </a:p>
          <a:p>
            <a:pPr>
              <a:buFont typeface="Wingdings" panose="05000000000000000000" pitchFamily="2" charset="2"/>
              <a:buChar char="§"/>
            </a:pPr>
            <a:r>
              <a:rPr lang="nl-NL" dirty="0"/>
              <a:t>   positieve </a:t>
            </a:r>
            <a:r>
              <a:rPr lang="nl-NL" dirty="0" err="1"/>
              <a:t>self</a:t>
            </a:r>
            <a:r>
              <a:rPr lang="nl-NL" dirty="0"/>
              <a:t> </a:t>
            </a:r>
            <a:r>
              <a:rPr lang="nl-NL" dirty="0" err="1"/>
              <a:t>fulfilling</a:t>
            </a:r>
            <a:r>
              <a:rPr lang="nl-NL" dirty="0"/>
              <a:t> prophecy</a:t>
            </a:r>
          </a:p>
          <a:p>
            <a:pPr marL="0" indent="0">
              <a:buNone/>
            </a:pPr>
            <a:endParaRPr lang="nl-NL" dirty="0"/>
          </a:p>
        </p:txBody>
      </p:sp>
      <p:sp>
        <p:nvSpPr>
          <p:cNvPr id="4" name="Tijdelijke aanduiding voor voettekst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62730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FC008D-D229-4105-9BB3-F1B0DC0FEB99}"/>
              </a:ext>
            </a:extLst>
          </p:cNvPr>
          <p:cNvSpPr>
            <a:spLocks noGrp="1"/>
          </p:cNvSpPr>
          <p:nvPr>
            <p:ph type="title"/>
          </p:nvPr>
        </p:nvSpPr>
        <p:spPr/>
        <p:txBody>
          <a:bodyPr/>
          <a:lstStyle/>
          <a:p>
            <a:r>
              <a:rPr lang="nl-NL" dirty="0" err="1"/>
              <a:t>Lifted</a:t>
            </a:r>
            <a:r>
              <a:rPr lang="nl-NL" dirty="0"/>
              <a:t>?! Vonken? </a:t>
            </a:r>
          </a:p>
        </p:txBody>
      </p:sp>
      <p:pic>
        <p:nvPicPr>
          <p:cNvPr id="5" name="Tijdelijke aanduiding voor inhoud 4">
            <a:hlinkClick r:id="rId2"/>
            <a:extLst>
              <a:ext uri="{FF2B5EF4-FFF2-40B4-BE49-F238E27FC236}">
                <a16:creationId xmlns:a16="http://schemas.microsoft.com/office/drawing/2014/main" id="{EE52CB6D-7DE5-4529-AC96-8C9BCCCA3F9B}"/>
              </a:ext>
            </a:extLst>
          </p:cNvPr>
          <p:cNvPicPr>
            <a:picLocks noGrp="1" noChangeAspect="1"/>
          </p:cNvPicPr>
          <p:nvPr>
            <p:ph idx="1"/>
          </p:nvPr>
        </p:nvPicPr>
        <p:blipFill>
          <a:blip r:embed="rId3"/>
          <a:stretch>
            <a:fillRect/>
          </a:stretch>
        </p:blipFill>
        <p:spPr>
          <a:xfrm>
            <a:off x="1018469" y="1846263"/>
            <a:ext cx="7151511" cy="4022725"/>
          </a:xfrm>
          <a:prstGeom prst="rect">
            <a:avLst/>
          </a:prstGeom>
        </p:spPr>
      </p:pic>
      <p:sp>
        <p:nvSpPr>
          <p:cNvPr id="4" name="Tijdelijke aanduiding voor voettekst 3">
            <a:extLst>
              <a:ext uri="{FF2B5EF4-FFF2-40B4-BE49-F238E27FC236}">
                <a16:creationId xmlns:a16="http://schemas.microsoft.com/office/drawing/2014/main" id="{24E793B3-78A0-4B9B-A264-A4089CE2B54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95379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D70B9-E323-4742-B37F-96E1DC52F293}"/>
              </a:ext>
            </a:extLst>
          </p:cNvPr>
          <p:cNvSpPr>
            <a:spLocks noGrp="1"/>
          </p:cNvSpPr>
          <p:nvPr>
            <p:ph type="title"/>
          </p:nvPr>
        </p:nvSpPr>
        <p:spPr/>
        <p:txBody>
          <a:bodyPr/>
          <a:lstStyle/>
          <a:p>
            <a:r>
              <a:rPr lang="nl-NL" dirty="0"/>
              <a:t>Wat hebben we voor ogen met het assessment?!</a:t>
            </a:r>
          </a:p>
        </p:txBody>
      </p:sp>
      <p:sp>
        <p:nvSpPr>
          <p:cNvPr id="3" name="Tijdelijke aanduiding voor inhoud 2">
            <a:extLst>
              <a:ext uri="{FF2B5EF4-FFF2-40B4-BE49-F238E27FC236}">
                <a16:creationId xmlns:a16="http://schemas.microsoft.com/office/drawing/2014/main" id="{ED4DC146-9F54-4D58-B039-227602E3FBE0}"/>
              </a:ext>
            </a:extLst>
          </p:cNvPr>
          <p:cNvSpPr>
            <a:spLocks noGrp="1"/>
          </p:cNvSpPr>
          <p:nvPr>
            <p:ph idx="1"/>
          </p:nvPr>
        </p:nvSpPr>
        <p:spPr>
          <a:xfrm>
            <a:off x="845199" y="1633497"/>
            <a:ext cx="7543801" cy="4391578"/>
          </a:xfrm>
        </p:spPr>
        <p:txBody>
          <a:bodyPr>
            <a:normAutofit fontScale="92500" lnSpcReduction="10000"/>
          </a:bodyPr>
          <a:lstStyle/>
          <a:p>
            <a:pPr algn="ctr"/>
            <a:endParaRPr lang="nl-NL" sz="2400" b="1" dirty="0">
              <a:solidFill>
                <a:srgbClr val="0070C0"/>
              </a:solidFill>
            </a:endParaRPr>
          </a:p>
          <a:p>
            <a:pPr algn="ctr"/>
            <a:r>
              <a:rPr lang="nl-NL" sz="2400" b="1" dirty="0">
                <a:solidFill>
                  <a:srgbClr val="0070C0"/>
                </a:solidFill>
              </a:rPr>
              <a:t>Worden zoals wij?</a:t>
            </a:r>
          </a:p>
          <a:p>
            <a:pPr algn="ctr"/>
            <a:r>
              <a:rPr lang="nl-NL" sz="2400" b="1" dirty="0">
                <a:solidFill>
                  <a:srgbClr val="0070C0"/>
                </a:solidFill>
              </a:rPr>
              <a:t>Hoe past vertrouwen hierbij? En waarin? </a:t>
            </a:r>
          </a:p>
          <a:p>
            <a:pPr algn="ctr"/>
            <a:endParaRPr lang="nl-NL" sz="2400" b="1" dirty="0">
              <a:solidFill>
                <a:srgbClr val="0070C0"/>
              </a:solidFill>
            </a:endParaRPr>
          </a:p>
          <a:p>
            <a:pPr algn="ctr"/>
            <a:endParaRPr lang="nl-NL" sz="2400" b="1" dirty="0">
              <a:solidFill>
                <a:srgbClr val="0070C0"/>
              </a:solidFill>
            </a:endParaRPr>
          </a:p>
          <a:p>
            <a:pPr algn="ctr"/>
            <a:endParaRPr lang="nl-NL" sz="2400" b="1" dirty="0">
              <a:solidFill>
                <a:srgbClr val="0070C0"/>
              </a:solidFill>
            </a:endParaRPr>
          </a:p>
          <a:p>
            <a:pPr algn="ctr"/>
            <a:endParaRPr lang="nl-NL" sz="2400" b="1" dirty="0">
              <a:solidFill>
                <a:srgbClr val="0070C0"/>
              </a:solidFill>
            </a:endParaRPr>
          </a:p>
          <a:p>
            <a:pPr marL="0" indent="0" algn="ctr">
              <a:buNone/>
            </a:pPr>
            <a:endParaRPr lang="nl-NL" sz="2400" b="1" dirty="0">
              <a:solidFill>
                <a:srgbClr val="0070C0"/>
              </a:solidFill>
            </a:endParaRPr>
          </a:p>
          <a:p>
            <a:pPr algn="ctr"/>
            <a:endParaRPr lang="nl-NL" sz="2400" b="1" dirty="0">
              <a:solidFill>
                <a:srgbClr val="0070C0"/>
              </a:solidFill>
            </a:endParaRPr>
          </a:p>
          <a:p>
            <a:pPr algn="ctr"/>
            <a:r>
              <a:rPr lang="nl-NL" sz="2400" b="1" dirty="0">
                <a:solidFill>
                  <a:srgbClr val="0070C0"/>
                </a:solidFill>
              </a:rPr>
              <a:t>Discipline, toezicht en straf?  </a:t>
            </a:r>
          </a:p>
        </p:txBody>
      </p:sp>
      <p:sp>
        <p:nvSpPr>
          <p:cNvPr id="4" name="Tijdelijke aanduiding voor voettekst 3">
            <a:extLst>
              <a:ext uri="{FF2B5EF4-FFF2-40B4-BE49-F238E27FC236}">
                <a16:creationId xmlns:a16="http://schemas.microsoft.com/office/drawing/2014/main" id="{186FC868-4D55-4B59-8768-59A42E729237}"/>
              </a:ext>
            </a:extLst>
          </p:cNvPr>
          <p:cNvSpPr>
            <a:spLocks noGrp="1"/>
          </p:cNvSpPr>
          <p:nvPr>
            <p:ph type="ftr" sz="quarter" idx="11"/>
          </p:nvPr>
        </p:nvSpPr>
        <p:spPr/>
        <p:txBody>
          <a:bodyPr/>
          <a:lstStyle/>
          <a:p>
            <a:endParaRPr lang="en-US" dirty="0"/>
          </a:p>
        </p:txBody>
      </p:sp>
      <p:pic>
        <p:nvPicPr>
          <p:cNvPr id="1026" name="Picture 2" descr="GitHub - perfguru87/panopticum: Cloud services registry for RnD, DevOps,  Support, Maintenance, Documentation and Operations teams">
            <a:extLst>
              <a:ext uri="{FF2B5EF4-FFF2-40B4-BE49-F238E27FC236}">
                <a16:creationId xmlns:a16="http://schemas.microsoft.com/office/drawing/2014/main" id="{ED65D76F-0FD1-4699-BBBB-AAF113F22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559" y="3284984"/>
            <a:ext cx="4289079" cy="230538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76A9B0F0-86CC-4AFD-BE60-668AE70718F2}"/>
              </a:ext>
            </a:extLst>
          </p:cNvPr>
          <p:cNvSpPr txBox="1"/>
          <p:nvPr/>
        </p:nvSpPr>
        <p:spPr>
          <a:xfrm>
            <a:off x="512642" y="3298498"/>
            <a:ext cx="8208912" cy="1754326"/>
          </a:xfrm>
          <a:prstGeom prst="rect">
            <a:avLst/>
          </a:prstGeom>
          <a:noFill/>
        </p:spPr>
        <p:txBody>
          <a:bodyPr wrap="square" rtlCol="0">
            <a:spAutoFit/>
          </a:bodyPr>
          <a:lstStyle/>
          <a:p>
            <a:pPr algn="ctr"/>
            <a:r>
              <a:rPr lang="nl-NL" sz="5400" b="1" dirty="0">
                <a:solidFill>
                  <a:srgbClr val="FFC000"/>
                </a:solidFill>
                <a:latin typeface="+mn-lt"/>
              </a:rPr>
              <a:t>Ontwikkelingsgericht </a:t>
            </a:r>
          </a:p>
          <a:p>
            <a:pPr algn="ctr"/>
            <a:r>
              <a:rPr lang="nl-NL" sz="5400" b="1" dirty="0">
                <a:solidFill>
                  <a:srgbClr val="FFC000"/>
                </a:solidFill>
                <a:latin typeface="+mn-lt"/>
              </a:rPr>
              <a:t>met valideringsmoment </a:t>
            </a:r>
          </a:p>
        </p:txBody>
      </p:sp>
    </p:spTree>
    <p:extLst>
      <p:ext uri="{BB962C8B-B14F-4D97-AF65-F5344CB8AC3E}">
        <p14:creationId xmlns:p14="http://schemas.microsoft.com/office/powerpoint/2010/main" val="212415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Definitie assessment</a:t>
            </a:r>
          </a:p>
        </p:txBody>
      </p:sp>
      <p:sp>
        <p:nvSpPr>
          <p:cNvPr id="3" name="Tijdelijke aanduiding voor inhoud 2"/>
          <p:cNvSpPr>
            <a:spLocks noGrp="1"/>
          </p:cNvSpPr>
          <p:nvPr>
            <p:ph idx="1"/>
          </p:nvPr>
        </p:nvSpPr>
        <p:spPr/>
        <p:txBody>
          <a:bodyPr/>
          <a:lstStyle/>
          <a:p>
            <a:pPr>
              <a:buNone/>
            </a:pPr>
            <a:r>
              <a:rPr lang="nl-NL" dirty="0">
                <a:ea typeface="Verdana" panose="020B0604030504040204" pitchFamily="34" charset="0"/>
                <a:cs typeface="Verdana" panose="020B0604030504040204" pitchFamily="34" charset="0"/>
              </a:rPr>
              <a:t>Assessment</a:t>
            </a:r>
          </a:p>
          <a:p>
            <a:pPr>
              <a:buNone/>
            </a:pPr>
            <a:r>
              <a:rPr lang="nl-NL" dirty="0">
                <a:ea typeface="Verdana" panose="020B0604030504040204" pitchFamily="34" charset="0"/>
                <a:cs typeface="Verdana" panose="020B0604030504040204" pitchFamily="34" charset="0"/>
              </a:rPr>
              <a:t>  Een instrument dat wordt ingezet voor toetsing en beoordeling. Het voldoet aan de volgende voorwaarden: 1. </a:t>
            </a:r>
            <a:r>
              <a:rPr lang="nl-NL" b="1" u="sng" dirty="0">
                <a:solidFill>
                  <a:srgbClr val="0070C0"/>
                </a:solidFill>
                <a:ea typeface="Verdana" panose="020B0604030504040204" pitchFamily="34" charset="0"/>
                <a:cs typeface="Verdana" panose="020B0604030504040204" pitchFamily="34" charset="0"/>
              </a:rPr>
              <a:t>KENNISCONSTRUCTIE</a:t>
            </a:r>
            <a:r>
              <a:rPr lang="nl-NL" dirty="0">
                <a:ea typeface="Verdana" panose="020B0604030504040204" pitchFamily="34" charset="0"/>
                <a:cs typeface="Verdana" panose="020B0604030504040204" pitchFamily="34" charset="0"/>
              </a:rPr>
              <a:t> is het uitgangspunt, </a:t>
            </a:r>
            <a:r>
              <a:rPr lang="nl-NL" b="1" dirty="0">
                <a:solidFill>
                  <a:srgbClr val="0070C0"/>
                </a:solidFill>
                <a:ea typeface="Verdana" panose="020B0604030504040204" pitchFamily="34" charset="0"/>
                <a:cs typeface="Verdana" panose="020B0604030504040204" pitchFamily="34" charset="0"/>
              </a:rPr>
              <a:t>niet kennisreproductie; </a:t>
            </a:r>
            <a:r>
              <a:rPr lang="nl-NL" dirty="0">
                <a:ea typeface="Verdana" panose="020B0604030504040204" pitchFamily="34" charset="0"/>
                <a:cs typeface="Verdana" panose="020B0604030504040204" pitchFamily="34" charset="0"/>
              </a:rPr>
              <a:t>2. zowel basiskennis als het </a:t>
            </a:r>
            <a:r>
              <a:rPr lang="nl-NL" b="1" dirty="0">
                <a:solidFill>
                  <a:srgbClr val="0070C0"/>
                </a:solidFill>
                <a:ea typeface="Verdana" panose="020B0604030504040204" pitchFamily="34" charset="0"/>
                <a:cs typeface="Verdana" panose="020B0604030504040204" pitchFamily="34" charset="0"/>
              </a:rPr>
              <a:t>toepassen van kennis en vaardigheden </a:t>
            </a:r>
            <a:r>
              <a:rPr lang="nl-NL" dirty="0">
                <a:ea typeface="Verdana" panose="020B0604030504040204" pitchFamily="34" charset="0"/>
                <a:cs typeface="Verdana" panose="020B0604030504040204" pitchFamily="34" charset="0"/>
              </a:rPr>
              <a:t>zijn het doel van de meting (kennen en kunnen); 3. er worden authentieke of levensechte situaties gebruikt.</a:t>
            </a:r>
          </a:p>
          <a:p>
            <a:pPr>
              <a:buNone/>
            </a:pPr>
            <a:r>
              <a:rPr lang="nl-NL" dirty="0">
                <a:ea typeface="Verdana" panose="020B0604030504040204" pitchFamily="34" charset="0"/>
                <a:cs typeface="Verdana" panose="020B0604030504040204" pitchFamily="34" charset="0"/>
              </a:rPr>
              <a:t>        </a:t>
            </a:r>
          </a:p>
          <a:p>
            <a:pPr>
              <a:buNone/>
            </a:pPr>
            <a:r>
              <a:rPr lang="nl-NL" dirty="0">
                <a:ea typeface="Verdana" panose="020B0604030504040204" pitchFamily="34" charset="0"/>
                <a:cs typeface="Verdana" panose="020B0604030504040204" pitchFamily="34" charset="0"/>
              </a:rPr>
              <a:t>  Bron: www.encyco.nlnol.php </a:t>
            </a:r>
          </a:p>
          <a:p>
            <a:endParaRPr lang="nl-NL" dirty="0"/>
          </a:p>
        </p:txBody>
      </p:sp>
      <p:sp>
        <p:nvSpPr>
          <p:cNvPr id="4" name="Tijdelijke aanduiding voor voettekst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62088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7AA1D4-48A9-4E86-ABC4-1B4C83C1592F}"/>
              </a:ext>
            </a:extLst>
          </p:cNvPr>
          <p:cNvSpPr>
            <a:spLocks noGrp="1"/>
          </p:cNvSpPr>
          <p:nvPr>
            <p:ph type="title"/>
          </p:nvPr>
        </p:nvSpPr>
        <p:spPr/>
        <p:txBody>
          <a:bodyPr/>
          <a:lstStyle/>
          <a:p>
            <a:r>
              <a:rPr lang="nl-NL" dirty="0"/>
              <a:t>Assessor centraal middelpunt?!  Vertrouwen</a:t>
            </a:r>
          </a:p>
        </p:txBody>
      </p:sp>
      <p:sp>
        <p:nvSpPr>
          <p:cNvPr id="4" name="Tijdelijke aanduiding voor voettekst 3">
            <a:extLst>
              <a:ext uri="{FF2B5EF4-FFF2-40B4-BE49-F238E27FC236}">
                <a16:creationId xmlns:a16="http://schemas.microsoft.com/office/drawing/2014/main" id="{46E6530D-1E28-4EAC-8874-81BBDDA82C56}"/>
              </a:ext>
            </a:extLst>
          </p:cNvPr>
          <p:cNvSpPr>
            <a:spLocks noGrp="1"/>
          </p:cNvSpPr>
          <p:nvPr>
            <p:ph type="ftr" sz="quarter" idx="11"/>
          </p:nvPr>
        </p:nvSpPr>
        <p:spPr/>
        <p:txBody>
          <a:bodyPr/>
          <a:lstStyle/>
          <a:p>
            <a:endParaRPr lang="en-US" dirty="0"/>
          </a:p>
        </p:txBody>
      </p:sp>
      <p:pic>
        <p:nvPicPr>
          <p:cNvPr id="5122" name="Picture 2" descr="How to Celebrate the 1st Annual National Assessor's Day | EagleView US">
            <a:extLst>
              <a:ext uri="{FF2B5EF4-FFF2-40B4-BE49-F238E27FC236}">
                <a16:creationId xmlns:a16="http://schemas.microsoft.com/office/drawing/2014/main" id="{60FC7302-AF79-4F5F-9695-F3B069EC1A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9090" y="2964723"/>
            <a:ext cx="3381375" cy="1352550"/>
          </a:xfrm>
          <a:prstGeom prst="rect">
            <a:avLst/>
          </a:prstGeom>
          <a:noFill/>
          <a:extLst>
            <a:ext uri="{909E8E84-426E-40DD-AFC4-6F175D3DCCD1}">
              <a14:hiddenFill xmlns:a14="http://schemas.microsoft.com/office/drawing/2010/main">
                <a:solidFill>
                  <a:srgbClr val="FFFFFF"/>
                </a:solidFill>
              </a14:hiddenFill>
            </a:ext>
          </a:extLst>
        </p:spPr>
      </p:pic>
      <p:sp>
        <p:nvSpPr>
          <p:cNvPr id="5" name="Tekstballon: ovaal 4">
            <a:extLst>
              <a:ext uri="{FF2B5EF4-FFF2-40B4-BE49-F238E27FC236}">
                <a16:creationId xmlns:a16="http://schemas.microsoft.com/office/drawing/2014/main" id="{CE7961EB-ABAA-4258-93DC-37293FC16A62}"/>
              </a:ext>
            </a:extLst>
          </p:cNvPr>
          <p:cNvSpPr/>
          <p:nvPr/>
        </p:nvSpPr>
        <p:spPr>
          <a:xfrm>
            <a:off x="226188" y="2386100"/>
            <a:ext cx="2722811" cy="539441"/>
          </a:xfrm>
          <a:prstGeom prst="wedgeEllipseCallout">
            <a:avLst>
              <a:gd name="adj1" fmla="val 58545"/>
              <a:gd name="adj2" fmla="val 8883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Actualiteit Kalibreersessies </a:t>
            </a:r>
          </a:p>
        </p:txBody>
      </p:sp>
      <p:sp>
        <p:nvSpPr>
          <p:cNvPr id="7" name="Tekstballon: ovaal 6">
            <a:extLst>
              <a:ext uri="{FF2B5EF4-FFF2-40B4-BE49-F238E27FC236}">
                <a16:creationId xmlns:a16="http://schemas.microsoft.com/office/drawing/2014/main" id="{0C3636EB-0E79-4E94-B285-105018A50F8A}"/>
              </a:ext>
            </a:extLst>
          </p:cNvPr>
          <p:cNvSpPr/>
          <p:nvPr/>
        </p:nvSpPr>
        <p:spPr>
          <a:xfrm>
            <a:off x="4716016" y="1906707"/>
            <a:ext cx="4032448" cy="932253"/>
          </a:xfrm>
          <a:prstGeom prst="wedgeEllipseCallout">
            <a:avLst>
              <a:gd name="adj1" fmla="val -30102"/>
              <a:gd name="adj2" fmla="val 82666"/>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Inhoudsdeskundig, getraind/gecertificeerd, onafhankelijk </a:t>
            </a:r>
          </a:p>
        </p:txBody>
      </p:sp>
      <p:sp>
        <p:nvSpPr>
          <p:cNvPr id="8" name="Tekstballon: ovaal 7">
            <a:extLst>
              <a:ext uri="{FF2B5EF4-FFF2-40B4-BE49-F238E27FC236}">
                <a16:creationId xmlns:a16="http://schemas.microsoft.com/office/drawing/2014/main" id="{0A02904C-0F40-474F-9CCB-1E21B60F41C1}"/>
              </a:ext>
            </a:extLst>
          </p:cNvPr>
          <p:cNvSpPr/>
          <p:nvPr/>
        </p:nvSpPr>
        <p:spPr>
          <a:xfrm>
            <a:off x="2551152" y="1835403"/>
            <a:ext cx="2164864" cy="653157"/>
          </a:xfrm>
          <a:prstGeom prst="wedgeEllipseCallout">
            <a:avLst>
              <a:gd name="adj1" fmla="val -2446"/>
              <a:gd name="adj2" fmla="val 124923"/>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Heldere procedure</a:t>
            </a:r>
          </a:p>
        </p:txBody>
      </p:sp>
      <p:sp>
        <p:nvSpPr>
          <p:cNvPr id="9" name="Tekstballon: ovaal 8">
            <a:extLst>
              <a:ext uri="{FF2B5EF4-FFF2-40B4-BE49-F238E27FC236}">
                <a16:creationId xmlns:a16="http://schemas.microsoft.com/office/drawing/2014/main" id="{7237CDFC-04E1-4249-967E-6C6E7E6AB740}"/>
              </a:ext>
            </a:extLst>
          </p:cNvPr>
          <p:cNvSpPr/>
          <p:nvPr/>
        </p:nvSpPr>
        <p:spPr>
          <a:xfrm>
            <a:off x="136279" y="3074829"/>
            <a:ext cx="2722811" cy="1875598"/>
          </a:xfrm>
          <a:prstGeom prst="wedgeEllipseCallout">
            <a:avLst>
              <a:gd name="adj1" fmla="val 60013"/>
              <a:gd name="adj2" fmla="val -40215"/>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Instrumentenmix:</a:t>
            </a:r>
          </a:p>
          <a:p>
            <a:pPr algn="ctr"/>
            <a:r>
              <a:rPr lang="nl-NL" sz="1400" dirty="0">
                <a:solidFill>
                  <a:schemeClr val="tx1"/>
                </a:solidFill>
              </a:rPr>
              <a:t>portfolio, criteriumgericht interview, praktijkbezoek, simulatieopdracht </a:t>
            </a:r>
          </a:p>
        </p:txBody>
      </p:sp>
      <p:sp>
        <p:nvSpPr>
          <p:cNvPr id="10" name="Tekstballon: ovaal 9">
            <a:extLst>
              <a:ext uri="{FF2B5EF4-FFF2-40B4-BE49-F238E27FC236}">
                <a16:creationId xmlns:a16="http://schemas.microsoft.com/office/drawing/2014/main" id="{15BC2C3D-37EB-4096-998B-27532653FEF5}"/>
              </a:ext>
            </a:extLst>
          </p:cNvPr>
          <p:cNvSpPr/>
          <p:nvPr/>
        </p:nvSpPr>
        <p:spPr>
          <a:xfrm>
            <a:off x="2859090" y="5083884"/>
            <a:ext cx="3804046" cy="973022"/>
          </a:xfrm>
          <a:prstGeom prst="wedgeEllipseCallout">
            <a:avLst>
              <a:gd name="adj1" fmla="val -27581"/>
              <a:gd name="adj2" fmla="val -124048"/>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Aansluiten bij de bedoeling, missie en visie</a:t>
            </a:r>
          </a:p>
        </p:txBody>
      </p:sp>
      <p:sp>
        <p:nvSpPr>
          <p:cNvPr id="11" name="Tekstballon: ovaal 10">
            <a:extLst>
              <a:ext uri="{FF2B5EF4-FFF2-40B4-BE49-F238E27FC236}">
                <a16:creationId xmlns:a16="http://schemas.microsoft.com/office/drawing/2014/main" id="{AB410BC2-1C38-4E3B-9122-8464A20A5AA7}"/>
              </a:ext>
            </a:extLst>
          </p:cNvPr>
          <p:cNvSpPr/>
          <p:nvPr/>
        </p:nvSpPr>
        <p:spPr>
          <a:xfrm>
            <a:off x="6074500" y="4771389"/>
            <a:ext cx="3067570" cy="622069"/>
          </a:xfrm>
          <a:prstGeom prst="wedgeEllipseCallout">
            <a:avLst>
              <a:gd name="adj1" fmla="val -67898"/>
              <a:gd name="adj2" fmla="val -13425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4-ogen principe </a:t>
            </a:r>
          </a:p>
          <a:p>
            <a:pPr algn="ctr"/>
            <a:r>
              <a:rPr lang="nl-NL" sz="1400" dirty="0">
                <a:solidFill>
                  <a:schemeClr val="tx1"/>
                </a:solidFill>
              </a:rPr>
              <a:t>high-</a:t>
            </a:r>
            <a:r>
              <a:rPr lang="nl-NL" sz="1400" dirty="0" err="1">
                <a:solidFill>
                  <a:schemeClr val="tx1"/>
                </a:solidFill>
              </a:rPr>
              <a:t>stake</a:t>
            </a:r>
            <a:r>
              <a:rPr lang="nl-NL" sz="1400" dirty="0">
                <a:solidFill>
                  <a:schemeClr val="tx1"/>
                </a:solidFill>
              </a:rPr>
              <a:t> assessment</a:t>
            </a:r>
          </a:p>
        </p:txBody>
      </p:sp>
      <p:sp>
        <p:nvSpPr>
          <p:cNvPr id="12" name="Tekstballon: ovaal 11">
            <a:extLst>
              <a:ext uri="{FF2B5EF4-FFF2-40B4-BE49-F238E27FC236}">
                <a16:creationId xmlns:a16="http://schemas.microsoft.com/office/drawing/2014/main" id="{92736724-16EF-49AA-AB8E-C093C21C7111}"/>
              </a:ext>
            </a:extLst>
          </p:cNvPr>
          <p:cNvSpPr/>
          <p:nvPr/>
        </p:nvSpPr>
        <p:spPr>
          <a:xfrm>
            <a:off x="6418447" y="2925541"/>
            <a:ext cx="2563949" cy="1619631"/>
          </a:xfrm>
          <a:prstGeom prst="wedgeEllipseCallout">
            <a:avLst>
              <a:gd name="adj1" fmla="val -68068"/>
              <a:gd name="adj2" fmla="val -11985"/>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Navolgbaar, herleidbaar, reproduceerbaar -&gt; rapportage</a:t>
            </a:r>
          </a:p>
        </p:txBody>
      </p:sp>
      <p:sp>
        <p:nvSpPr>
          <p:cNvPr id="13" name="Tekstballon: ovaal 12">
            <a:extLst>
              <a:ext uri="{FF2B5EF4-FFF2-40B4-BE49-F238E27FC236}">
                <a16:creationId xmlns:a16="http://schemas.microsoft.com/office/drawing/2014/main" id="{69B93197-D140-4C4A-8E57-172508F066EA}"/>
              </a:ext>
            </a:extLst>
          </p:cNvPr>
          <p:cNvSpPr/>
          <p:nvPr/>
        </p:nvSpPr>
        <p:spPr>
          <a:xfrm>
            <a:off x="152598" y="5123737"/>
            <a:ext cx="2722811" cy="539441"/>
          </a:xfrm>
          <a:prstGeom prst="wedgeEllipseCallout">
            <a:avLst>
              <a:gd name="adj1" fmla="val 64065"/>
              <a:gd name="adj2" fmla="val -226963"/>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Strikt gescheiden rollen?  </a:t>
            </a:r>
          </a:p>
        </p:txBody>
      </p:sp>
      <p:pic>
        <p:nvPicPr>
          <p:cNvPr id="14" name="Afbeelding 13">
            <a:extLst>
              <a:ext uri="{FF2B5EF4-FFF2-40B4-BE49-F238E27FC236}">
                <a16:creationId xmlns:a16="http://schemas.microsoft.com/office/drawing/2014/main" id="{7567B836-BDCB-4EF3-95C0-04D7EFD99C77}"/>
              </a:ext>
            </a:extLst>
          </p:cNvPr>
          <p:cNvPicPr>
            <a:picLocks noChangeAspect="1"/>
          </p:cNvPicPr>
          <p:nvPr/>
        </p:nvPicPr>
        <p:blipFill rotWithShape="1">
          <a:blip r:embed="rId3"/>
          <a:srcRect l="48425" t="24801" r="26375" b="7012"/>
          <a:stretch/>
        </p:blipFill>
        <p:spPr>
          <a:xfrm>
            <a:off x="7207520" y="78964"/>
            <a:ext cx="1113520" cy="1600685"/>
          </a:xfrm>
          <a:prstGeom prst="rect">
            <a:avLst/>
          </a:prstGeom>
          <a:ln w="12700">
            <a:solidFill>
              <a:srgbClr val="0070C0"/>
            </a:solidFill>
          </a:ln>
        </p:spPr>
      </p:pic>
    </p:spTree>
    <p:extLst>
      <p:ext uri="{BB962C8B-B14F-4D97-AF65-F5344CB8AC3E}">
        <p14:creationId xmlns:p14="http://schemas.microsoft.com/office/powerpoint/2010/main" val="2405736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br>
              <a:rPr lang="nl-NL" dirty="0">
                <a:solidFill>
                  <a:srgbClr val="0072A3"/>
                </a:solidFill>
              </a:rPr>
            </a:br>
            <a:br>
              <a:rPr lang="nl-NL" dirty="0">
                <a:solidFill>
                  <a:srgbClr val="0072A3"/>
                </a:solidFill>
              </a:rPr>
            </a:br>
            <a:r>
              <a:rPr lang="nl-NL" sz="3100" dirty="0">
                <a:solidFill>
                  <a:schemeClr val="accent1"/>
                </a:solidFill>
              </a:rPr>
              <a:t>WELKOM!</a:t>
            </a:r>
            <a:br>
              <a:rPr lang="nl-NL" dirty="0"/>
            </a:br>
            <a:r>
              <a:rPr lang="nl-NL" dirty="0"/>
              <a:t> </a:t>
            </a:r>
            <a:br>
              <a:rPr lang="nl-NL" dirty="0"/>
            </a:br>
            <a:r>
              <a:rPr lang="nl-NL" dirty="0"/>
              <a:t>uniciteit</a:t>
            </a:r>
          </a:p>
        </p:txBody>
      </p:sp>
      <p:sp>
        <p:nvSpPr>
          <p:cNvPr id="3" name="Tijdelijke aanduiding voor inhoud 2"/>
          <p:cNvSpPr>
            <a:spLocks noGrp="1"/>
          </p:cNvSpPr>
          <p:nvPr>
            <p:ph idx="1"/>
          </p:nvPr>
        </p:nvSpPr>
        <p:spPr>
          <a:xfrm>
            <a:off x="914480" y="2857114"/>
            <a:ext cx="7467168" cy="3965525"/>
          </a:xfrm>
        </p:spPr>
        <p:txBody>
          <a:bodyPr>
            <a:normAutofit/>
          </a:bodyPr>
          <a:lstStyle/>
          <a:p>
            <a:pPr marL="0" indent="0">
              <a:buNone/>
            </a:pPr>
            <a:endParaRPr lang="nl-NL" dirty="0">
              <a:solidFill>
                <a:srgbClr val="0072A3"/>
              </a:solidFill>
            </a:endParaRPr>
          </a:p>
          <a:p>
            <a:pPr>
              <a:buFont typeface="Arial" panose="020B0604020202020204" pitchFamily="34" charset="0"/>
              <a:buChar char="•"/>
            </a:pPr>
            <a:endParaRPr lang="nl-NL" dirty="0">
              <a:solidFill>
                <a:srgbClr val="0072A3"/>
              </a:solidFill>
            </a:endParaRPr>
          </a:p>
          <a:p>
            <a:pPr>
              <a:buFont typeface="Arial" panose="020B0604020202020204" pitchFamily="34" charset="0"/>
              <a:buChar char="•"/>
            </a:pPr>
            <a:endParaRPr lang="nl-NL" dirty="0">
              <a:solidFill>
                <a:srgbClr val="0072A3"/>
              </a:solidFill>
            </a:endParaRPr>
          </a:p>
          <a:p>
            <a:pPr>
              <a:buFont typeface="Arial" panose="020B0604020202020204" pitchFamily="34" charset="0"/>
              <a:buChar char="•"/>
            </a:pPr>
            <a:endParaRPr lang="nl-NL" dirty="0">
              <a:solidFill>
                <a:srgbClr val="0072A3"/>
              </a:solidFill>
            </a:endParaRPr>
          </a:p>
          <a:p>
            <a:pPr marL="0" indent="0" algn="ctr">
              <a:buNone/>
            </a:pPr>
            <a:endParaRPr lang="nl-NL" dirty="0">
              <a:solidFill>
                <a:srgbClr val="0072A3"/>
              </a:solidFill>
            </a:endParaRPr>
          </a:p>
          <a:p>
            <a:pPr marL="0" indent="0" algn="ctr">
              <a:buNone/>
            </a:pPr>
            <a:endParaRPr lang="nl-NL" dirty="0">
              <a:solidFill>
                <a:srgbClr val="0072A3"/>
              </a:solidFill>
            </a:endParaRPr>
          </a:p>
          <a:p>
            <a:pPr marL="0" indent="0" algn="ctr">
              <a:buNone/>
            </a:pPr>
            <a:endParaRPr lang="nl-NL" dirty="0">
              <a:solidFill>
                <a:srgbClr val="0072A3"/>
              </a:solidFill>
            </a:endParaRPr>
          </a:p>
          <a:p>
            <a:pPr marL="0" indent="0">
              <a:buNone/>
            </a:pPr>
            <a:r>
              <a:rPr lang="nl-NL" dirty="0">
                <a:solidFill>
                  <a:srgbClr val="0072A3"/>
                </a:solidFill>
              </a:rPr>
              <a:t>   </a:t>
            </a:r>
          </a:p>
        </p:txBody>
      </p:sp>
      <p:sp>
        <p:nvSpPr>
          <p:cNvPr id="4" name="Tijdelijke aanduiding voor voettekst 3"/>
          <p:cNvSpPr>
            <a:spLocks noGrp="1"/>
          </p:cNvSpPr>
          <p:nvPr>
            <p:ph type="ftr" sz="quarter" idx="11"/>
          </p:nvPr>
        </p:nvSpPr>
        <p:spPr/>
        <p:txBody>
          <a:bodyPr/>
          <a:lstStyle/>
          <a:p>
            <a:endParaRPr lang="en-US" dirty="0"/>
          </a:p>
        </p:txBody>
      </p:sp>
      <p:pic>
        <p:nvPicPr>
          <p:cNvPr id="1032" name="Picture 8" descr="Afbeeldingsresultaat voor in de spo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1272" y="1784436"/>
            <a:ext cx="4053584" cy="4053584"/>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411C8ECC-ABDC-48B0-BF82-57DBA8E8ECAB}"/>
              </a:ext>
            </a:extLst>
          </p:cNvPr>
          <p:cNvSpPr/>
          <p:nvPr/>
        </p:nvSpPr>
        <p:spPr>
          <a:xfrm>
            <a:off x="1403648" y="4667943"/>
            <a:ext cx="6549167" cy="461665"/>
          </a:xfrm>
          <a:prstGeom prst="rect">
            <a:avLst/>
          </a:prstGeom>
          <a:noFill/>
        </p:spPr>
        <p:txBody>
          <a:bodyPr wrap="square" lIns="91440" tIns="45720" rIns="91440" bIns="45720">
            <a:spAutoFit/>
          </a:bodyPr>
          <a:lstStyle/>
          <a:p>
            <a:pPr algn="ctr"/>
            <a:r>
              <a:rPr lang="nl-NL" sz="2400" b="1" dirty="0">
                <a:ln w="0"/>
                <a:solidFill>
                  <a:srgbClr val="FF0000"/>
                </a:solidFill>
                <a:effectLst>
                  <a:outerShdw blurRad="38100" dist="19050" dir="2700000" algn="tl" rotWithShape="0">
                    <a:schemeClr val="dk1">
                      <a:alpha val="40000"/>
                    </a:schemeClr>
                  </a:outerShdw>
                </a:effectLst>
                <a:latin typeface="+mn-lt"/>
              </a:rPr>
              <a:t>Naam+ functie + rol</a:t>
            </a:r>
          </a:p>
        </p:txBody>
      </p:sp>
    </p:spTree>
    <p:extLst>
      <p:ext uri="{BB962C8B-B14F-4D97-AF65-F5344CB8AC3E}">
        <p14:creationId xmlns:p14="http://schemas.microsoft.com/office/powerpoint/2010/main" val="3042461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8BEEFD-B429-4AD7-BEB6-BFF96F5F8F43}"/>
              </a:ext>
            </a:extLst>
          </p:cNvPr>
          <p:cNvSpPr>
            <a:spLocks noGrp="1"/>
          </p:cNvSpPr>
          <p:nvPr>
            <p:ph type="title"/>
          </p:nvPr>
        </p:nvSpPr>
        <p:spPr/>
        <p:txBody>
          <a:bodyPr/>
          <a:lstStyle/>
          <a:p>
            <a:r>
              <a:rPr lang="nl-NL" dirty="0"/>
              <a:t>Beoordelingsdriehoek</a:t>
            </a:r>
          </a:p>
        </p:txBody>
      </p:sp>
      <p:pic>
        <p:nvPicPr>
          <p:cNvPr id="5" name="Tijdelijke aanduiding voor inhoud 4">
            <a:extLst>
              <a:ext uri="{FF2B5EF4-FFF2-40B4-BE49-F238E27FC236}">
                <a16:creationId xmlns:a16="http://schemas.microsoft.com/office/drawing/2014/main" id="{C67E3793-346C-46E5-AC5B-72E31AE89F3C}"/>
              </a:ext>
            </a:extLst>
          </p:cNvPr>
          <p:cNvPicPr>
            <a:picLocks noGrp="1" noChangeAspect="1"/>
          </p:cNvPicPr>
          <p:nvPr>
            <p:ph idx="1"/>
          </p:nvPr>
        </p:nvPicPr>
        <p:blipFill rotWithShape="1">
          <a:blip r:embed="rId2"/>
          <a:srcRect l="8978" t="23235" r="29938" b="10197"/>
          <a:stretch/>
        </p:blipFill>
        <p:spPr>
          <a:xfrm>
            <a:off x="933284" y="1869513"/>
            <a:ext cx="7277432" cy="4295791"/>
          </a:xfrm>
          <a:prstGeom prst="rect">
            <a:avLst/>
          </a:prstGeom>
          <a:ln w="12700">
            <a:solidFill>
              <a:srgbClr val="0070C0"/>
            </a:solidFill>
          </a:ln>
        </p:spPr>
      </p:pic>
      <p:sp>
        <p:nvSpPr>
          <p:cNvPr id="4" name="Tijdelijke aanduiding voor voettekst 3">
            <a:extLst>
              <a:ext uri="{FF2B5EF4-FFF2-40B4-BE49-F238E27FC236}">
                <a16:creationId xmlns:a16="http://schemas.microsoft.com/office/drawing/2014/main" id="{F848E2DD-0A01-4D05-B177-311FC61B02A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62492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102A2D-072C-4995-AC4A-5A971C6483B1}"/>
              </a:ext>
            </a:extLst>
          </p:cNvPr>
          <p:cNvSpPr>
            <a:spLocks noGrp="1"/>
          </p:cNvSpPr>
          <p:nvPr>
            <p:ph type="title"/>
          </p:nvPr>
        </p:nvSpPr>
        <p:spPr/>
        <p:txBody>
          <a:bodyPr/>
          <a:lstStyle/>
          <a:p>
            <a:r>
              <a:rPr lang="nl-NL" dirty="0"/>
              <a:t>Beoordelingsdriehoek en schrijfwijzer</a:t>
            </a:r>
          </a:p>
        </p:txBody>
      </p:sp>
      <p:pic>
        <p:nvPicPr>
          <p:cNvPr id="5" name="Tijdelijke aanduiding voor inhoud 4">
            <a:extLst>
              <a:ext uri="{FF2B5EF4-FFF2-40B4-BE49-F238E27FC236}">
                <a16:creationId xmlns:a16="http://schemas.microsoft.com/office/drawing/2014/main" id="{51590910-E7D2-47D7-AFF4-54EC3BB5829D}"/>
              </a:ext>
            </a:extLst>
          </p:cNvPr>
          <p:cNvPicPr>
            <a:picLocks noGrp="1" noChangeAspect="1"/>
          </p:cNvPicPr>
          <p:nvPr>
            <p:ph idx="1"/>
          </p:nvPr>
        </p:nvPicPr>
        <p:blipFill rotWithShape="1">
          <a:blip r:embed="rId2"/>
          <a:srcRect l="8979" t="25025" r="27028" b="8744"/>
          <a:stretch/>
        </p:blipFill>
        <p:spPr>
          <a:xfrm>
            <a:off x="702422" y="1814736"/>
            <a:ext cx="7739155" cy="4338617"/>
          </a:xfrm>
          <a:prstGeom prst="rect">
            <a:avLst/>
          </a:prstGeom>
          <a:ln w="12700">
            <a:solidFill>
              <a:srgbClr val="0070C0"/>
            </a:solidFill>
          </a:ln>
        </p:spPr>
      </p:pic>
      <p:sp>
        <p:nvSpPr>
          <p:cNvPr id="4" name="Tijdelijke aanduiding voor voettekst 3">
            <a:extLst>
              <a:ext uri="{FF2B5EF4-FFF2-40B4-BE49-F238E27FC236}">
                <a16:creationId xmlns:a16="http://schemas.microsoft.com/office/drawing/2014/main" id="{083DCF66-CF43-464A-84F1-113C65CA980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52296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02D047-CDA3-4E76-AF3F-54D302AA929B}"/>
              </a:ext>
            </a:extLst>
          </p:cNvPr>
          <p:cNvSpPr>
            <a:spLocks noGrp="1"/>
          </p:cNvSpPr>
          <p:nvPr>
            <p:ph type="title"/>
          </p:nvPr>
        </p:nvSpPr>
        <p:spPr/>
        <p:txBody>
          <a:bodyPr/>
          <a:lstStyle/>
          <a:p>
            <a:r>
              <a:rPr lang="nl-NL" dirty="0"/>
              <a:t>Beoordelingsstandaard </a:t>
            </a:r>
            <a:r>
              <a:rPr lang="nl-NL" dirty="0" err="1"/>
              <a:t>tbv</a:t>
            </a:r>
            <a:r>
              <a:rPr lang="nl-NL" dirty="0"/>
              <a:t> valideren </a:t>
            </a:r>
          </a:p>
        </p:txBody>
      </p:sp>
      <p:sp>
        <p:nvSpPr>
          <p:cNvPr id="4" name="Tijdelijke aanduiding voor voettekst 3">
            <a:extLst>
              <a:ext uri="{FF2B5EF4-FFF2-40B4-BE49-F238E27FC236}">
                <a16:creationId xmlns:a16="http://schemas.microsoft.com/office/drawing/2014/main" id="{B8189540-BDDA-41D0-AAD9-EA481B1C8BF2}"/>
              </a:ext>
            </a:extLst>
          </p:cNvPr>
          <p:cNvSpPr>
            <a:spLocks noGrp="1"/>
          </p:cNvSpPr>
          <p:nvPr>
            <p:ph type="ftr" sz="quarter" idx="11"/>
          </p:nvPr>
        </p:nvSpPr>
        <p:spPr/>
        <p:txBody>
          <a:bodyPr/>
          <a:lstStyle/>
          <a:p>
            <a:endParaRPr lang="en-US" dirty="0"/>
          </a:p>
        </p:txBody>
      </p:sp>
      <p:sp>
        <p:nvSpPr>
          <p:cNvPr id="6" name="Rechthoek 5">
            <a:extLst>
              <a:ext uri="{FF2B5EF4-FFF2-40B4-BE49-F238E27FC236}">
                <a16:creationId xmlns:a16="http://schemas.microsoft.com/office/drawing/2014/main" id="{CA3EDC1D-7BBB-4613-884E-01CB96527FF6}"/>
              </a:ext>
            </a:extLst>
          </p:cNvPr>
          <p:cNvSpPr/>
          <p:nvPr/>
        </p:nvSpPr>
        <p:spPr>
          <a:xfrm>
            <a:off x="758162" y="1916997"/>
            <a:ext cx="4012954" cy="4308872"/>
          </a:xfrm>
          <a:prstGeom prst="rect">
            <a:avLst/>
          </a:prstGeom>
        </p:spPr>
        <p:txBody>
          <a:bodyPr wrap="square">
            <a:spAutoFit/>
          </a:bodyPr>
          <a:lstStyle/>
          <a:p>
            <a:r>
              <a:rPr lang="nl-NL" sz="1600" dirty="0">
                <a:latin typeface="+mn-lt"/>
              </a:rPr>
              <a:t>Leidend voor de conclusie</a:t>
            </a:r>
          </a:p>
          <a:p>
            <a:pPr marL="285750" indent="-285750">
              <a:buClr>
                <a:schemeClr val="accent2"/>
              </a:buClr>
              <a:buFont typeface="Wingdings" panose="05000000000000000000" pitchFamily="2" charset="2"/>
              <a:buChar char="§"/>
            </a:pPr>
            <a:r>
              <a:rPr lang="nl-NL" sz="1600" dirty="0">
                <a:latin typeface="+mn-lt"/>
              </a:rPr>
              <a:t>Maakt de student </a:t>
            </a:r>
            <a:r>
              <a:rPr lang="nl-NL" sz="1600" dirty="0" err="1">
                <a:latin typeface="+mn-lt"/>
              </a:rPr>
              <a:t>ahv</a:t>
            </a:r>
            <a:r>
              <a:rPr lang="nl-NL" sz="1600" dirty="0">
                <a:latin typeface="+mn-lt"/>
              </a:rPr>
              <a:t> beoordelingsstandaard </a:t>
            </a:r>
            <a:r>
              <a:rPr lang="nl-NL" sz="1600" b="1" dirty="0">
                <a:solidFill>
                  <a:srgbClr val="0070C0"/>
                </a:solidFill>
                <a:latin typeface="+mn-lt"/>
              </a:rPr>
              <a:t>aantoonbaar</a:t>
            </a:r>
            <a:r>
              <a:rPr lang="nl-NL" sz="1600" dirty="0">
                <a:latin typeface="+mn-lt"/>
              </a:rPr>
              <a:t> </a:t>
            </a:r>
            <a:r>
              <a:rPr lang="nl-NL" sz="1600" b="1" dirty="0">
                <a:solidFill>
                  <a:srgbClr val="0070C0"/>
                </a:solidFill>
                <a:latin typeface="+mn-lt"/>
              </a:rPr>
              <a:t>te voldoen </a:t>
            </a:r>
            <a:r>
              <a:rPr lang="nl-NL" sz="1600" dirty="0">
                <a:latin typeface="+mn-lt"/>
              </a:rPr>
              <a:t>aan de leeruitkomst?</a:t>
            </a:r>
          </a:p>
          <a:p>
            <a:pPr marL="285750" indent="-285750">
              <a:buClr>
                <a:schemeClr val="accent2"/>
              </a:buClr>
              <a:buFont typeface="Wingdings" panose="05000000000000000000" pitchFamily="2" charset="2"/>
              <a:buChar char="§"/>
            </a:pPr>
            <a:r>
              <a:rPr lang="nl-NL" sz="1600" dirty="0">
                <a:latin typeface="+mn-lt"/>
              </a:rPr>
              <a:t>Ben ik/zijn we </a:t>
            </a:r>
            <a:r>
              <a:rPr lang="nl-NL" sz="1600" b="1" dirty="0">
                <a:solidFill>
                  <a:srgbClr val="0070C0"/>
                </a:solidFill>
                <a:latin typeface="+mn-lt"/>
              </a:rPr>
              <a:t>overtuigd</a:t>
            </a:r>
            <a:r>
              <a:rPr lang="nl-NL" sz="1600" dirty="0">
                <a:latin typeface="+mn-lt"/>
              </a:rPr>
              <a:t> dat er sprake is een </a:t>
            </a:r>
            <a:r>
              <a:rPr lang="nl-NL" sz="1600" b="1" dirty="0">
                <a:solidFill>
                  <a:srgbClr val="0070C0"/>
                </a:solidFill>
                <a:latin typeface="+mn-lt"/>
              </a:rPr>
              <a:t>consistent en congruent beeld</a:t>
            </a:r>
            <a:r>
              <a:rPr lang="nl-NL" sz="1600" dirty="0">
                <a:latin typeface="+mn-lt"/>
              </a:rPr>
              <a:t>? </a:t>
            </a:r>
          </a:p>
          <a:p>
            <a:endParaRPr lang="nl-NL" sz="1600" dirty="0">
              <a:latin typeface="+mn-lt"/>
            </a:endParaRPr>
          </a:p>
          <a:p>
            <a:r>
              <a:rPr lang="nl-NL" sz="1600" dirty="0">
                <a:latin typeface="+mn-lt"/>
              </a:rPr>
              <a:t>Hulpvragen:</a:t>
            </a:r>
          </a:p>
          <a:p>
            <a:pPr marL="285750" indent="-285750">
              <a:buClr>
                <a:schemeClr val="accent2"/>
              </a:buClr>
              <a:buFont typeface="Arial" panose="020B0604020202020204" pitchFamily="34" charset="0"/>
              <a:buChar char="•"/>
            </a:pPr>
            <a:r>
              <a:rPr lang="nl-NL" sz="1600" dirty="0">
                <a:latin typeface="+mn-lt"/>
              </a:rPr>
              <a:t>Durf ik mijn kind/ouders aan deze senior professional toe te vertrouwen? </a:t>
            </a:r>
          </a:p>
          <a:p>
            <a:pPr marL="285750" indent="-285750">
              <a:buClr>
                <a:schemeClr val="accent2"/>
              </a:buClr>
              <a:buFont typeface="Arial" panose="020B0604020202020204" pitchFamily="34" charset="0"/>
              <a:buChar char="•"/>
            </a:pPr>
            <a:r>
              <a:rPr lang="nl-NL" sz="1600" dirty="0">
                <a:latin typeface="+mn-lt"/>
              </a:rPr>
              <a:t>Wil ik deze persoon als collega? </a:t>
            </a:r>
          </a:p>
          <a:p>
            <a:endParaRPr lang="nl-NL" sz="1600" dirty="0">
              <a:latin typeface="+mn-lt"/>
            </a:endParaRPr>
          </a:p>
          <a:p>
            <a:r>
              <a:rPr lang="nl-NL" sz="1600" dirty="0">
                <a:latin typeface="+mn-lt"/>
              </a:rPr>
              <a:t>In tweetallen</a:t>
            </a:r>
          </a:p>
          <a:p>
            <a:pPr marL="285750" indent="-285750">
              <a:buClr>
                <a:schemeClr val="accent2"/>
              </a:buClr>
              <a:buFont typeface="Wingdings" panose="05000000000000000000" pitchFamily="2" charset="2"/>
              <a:buChar char="§"/>
            </a:pPr>
            <a:r>
              <a:rPr lang="nl-NL" sz="1600" dirty="0">
                <a:latin typeface="+mn-lt"/>
              </a:rPr>
              <a:t>Wat heb je nodig voor bovenstaande? </a:t>
            </a:r>
          </a:p>
          <a:p>
            <a:pPr marL="285750" indent="-285750">
              <a:buClr>
                <a:schemeClr val="accent2"/>
              </a:buClr>
              <a:buFont typeface="Wingdings" panose="05000000000000000000" pitchFamily="2" charset="2"/>
              <a:buChar char="§"/>
            </a:pPr>
            <a:endParaRPr lang="nl-NL" sz="1600" dirty="0">
              <a:latin typeface="+mn-lt"/>
            </a:endParaRPr>
          </a:p>
          <a:p>
            <a:pPr>
              <a:buClr>
                <a:schemeClr val="accent2"/>
              </a:buClr>
            </a:pPr>
            <a:r>
              <a:rPr lang="nl-NL" sz="1600" dirty="0">
                <a:latin typeface="+mn-lt"/>
              </a:rPr>
              <a:t>Plenair uitwisselen</a:t>
            </a:r>
          </a:p>
          <a:p>
            <a:pPr marL="285750" indent="-285750">
              <a:buFont typeface="Arial" panose="020B0604020202020204" pitchFamily="34" charset="0"/>
              <a:buChar char="•"/>
            </a:pPr>
            <a:endParaRPr lang="nl-NL" dirty="0"/>
          </a:p>
        </p:txBody>
      </p:sp>
      <p:pic>
        <p:nvPicPr>
          <p:cNvPr id="9" name="Afbeelding 8">
            <a:extLst>
              <a:ext uri="{FF2B5EF4-FFF2-40B4-BE49-F238E27FC236}">
                <a16:creationId xmlns:a16="http://schemas.microsoft.com/office/drawing/2014/main" id="{51044A8C-A9DC-488C-B681-B92039EEAE6C}"/>
              </a:ext>
            </a:extLst>
          </p:cNvPr>
          <p:cNvPicPr>
            <a:picLocks noChangeAspect="1"/>
          </p:cNvPicPr>
          <p:nvPr/>
        </p:nvPicPr>
        <p:blipFill rotWithShape="1">
          <a:blip r:embed="rId2"/>
          <a:srcRect l="27376" t="14744" r="28738"/>
          <a:stretch/>
        </p:blipFill>
        <p:spPr>
          <a:xfrm>
            <a:off x="4782129" y="1874902"/>
            <a:ext cx="4012954" cy="4222750"/>
          </a:xfrm>
          <a:prstGeom prst="rect">
            <a:avLst/>
          </a:prstGeom>
        </p:spPr>
      </p:pic>
    </p:spTree>
    <p:extLst>
      <p:ext uri="{BB962C8B-B14F-4D97-AF65-F5344CB8AC3E}">
        <p14:creationId xmlns:p14="http://schemas.microsoft.com/office/powerpoint/2010/main" val="1486400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671513-2516-4460-B7B4-8A55C5349C7D}"/>
              </a:ext>
            </a:extLst>
          </p:cNvPr>
          <p:cNvSpPr>
            <a:spLocks noGrp="1"/>
          </p:cNvSpPr>
          <p:nvPr>
            <p:ph type="title"/>
          </p:nvPr>
        </p:nvSpPr>
        <p:spPr/>
        <p:txBody>
          <a:bodyPr/>
          <a:lstStyle/>
          <a:p>
            <a:r>
              <a:rPr lang="nl-NL" dirty="0"/>
              <a:t>STARRT-beschrijving – voorbeeld</a:t>
            </a:r>
          </a:p>
        </p:txBody>
      </p:sp>
      <p:sp>
        <p:nvSpPr>
          <p:cNvPr id="4" name="Tijdelijke aanduiding voor voettekst 3">
            <a:extLst>
              <a:ext uri="{FF2B5EF4-FFF2-40B4-BE49-F238E27FC236}">
                <a16:creationId xmlns:a16="http://schemas.microsoft.com/office/drawing/2014/main" id="{CF9737BB-8F35-4116-BDE2-C9E63E3E9617}"/>
              </a:ext>
            </a:extLst>
          </p:cNvPr>
          <p:cNvSpPr>
            <a:spLocks noGrp="1"/>
          </p:cNvSpPr>
          <p:nvPr>
            <p:ph type="ftr" sz="quarter" idx="11"/>
          </p:nvPr>
        </p:nvSpPr>
        <p:spPr/>
        <p:txBody>
          <a:bodyPr/>
          <a:lstStyle/>
          <a:p>
            <a:endParaRPr lang="en-US" dirty="0"/>
          </a:p>
        </p:txBody>
      </p:sp>
      <p:pic>
        <p:nvPicPr>
          <p:cNvPr id="7" name="Afbeelding 6">
            <a:extLst>
              <a:ext uri="{FF2B5EF4-FFF2-40B4-BE49-F238E27FC236}">
                <a16:creationId xmlns:a16="http://schemas.microsoft.com/office/drawing/2014/main" id="{BC2A8FDC-6505-4DB3-AC11-921D36D33F6F}"/>
              </a:ext>
            </a:extLst>
          </p:cNvPr>
          <p:cNvPicPr>
            <a:picLocks noChangeAspect="1"/>
          </p:cNvPicPr>
          <p:nvPr/>
        </p:nvPicPr>
        <p:blipFill rotWithShape="1">
          <a:blip r:embed="rId2"/>
          <a:srcRect l="43699" t="36434" r="22868" b="32615"/>
          <a:stretch/>
        </p:blipFill>
        <p:spPr>
          <a:xfrm>
            <a:off x="5826152" y="207617"/>
            <a:ext cx="2883028" cy="1450757"/>
          </a:xfrm>
          <a:prstGeom prst="rect">
            <a:avLst/>
          </a:prstGeom>
        </p:spPr>
      </p:pic>
      <p:sp>
        <p:nvSpPr>
          <p:cNvPr id="10" name="Tijdelijke aanduiding voor inhoud 9">
            <a:extLst>
              <a:ext uri="{FF2B5EF4-FFF2-40B4-BE49-F238E27FC236}">
                <a16:creationId xmlns:a16="http://schemas.microsoft.com/office/drawing/2014/main" id="{6CEB7113-89FF-41EE-8123-689278F6FF23}"/>
              </a:ext>
            </a:extLst>
          </p:cNvPr>
          <p:cNvSpPr>
            <a:spLocks noGrp="1"/>
          </p:cNvSpPr>
          <p:nvPr>
            <p:ph idx="1"/>
          </p:nvPr>
        </p:nvSpPr>
        <p:spPr>
          <a:xfrm>
            <a:off x="759070" y="2645447"/>
            <a:ext cx="2020849" cy="4023360"/>
          </a:xfrm>
        </p:spPr>
        <p:txBody>
          <a:bodyPr/>
          <a:lstStyle/>
          <a:p>
            <a:r>
              <a:rPr lang="nl-NL" dirty="0"/>
              <a:t>STARRT - 8 </a:t>
            </a:r>
            <a:r>
              <a:rPr lang="nl-NL" dirty="0" err="1"/>
              <a:t>blz</a:t>
            </a:r>
            <a:r>
              <a:rPr lang="nl-NL" dirty="0"/>
              <a:t> </a:t>
            </a:r>
            <a:r>
              <a:rPr lang="nl-NL" dirty="0">
                <a:sym typeface="Wingdings" panose="05000000000000000000" pitchFamily="2" charset="2"/>
              </a:rPr>
              <a:t></a:t>
            </a:r>
            <a:endParaRPr lang="nl-NL" dirty="0"/>
          </a:p>
          <a:p>
            <a:r>
              <a:rPr lang="nl-NL" dirty="0"/>
              <a:t>Let op: het gaat hierover het Erkennen van Verworven Competenties! </a:t>
            </a:r>
          </a:p>
        </p:txBody>
      </p:sp>
      <p:pic>
        <p:nvPicPr>
          <p:cNvPr id="12" name="Tijdelijke aanduiding voor inhoud 8">
            <a:extLst>
              <a:ext uri="{FF2B5EF4-FFF2-40B4-BE49-F238E27FC236}">
                <a16:creationId xmlns:a16="http://schemas.microsoft.com/office/drawing/2014/main" id="{13F61E29-F424-4A7E-9428-DCA8E46FA096}"/>
              </a:ext>
            </a:extLst>
          </p:cNvPr>
          <p:cNvPicPr>
            <a:picLocks noChangeAspect="1"/>
          </p:cNvPicPr>
          <p:nvPr/>
        </p:nvPicPr>
        <p:blipFill rotWithShape="1">
          <a:blip r:embed="rId3"/>
          <a:srcRect l="18876" t="16345" r="19849" b="3137"/>
          <a:stretch/>
        </p:blipFill>
        <p:spPr>
          <a:xfrm>
            <a:off x="2915816" y="1946755"/>
            <a:ext cx="5544616" cy="3960439"/>
          </a:xfrm>
          <a:prstGeom prst="rect">
            <a:avLst/>
          </a:prstGeom>
        </p:spPr>
      </p:pic>
    </p:spTree>
    <p:extLst>
      <p:ext uri="{BB962C8B-B14F-4D97-AF65-F5344CB8AC3E}">
        <p14:creationId xmlns:p14="http://schemas.microsoft.com/office/powerpoint/2010/main" val="1999580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71600" y="1967905"/>
            <a:ext cx="3965065" cy="4248472"/>
          </a:xfrm>
        </p:spPr>
        <p:txBody>
          <a:bodyPr>
            <a:normAutofit fontScale="55000" lnSpcReduction="20000"/>
          </a:bodyPr>
          <a:lstStyle/>
          <a:p>
            <a:pPr>
              <a:buNone/>
            </a:pPr>
            <a:r>
              <a:rPr lang="nl-NL" sz="3200" dirty="0">
                <a:ea typeface="Verdana" panose="020B0604030504040204" pitchFamily="34" charset="0"/>
                <a:cs typeface="Verdana" panose="020B0604030504040204" pitchFamily="34" charset="0"/>
              </a:rPr>
              <a:t>Bewijzen beoordelen – eisen aan bewijzen</a:t>
            </a:r>
          </a:p>
          <a:p>
            <a:r>
              <a:rPr lang="nl-NL" sz="3200" b="1" dirty="0">
                <a:ea typeface="Verdana" panose="020B0604030504040204" pitchFamily="34" charset="0"/>
                <a:cs typeface="Verdana" panose="020B0604030504040204" pitchFamily="34" charset="0"/>
              </a:rPr>
              <a:t>V</a:t>
            </a:r>
            <a:r>
              <a:rPr lang="nl-NL" sz="3200" b="0" dirty="0">
                <a:ea typeface="Verdana" panose="020B0604030504040204" pitchFamily="34" charset="0"/>
                <a:cs typeface="Verdana" panose="020B0604030504040204" pitchFamily="34" charset="0"/>
              </a:rPr>
              <a:t>ariatie</a:t>
            </a:r>
          </a:p>
          <a:p>
            <a:r>
              <a:rPr lang="nl-NL" sz="3200" b="1" dirty="0">
                <a:ea typeface="Verdana" panose="020B0604030504040204" pitchFamily="34" charset="0"/>
                <a:cs typeface="Verdana" panose="020B0604030504040204" pitchFamily="34" charset="0"/>
              </a:rPr>
              <a:t>R</a:t>
            </a:r>
            <a:r>
              <a:rPr lang="nl-NL" sz="3200" b="0" dirty="0">
                <a:ea typeface="Verdana" panose="020B0604030504040204" pitchFamily="34" charset="0"/>
                <a:cs typeface="Verdana" panose="020B0604030504040204" pitchFamily="34" charset="0"/>
              </a:rPr>
              <a:t>elevantie</a:t>
            </a:r>
          </a:p>
          <a:p>
            <a:r>
              <a:rPr lang="nl-NL" sz="3200" b="1" dirty="0">
                <a:ea typeface="Verdana" panose="020B0604030504040204" pitchFamily="34" charset="0"/>
                <a:cs typeface="Verdana" panose="020B0604030504040204" pitchFamily="34" charset="0"/>
              </a:rPr>
              <a:t>A</a:t>
            </a:r>
            <a:r>
              <a:rPr lang="nl-NL" sz="3200" b="0" dirty="0">
                <a:ea typeface="Verdana" panose="020B0604030504040204" pitchFamily="34" charset="0"/>
                <a:cs typeface="Verdana" panose="020B0604030504040204" pitchFamily="34" charset="0"/>
              </a:rPr>
              <a:t>uthentiek            </a:t>
            </a:r>
          </a:p>
          <a:p>
            <a:r>
              <a:rPr lang="nl-NL" sz="3200" b="1" dirty="0">
                <a:ea typeface="Verdana" panose="020B0604030504040204" pitchFamily="34" charset="0"/>
                <a:cs typeface="Verdana" panose="020B0604030504040204" pitchFamily="34" charset="0"/>
              </a:rPr>
              <a:t>A</a:t>
            </a:r>
            <a:r>
              <a:rPr lang="nl-NL" sz="3200" b="0" dirty="0">
                <a:ea typeface="Verdana" panose="020B0604030504040204" pitchFamily="34" charset="0"/>
                <a:cs typeface="Verdana" panose="020B0604030504040204" pitchFamily="34" charset="0"/>
              </a:rPr>
              <a:t>ctualiteit</a:t>
            </a:r>
          </a:p>
          <a:p>
            <a:r>
              <a:rPr lang="nl-NL" sz="3200" b="1" dirty="0">
                <a:ea typeface="Verdana" panose="020B0604030504040204" pitchFamily="34" charset="0"/>
                <a:cs typeface="Verdana" panose="020B0604030504040204" pitchFamily="34" charset="0"/>
              </a:rPr>
              <a:t>K</a:t>
            </a:r>
            <a:r>
              <a:rPr lang="nl-NL" sz="3200" b="0" dirty="0">
                <a:ea typeface="Verdana" panose="020B0604030504040204" pitchFamily="34" charset="0"/>
                <a:cs typeface="Verdana" panose="020B0604030504040204" pitchFamily="34" charset="0"/>
              </a:rPr>
              <a:t>wantiteit</a:t>
            </a:r>
          </a:p>
          <a:p>
            <a:pPr>
              <a:buNone/>
            </a:pPr>
            <a:endParaRPr lang="nl-NL" sz="3200" b="0" dirty="0">
              <a:ea typeface="Verdana" panose="020B0604030504040204" pitchFamily="34" charset="0"/>
              <a:cs typeface="Verdana" panose="020B0604030504040204" pitchFamily="34" charset="0"/>
            </a:endParaRPr>
          </a:p>
          <a:p>
            <a:pPr>
              <a:buNone/>
            </a:pPr>
            <a:r>
              <a:rPr lang="nl-NL" sz="3200" b="0" dirty="0">
                <a:ea typeface="Verdana" panose="020B0604030504040204" pitchFamily="34" charset="0"/>
                <a:cs typeface="Verdana" panose="020B0604030504040204" pitchFamily="34" charset="0"/>
              </a:rPr>
              <a:t>Elk bewijs moet voldoen aan: RAA</a:t>
            </a:r>
          </a:p>
          <a:p>
            <a:pPr>
              <a:buNone/>
            </a:pPr>
            <a:r>
              <a:rPr lang="nl-NL" sz="3200" b="0" dirty="0">
                <a:ea typeface="Verdana" panose="020B0604030504040204" pitchFamily="34" charset="0"/>
                <a:cs typeface="Verdana" panose="020B0604030504040204" pitchFamily="34" charset="0"/>
              </a:rPr>
              <a:t>Elk werkproces/module/beroepstaak moet voldoen aan: VK</a:t>
            </a:r>
          </a:p>
          <a:p>
            <a:pPr>
              <a:buNone/>
            </a:pPr>
            <a:r>
              <a:rPr lang="nl-NL" sz="3200" b="0" dirty="0">
                <a:ea typeface="Verdana" panose="020B0604030504040204" pitchFamily="34" charset="0"/>
                <a:cs typeface="Verdana" panose="020B0604030504040204" pitchFamily="34" charset="0"/>
              </a:rPr>
              <a:t>Er moeten afwisselende “harde” bewijzen in het portfolio zitten</a:t>
            </a:r>
          </a:p>
          <a:p>
            <a:pPr>
              <a:buNone/>
            </a:pPr>
            <a:endParaRPr lang="nl-NL" dirty="0">
              <a:latin typeface="HelveticaNeueLT Std Blk Cn"/>
            </a:endParaRPr>
          </a:p>
        </p:txBody>
      </p:sp>
      <p:sp>
        <p:nvSpPr>
          <p:cNvPr id="4" name="Tijdelijke aanduiding voor datum 3"/>
          <p:cNvSpPr>
            <a:spLocks noGrp="1"/>
          </p:cNvSpPr>
          <p:nvPr>
            <p:ph type="dt" sz="half" idx="10"/>
          </p:nvPr>
        </p:nvSpPr>
        <p:spPr/>
        <p:txBody>
          <a:bodyPr/>
          <a:lstStyle/>
          <a:p>
            <a:pPr>
              <a:defRPr/>
            </a:pPr>
            <a:fld id="{1B7EB224-FF96-4B1B-A5EB-080F2A97E5BC}" type="datetime1">
              <a:rPr lang="nl-NL" smtClean="0"/>
              <a:t>8-4-2025</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tel 5"/>
          <p:cNvSpPr>
            <a:spLocks noGrp="1"/>
          </p:cNvSpPr>
          <p:nvPr>
            <p:ph type="title"/>
          </p:nvPr>
        </p:nvSpPr>
        <p:spPr>
          <a:xfrm>
            <a:off x="800100" y="315609"/>
            <a:ext cx="7543800" cy="1450757"/>
          </a:xfrm>
        </p:spPr>
        <p:txBody>
          <a:bodyPr>
            <a:normAutofit/>
          </a:bodyPr>
          <a:lstStyle/>
          <a:p>
            <a:r>
              <a:rPr lang="nl-NL" dirty="0"/>
              <a:t>VRAAK-criteria gelden voor bewijzen</a:t>
            </a:r>
          </a:p>
        </p:txBody>
      </p:sp>
      <p:graphicFrame>
        <p:nvGraphicFramePr>
          <p:cNvPr id="7" name="Tabel 6">
            <a:extLst>
              <a:ext uri="{FF2B5EF4-FFF2-40B4-BE49-F238E27FC236}">
                <a16:creationId xmlns:a16="http://schemas.microsoft.com/office/drawing/2014/main" id="{32908752-1DAF-456F-8F48-B0DFAE71F46B}"/>
              </a:ext>
            </a:extLst>
          </p:cNvPr>
          <p:cNvGraphicFramePr>
            <a:graphicFrameLocks noGrp="1"/>
          </p:cNvGraphicFramePr>
          <p:nvPr>
            <p:extLst>
              <p:ext uri="{D42A27DB-BD31-4B8C-83A1-F6EECF244321}">
                <p14:modId xmlns:p14="http://schemas.microsoft.com/office/powerpoint/2010/main" val="1256458904"/>
              </p:ext>
            </p:extLst>
          </p:nvPr>
        </p:nvGraphicFramePr>
        <p:xfrm>
          <a:off x="5148064" y="1844824"/>
          <a:ext cx="3617102" cy="4248472"/>
        </p:xfrm>
        <a:graphic>
          <a:graphicData uri="http://schemas.openxmlformats.org/drawingml/2006/table">
            <a:tbl>
              <a:tblPr>
                <a:tableStyleId>{5C22544A-7EE6-4342-B048-85BDC9FD1C3A}</a:tableStyleId>
              </a:tblPr>
              <a:tblGrid>
                <a:gridCol w="144684">
                  <a:extLst>
                    <a:ext uri="{9D8B030D-6E8A-4147-A177-3AD203B41FA5}">
                      <a16:colId xmlns:a16="http://schemas.microsoft.com/office/drawing/2014/main" val="1187053239"/>
                    </a:ext>
                  </a:extLst>
                </a:gridCol>
                <a:gridCol w="1736209">
                  <a:extLst>
                    <a:ext uri="{9D8B030D-6E8A-4147-A177-3AD203B41FA5}">
                      <a16:colId xmlns:a16="http://schemas.microsoft.com/office/drawing/2014/main" val="3349014398"/>
                    </a:ext>
                  </a:extLst>
                </a:gridCol>
                <a:gridCol w="1736209">
                  <a:extLst>
                    <a:ext uri="{9D8B030D-6E8A-4147-A177-3AD203B41FA5}">
                      <a16:colId xmlns:a16="http://schemas.microsoft.com/office/drawing/2014/main" val="2377291793"/>
                    </a:ext>
                  </a:extLst>
                </a:gridCol>
              </a:tblGrid>
              <a:tr h="125753">
                <a:tc>
                  <a:txBody>
                    <a:bodyPr/>
                    <a:lstStyle/>
                    <a:p>
                      <a:pPr>
                        <a:lnSpc>
                          <a:spcPct val="107000"/>
                        </a:lnSpc>
                        <a:spcAft>
                          <a:spcPts val="0"/>
                        </a:spcAft>
                      </a:pPr>
                      <a:r>
                        <a:rPr lang="nl-NL" sz="500">
                          <a:effectLst/>
                        </a:rPr>
                        <a:t> </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0"/>
                        </a:spcAft>
                      </a:pPr>
                      <a:r>
                        <a:rPr lang="nl-NL" sz="500" dirty="0">
                          <a:effectLst/>
                        </a:rPr>
                        <a:t>Taken/leerdoelen</a:t>
                      </a:r>
                      <a:endParaRPr lang="nl-NL" sz="500" dirty="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0"/>
                        </a:spcAft>
                      </a:pPr>
                      <a:r>
                        <a:rPr lang="nl-NL" sz="500">
                          <a:effectLst/>
                        </a:rPr>
                        <a:t>Bewijzen/Beroepsproducten</a:t>
                      </a:r>
                      <a:endParaRPr lang="nl-NL" sz="500">
                        <a:effectLst/>
                        <a:latin typeface="Arial" panose="020B0604020202020204" pitchFamily="34" charset="0"/>
                        <a:ea typeface="Arial" panose="020B0604020202020204" pitchFamily="34" charset="0"/>
                      </a:endParaRPr>
                    </a:p>
                  </a:txBody>
                  <a:tcPr marL="21353" marR="21353" marT="21353" marB="21353"/>
                </a:tc>
                <a:extLst>
                  <a:ext uri="{0D108BD9-81ED-4DB2-BD59-A6C34878D82A}">
                    <a16:rowId xmlns:a16="http://schemas.microsoft.com/office/drawing/2014/main" val="4050077890"/>
                  </a:ext>
                </a:extLst>
              </a:tr>
              <a:tr h="723292">
                <a:tc>
                  <a:txBody>
                    <a:bodyPr/>
                    <a:lstStyle/>
                    <a:p>
                      <a:pPr>
                        <a:lnSpc>
                          <a:spcPct val="107000"/>
                        </a:lnSpc>
                        <a:spcAft>
                          <a:spcPts val="0"/>
                        </a:spcAft>
                      </a:pPr>
                      <a:r>
                        <a:rPr lang="nl-NL" sz="500">
                          <a:effectLst/>
                        </a:rPr>
                        <a:t>1.1</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800"/>
                        </a:spcAft>
                      </a:pPr>
                      <a:r>
                        <a:rPr lang="nl-NL" sz="500" dirty="0">
                          <a:effectLst/>
                        </a:rPr>
                        <a:t>. De student verkent de context van de cliënt en sluit daarbij aan door eigen ervaringskennis te delen met de cliënt. De student deelt deze kennis over de context en de eigen ervaringskennis met collega’s.</a:t>
                      </a:r>
                      <a:endParaRPr lang="nl-NL" sz="500" dirty="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0"/>
                        </a:spcAft>
                      </a:pPr>
                      <a:r>
                        <a:rPr lang="nl-NL" sz="500">
                          <a:effectLst/>
                        </a:rPr>
                        <a:t>Rapportage SeJ.docx,</a:t>
                      </a:r>
                    </a:p>
                    <a:p>
                      <a:pPr>
                        <a:lnSpc>
                          <a:spcPct val="107000"/>
                        </a:lnSpc>
                        <a:spcAft>
                          <a:spcPts val="0"/>
                        </a:spcAft>
                      </a:pPr>
                      <a:r>
                        <a:rPr lang="nl-NL" sz="500">
                          <a:effectLst/>
                        </a:rPr>
                        <a:t>mijn ontwikkeling als ed-er.docx, </a:t>
                      </a:r>
                    </a:p>
                    <a:p>
                      <a:pPr>
                        <a:lnSpc>
                          <a:spcPct val="107000"/>
                        </a:lnSpc>
                        <a:spcAft>
                          <a:spcPts val="0"/>
                        </a:spcAft>
                      </a:pPr>
                      <a:r>
                        <a:rPr lang="nl-NL" sz="500">
                          <a:effectLst/>
                        </a:rPr>
                        <a:t> </a:t>
                      </a:r>
                    </a:p>
                    <a:p>
                      <a:pPr>
                        <a:lnSpc>
                          <a:spcPct val="107000"/>
                        </a:lnSpc>
                        <a:spcAft>
                          <a:spcPts val="0"/>
                        </a:spcAft>
                      </a:pPr>
                      <a:r>
                        <a:rPr lang="nl-NL" sz="500">
                          <a:effectLst/>
                        </a:rPr>
                        <a:t>ervaringsdeskundigen DV patientenposter.docx,</a:t>
                      </a:r>
                    </a:p>
                    <a:p>
                      <a:pPr>
                        <a:lnSpc>
                          <a:spcPct val="107000"/>
                        </a:lnSpc>
                        <a:spcAft>
                          <a:spcPts val="0"/>
                        </a:spcAft>
                      </a:pPr>
                      <a:r>
                        <a:rPr lang="nl-NL" sz="500">
                          <a:effectLst/>
                        </a:rPr>
                        <a:t>feedback van Marcel.docx</a:t>
                      </a:r>
                    </a:p>
                    <a:p>
                      <a:pPr>
                        <a:lnSpc>
                          <a:spcPct val="107000"/>
                        </a:lnSpc>
                        <a:spcAft>
                          <a:spcPts val="0"/>
                        </a:spcAft>
                      </a:pPr>
                      <a:r>
                        <a:rPr lang="nl-NL" sz="500">
                          <a:effectLst/>
                        </a:rPr>
                        <a:t> </a:t>
                      </a:r>
                    </a:p>
                    <a:p>
                      <a:pPr>
                        <a:lnSpc>
                          <a:spcPct val="107000"/>
                        </a:lnSpc>
                        <a:spcAft>
                          <a:spcPts val="0"/>
                        </a:spcAft>
                      </a:pPr>
                      <a:r>
                        <a:rPr lang="nl-NL" sz="500">
                          <a:effectLst/>
                        </a:rPr>
                        <a:t>herstelgroep Heuve evaluatie.doc</a:t>
                      </a:r>
                    </a:p>
                    <a:p>
                      <a:pPr>
                        <a:lnSpc>
                          <a:spcPct val="107000"/>
                        </a:lnSpc>
                        <a:spcAft>
                          <a:spcPts val="0"/>
                        </a:spcAft>
                      </a:pPr>
                      <a:r>
                        <a:rPr lang="nl-NL" sz="500">
                          <a:effectLst/>
                        </a:rPr>
                        <a:t> </a:t>
                      </a:r>
                      <a:endParaRPr lang="nl-NL" sz="500">
                        <a:effectLst/>
                        <a:latin typeface="Arial" panose="020B0604020202020204" pitchFamily="34" charset="0"/>
                        <a:ea typeface="Arial" panose="020B0604020202020204" pitchFamily="34" charset="0"/>
                      </a:endParaRPr>
                    </a:p>
                  </a:txBody>
                  <a:tcPr marL="21353" marR="21353" marT="21353" marB="21353"/>
                </a:tc>
                <a:extLst>
                  <a:ext uri="{0D108BD9-81ED-4DB2-BD59-A6C34878D82A}">
                    <a16:rowId xmlns:a16="http://schemas.microsoft.com/office/drawing/2014/main" val="2151075289"/>
                  </a:ext>
                </a:extLst>
              </a:tr>
              <a:tr h="402849">
                <a:tc>
                  <a:txBody>
                    <a:bodyPr/>
                    <a:lstStyle/>
                    <a:p>
                      <a:pPr>
                        <a:lnSpc>
                          <a:spcPct val="107000"/>
                        </a:lnSpc>
                        <a:spcAft>
                          <a:spcPts val="0"/>
                        </a:spcAft>
                      </a:pPr>
                      <a:r>
                        <a:rPr lang="nl-NL" sz="500">
                          <a:effectLst/>
                        </a:rPr>
                        <a:t>1.2.</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800"/>
                        </a:spcAft>
                      </a:pPr>
                      <a:r>
                        <a:rPr lang="nl-NL" sz="500">
                          <a:effectLst/>
                        </a:rPr>
                        <a:t>De student legt, aan collega's, uit wat herstelondersteunende activiteiten kunnen zijn.</a:t>
                      </a:r>
                    </a:p>
                    <a:p>
                      <a:pPr>
                        <a:lnSpc>
                          <a:spcPct val="107000"/>
                        </a:lnSpc>
                        <a:spcAft>
                          <a:spcPts val="0"/>
                        </a:spcAft>
                      </a:pPr>
                      <a:r>
                        <a:rPr lang="nl-NL" sz="500">
                          <a:effectLst/>
                        </a:rPr>
                        <a:t> </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0"/>
                        </a:spcAft>
                      </a:pPr>
                      <a:r>
                        <a:rPr lang="nl-NL" sz="500" dirty="0">
                          <a:effectLst/>
                        </a:rPr>
                        <a:t>feedback Nienke van den Berg.docx,</a:t>
                      </a:r>
                    </a:p>
                    <a:p>
                      <a:pPr>
                        <a:lnSpc>
                          <a:spcPct val="107000"/>
                        </a:lnSpc>
                        <a:spcAft>
                          <a:spcPts val="0"/>
                        </a:spcAft>
                      </a:pPr>
                      <a:r>
                        <a:rPr lang="nl-NL" sz="500" dirty="0">
                          <a:effectLst/>
                        </a:rPr>
                        <a:t>notulen en mail beloningsbeleid.docx</a:t>
                      </a:r>
                    </a:p>
                    <a:p>
                      <a:pPr>
                        <a:lnSpc>
                          <a:spcPct val="107000"/>
                        </a:lnSpc>
                        <a:spcAft>
                          <a:spcPts val="0"/>
                        </a:spcAft>
                      </a:pPr>
                      <a:r>
                        <a:rPr lang="nl-NL" sz="500" dirty="0">
                          <a:effectLst/>
                        </a:rPr>
                        <a:t> </a:t>
                      </a:r>
                    </a:p>
                    <a:p>
                      <a:pPr>
                        <a:lnSpc>
                          <a:spcPct val="107000"/>
                        </a:lnSpc>
                        <a:spcAft>
                          <a:spcPts val="0"/>
                        </a:spcAft>
                      </a:pPr>
                      <a:r>
                        <a:rPr lang="nl-NL" sz="500" dirty="0">
                          <a:effectLst/>
                        </a:rPr>
                        <a:t>evaluatie herstelgroep en flyer.doc</a:t>
                      </a:r>
                      <a:endParaRPr lang="nl-NL" sz="500" dirty="0">
                        <a:effectLst/>
                        <a:latin typeface="Arial" panose="020B0604020202020204" pitchFamily="34" charset="0"/>
                        <a:ea typeface="Arial" panose="020B0604020202020204" pitchFamily="34" charset="0"/>
                      </a:endParaRPr>
                    </a:p>
                  </a:txBody>
                  <a:tcPr marL="21353" marR="21353" marT="21353" marB="21353"/>
                </a:tc>
                <a:extLst>
                  <a:ext uri="{0D108BD9-81ED-4DB2-BD59-A6C34878D82A}">
                    <a16:rowId xmlns:a16="http://schemas.microsoft.com/office/drawing/2014/main" val="3054206287"/>
                  </a:ext>
                </a:extLst>
              </a:tr>
              <a:tr h="468980">
                <a:tc>
                  <a:txBody>
                    <a:bodyPr/>
                    <a:lstStyle/>
                    <a:p>
                      <a:pPr>
                        <a:lnSpc>
                          <a:spcPct val="107000"/>
                        </a:lnSpc>
                        <a:spcAft>
                          <a:spcPts val="0"/>
                        </a:spcAft>
                      </a:pPr>
                      <a:r>
                        <a:rPr lang="nl-NL" sz="500">
                          <a:effectLst/>
                        </a:rPr>
                        <a:t>1.3.</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0"/>
                        </a:spcAft>
                      </a:pPr>
                      <a:r>
                        <a:rPr lang="nl-NL" sz="500" dirty="0">
                          <a:effectLst/>
                        </a:rPr>
                        <a:t>De student legt de aandachtsgebieden uit in relatie tot inclusie en verbindt deze met de eigen ervaringskennis</a:t>
                      </a:r>
                      <a:endParaRPr lang="nl-NL" sz="500" dirty="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0"/>
                        </a:spcAft>
                      </a:pPr>
                      <a:r>
                        <a:rPr lang="nl-NL" sz="500" dirty="0">
                          <a:effectLst/>
                        </a:rPr>
                        <a:t>feedback van Marcel.docx, </a:t>
                      </a:r>
                    </a:p>
                    <a:p>
                      <a:pPr>
                        <a:lnSpc>
                          <a:spcPct val="107000"/>
                        </a:lnSpc>
                        <a:spcAft>
                          <a:spcPts val="0"/>
                        </a:spcAft>
                      </a:pPr>
                      <a:r>
                        <a:rPr lang="nl-NL" sz="500" dirty="0">
                          <a:effectLst/>
                        </a:rPr>
                        <a:t>mijn ontwikkeling als ed-er.docx, </a:t>
                      </a:r>
                    </a:p>
                    <a:p>
                      <a:pPr>
                        <a:lnSpc>
                          <a:spcPct val="107000"/>
                        </a:lnSpc>
                        <a:spcAft>
                          <a:spcPts val="0"/>
                        </a:spcAft>
                      </a:pPr>
                      <a:r>
                        <a:rPr lang="nl-NL" sz="500" dirty="0">
                          <a:effectLst/>
                        </a:rPr>
                        <a:t>introductie </a:t>
                      </a:r>
                      <a:r>
                        <a:rPr lang="nl-NL" sz="500" dirty="0" err="1">
                          <a:effectLst/>
                        </a:rPr>
                        <a:t>i.roc</a:t>
                      </a:r>
                      <a:r>
                        <a:rPr lang="nl-NL" sz="500" dirty="0">
                          <a:effectLst/>
                        </a:rPr>
                        <a:t> op de Heuve.pptx</a:t>
                      </a:r>
                    </a:p>
                    <a:p>
                      <a:pPr>
                        <a:lnSpc>
                          <a:spcPct val="107000"/>
                        </a:lnSpc>
                        <a:spcAft>
                          <a:spcPts val="0"/>
                        </a:spcAft>
                      </a:pPr>
                      <a:r>
                        <a:rPr lang="nl-NL" sz="500" dirty="0">
                          <a:effectLst/>
                        </a:rPr>
                        <a:t>evaluatie herstelgroep en flyer.doc</a:t>
                      </a:r>
                    </a:p>
                    <a:p>
                      <a:pPr>
                        <a:lnSpc>
                          <a:spcPct val="107000"/>
                        </a:lnSpc>
                        <a:spcAft>
                          <a:spcPts val="0"/>
                        </a:spcAft>
                      </a:pPr>
                      <a:r>
                        <a:rPr lang="nl-NL" sz="500" dirty="0">
                          <a:effectLst/>
                        </a:rPr>
                        <a:t> </a:t>
                      </a:r>
                      <a:endParaRPr lang="nl-NL" sz="500" dirty="0">
                        <a:effectLst/>
                        <a:latin typeface="Arial" panose="020B0604020202020204" pitchFamily="34" charset="0"/>
                        <a:ea typeface="Arial" panose="020B0604020202020204" pitchFamily="34" charset="0"/>
                      </a:endParaRPr>
                    </a:p>
                  </a:txBody>
                  <a:tcPr marL="21353" marR="21353" marT="21353" marB="21353"/>
                </a:tc>
                <a:extLst>
                  <a:ext uri="{0D108BD9-81ED-4DB2-BD59-A6C34878D82A}">
                    <a16:rowId xmlns:a16="http://schemas.microsoft.com/office/drawing/2014/main" val="710890636"/>
                  </a:ext>
                </a:extLst>
              </a:tr>
              <a:tr h="296770">
                <a:tc>
                  <a:txBody>
                    <a:bodyPr/>
                    <a:lstStyle/>
                    <a:p>
                      <a:pPr>
                        <a:lnSpc>
                          <a:spcPct val="107000"/>
                        </a:lnSpc>
                        <a:spcAft>
                          <a:spcPts val="0"/>
                        </a:spcAft>
                      </a:pPr>
                      <a:r>
                        <a:rPr lang="nl-NL" sz="500">
                          <a:effectLst/>
                        </a:rPr>
                        <a:t>1.4</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800"/>
                        </a:spcAft>
                      </a:pPr>
                      <a:r>
                        <a:rPr lang="nl-NL" sz="500">
                          <a:effectLst/>
                        </a:rPr>
                        <a:t>De student beschrijft en benoemt zijn/haar eigen levensbeschouwelijke, culturele, maatschappelijke en sociale achtergrond.</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0"/>
                        </a:spcAft>
                      </a:pPr>
                      <a:r>
                        <a:rPr lang="nl-NL" sz="500" dirty="0">
                          <a:effectLst/>
                        </a:rPr>
                        <a:t>feedback van Marcel.docx, </a:t>
                      </a:r>
                    </a:p>
                    <a:p>
                      <a:pPr>
                        <a:lnSpc>
                          <a:spcPct val="107000"/>
                        </a:lnSpc>
                        <a:spcAft>
                          <a:spcPts val="0"/>
                        </a:spcAft>
                      </a:pPr>
                      <a:r>
                        <a:rPr lang="nl-NL" sz="500" dirty="0">
                          <a:effectLst/>
                        </a:rPr>
                        <a:t>mijn ontwikkeling als ed-er.docx</a:t>
                      </a:r>
                    </a:p>
                    <a:p>
                      <a:pPr>
                        <a:lnSpc>
                          <a:spcPct val="107000"/>
                        </a:lnSpc>
                        <a:spcAft>
                          <a:spcPts val="0"/>
                        </a:spcAft>
                      </a:pPr>
                      <a:r>
                        <a:rPr lang="nl-NL" sz="500" dirty="0">
                          <a:effectLst/>
                        </a:rPr>
                        <a:t>rapportage SeJ.docx</a:t>
                      </a:r>
                      <a:endParaRPr lang="nl-NL" sz="500" dirty="0">
                        <a:effectLst/>
                        <a:latin typeface="Arial" panose="020B0604020202020204" pitchFamily="34" charset="0"/>
                        <a:ea typeface="Arial" panose="020B0604020202020204" pitchFamily="34" charset="0"/>
                      </a:endParaRPr>
                    </a:p>
                  </a:txBody>
                  <a:tcPr marL="21353" marR="21353" marT="21353" marB="21353"/>
                </a:tc>
                <a:extLst>
                  <a:ext uri="{0D108BD9-81ED-4DB2-BD59-A6C34878D82A}">
                    <a16:rowId xmlns:a16="http://schemas.microsoft.com/office/drawing/2014/main" val="3812453175"/>
                  </a:ext>
                </a:extLst>
              </a:tr>
              <a:tr h="555086">
                <a:tc>
                  <a:txBody>
                    <a:bodyPr/>
                    <a:lstStyle/>
                    <a:p>
                      <a:pPr>
                        <a:lnSpc>
                          <a:spcPct val="107000"/>
                        </a:lnSpc>
                        <a:spcAft>
                          <a:spcPts val="0"/>
                        </a:spcAft>
                      </a:pPr>
                      <a:r>
                        <a:rPr lang="nl-NL" sz="500">
                          <a:effectLst/>
                        </a:rPr>
                        <a:t>2.1</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800"/>
                        </a:spcAft>
                      </a:pPr>
                      <a:r>
                        <a:rPr lang="nl-NL" sz="500" dirty="0">
                          <a:effectLst/>
                        </a:rPr>
                        <a:t>De student onderzoekt het </a:t>
                      </a:r>
                      <a:r>
                        <a:rPr lang="nl-NL" sz="500" dirty="0" err="1">
                          <a:effectLst/>
                        </a:rPr>
                        <a:t>herstelondersteunend</a:t>
                      </a:r>
                      <a:r>
                        <a:rPr lang="nl-NL" sz="500" dirty="0">
                          <a:effectLst/>
                        </a:rPr>
                        <a:t> werken (waaronder de bevorderende-en belemmerende factoren) binnen de organisatie en onderbouwd dit aan de hand van theorie. Hierover informeert de student de verschillende betrokken partijen.</a:t>
                      </a:r>
                      <a:endParaRPr lang="nl-NL" sz="500" dirty="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0"/>
                        </a:spcAft>
                      </a:pPr>
                      <a:r>
                        <a:rPr lang="nl-NL" sz="500" dirty="0">
                          <a:effectLst/>
                        </a:rPr>
                        <a:t>introductie </a:t>
                      </a:r>
                      <a:r>
                        <a:rPr lang="nl-NL" sz="500" dirty="0" err="1">
                          <a:effectLst/>
                        </a:rPr>
                        <a:t>i.roc</a:t>
                      </a:r>
                      <a:r>
                        <a:rPr lang="nl-NL" sz="500" dirty="0">
                          <a:effectLst/>
                        </a:rPr>
                        <a:t> op de Heuve.pptx,</a:t>
                      </a:r>
                    </a:p>
                    <a:p>
                      <a:pPr>
                        <a:lnSpc>
                          <a:spcPct val="107000"/>
                        </a:lnSpc>
                        <a:spcAft>
                          <a:spcPts val="0"/>
                        </a:spcAft>
                      </a:pPr>
                      <a:r>
                        <a:rPr lang="nl-NL" sz="500" dirty="0">
                          <a:effectLst/>
                        </a:rPr>
                        <a:t>evaluatie herstelgroep en flyer.doc,</a:t>
                      </a:r>
                    </a:p>
                    <a:p>
                      <a:pPr>
                        <a:lnSpc>
                          <a:spcPct val="107000"/>
                        </a:lnSpc>
                        <a:spcAft>
                          <a:spcPts val="0"/>
                        </a:spcAft>
                      </a:pPr>
                      <a:r>
                        <a:rPr lang="nl-NL" sz="500" dirty="0">
                          <a:effectLst/>
                        </a:rPr>
                        <a:t>feedback Nienke van den Berg.docx,</a:t>
                      </a:r>
                    </a:p>
                    <a:p>
                      <a:pPr>
                        <a:lnSpc>
                          <a:spcPct val="107000"/>
                        </a:lnSpc>
                        <a:spcAft>
                          <a:spcPts val="0"/>
                        </a:spcAft>
                      </a:pPr>
                      <a:r>
                        <a:rPr lang="nl-NL" sz="500" dirty="0">
                          <a:effectLst/>
                        </a:rPr>
                        <a:t>feedback van Marcel.docx,</a:t>
                      </a:r>
                    </a:p>
                    <a:p>
                      <a:pPr>
                        <a:lnSpc>
                          <a:spcPct val="107000"/>
                        </a:lnSpc>
                        <a:spcAft>
                          <a:spcPts val="0"/>
                        </a:spcAft>
                      </a:pPr>
                      <a:r>
                        <a:rPr lang="nl-NL" sz="500" dirty="0">
                          <a:effectLst/>
                        </a:rPr>
                        <a:t>edbijggzdrenthe.pptx,</a:t>
                      </a:r>
                    </a:p>
                    <a:p>
                      <a:pPr>
                        <a:lnSpc>
                          <a:spcPct val="107000"/>
                        </a:lnSpc>
                        <a:spcAft>
                          <a:spcPts val="0"/>
                        </a:spcAft>
                      </a:pPr>
                      <a:r>
                        <a:rPr lang="nl-NL" sz="500" dirty="0">
                          <a:effectLst/>
                        </a:rPr>
                        <a:t> </a:t>
                      </a:r>
                      <a:endParaRPr lang="nl-NL" sz="500" dirty="0">
                        <a:effectLst/>
                        <a:latin typeface="Arial" panose="020B0604020202020204" pitchFamily="34" charset="0"/>
                        <a:ea typeface="Arial" panose="020B0604020202020204" pitchFamily="34" charset="0"/>
                      </a:endParaRPr>
                    </a:p>
                  </a:txBody>
                  <a:tcPr marL="21353" marR="21353" marT="21353" marB="21353"/>
                </a:tc>
                <a:extLst>
                  <a:ext uri="{0D108BD9-81ED-4DB2-BD59-A6C34878D82A}">
                    <a16:rowId xmlns:a16="http://schemas.microsoft.com/office/drawing/2014/main" val="951382697"/>
                  </a:ext>
                </a:extLst>
              </a:tr>
              <a:tr h="382874">
                <a:tc>
                  <a:txBody>
                    <a:bodyPr/>
                    <a:lstStyle/>
                    <a:p>
                      <a:pPr>
                        <a:lnSpc>
                          <a:spcPct val="107000"/>
                        </a:lnSpc>
                        <a:spcAft>
                          <a:spcPts val="0"/>
                        </a:spcAft>
                      </a:pPr>
                      <a:r>
                        <a:rPr lang="nl-NL" sz="500">
                          <a:effectLst/>
                        </a:rPr>
                        <a:t>3.1</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800"/>
                        </a:spcAft>
                      </a:pPr>
                      <a:r>
                        <a:rPr lang="nl-NL" sz="500">
                          <a:effectLst/>
                        </a:rPr>
                        <a:t>De student verwoord zijn eigen rol als ervaringsdeskundige en heeft kennis van de bijbehorende rollen: bruggenbouwer, bondgenoot, rolmodel, veranderaar, criticus en kwartiermaker.</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0"/>
                        </a:spcAft>
                      </a:pPr>
                      <a:r>
                        <a:rPr lang="nl-NL" sz="500">
                          <a:effectLst/>
                        </a:rPr>
                        <a:t>edbijggzdrenthe.pptx, </a:t>
                      </a:r>
                    </a:p>
                    <a:p>
                      <a:pPr>
                        <a:lnSpc>
                          <a:spcPct val="107000"/>
                        </a:lnSpc>
                        <a:spcAft>
                          <a:spcPts val="0"/>
                        </a:spcAft>
                      </a:pPr>
                      <a:r>
                        <a:rPr lang="nl-NL" sz="500">
                          <a:effectLst/>
                        </a:rPr>
                        <a:t>feedback van marcel.docx, </a:t>
                      </a:r>
                    </a:p>
                    <a:p>
                      <a:pPr>
                        <a:lnSpc>
                          <a:spcPct val="107000"/>
                        </a:lnSpc>
                        <a:spcAft>
                          <a:spcPts val="0"/>
                        </a:spcAft>
                      </a:pPr>
                      <a:r>
                        <a:rPr lang="nl-NL" sz="500">
                          <a:effectLst/>
                        </a:rPr>
                        <a:t>evaluatie herstelgroep en flyer.docx,</a:t>
                      </a:r>
                      <a:endParaRPr lang="nl-NL" sz="500">
                        <a:effectLst/>
                        <a:latin typeface="Arial" panose="020B0604020202020204" pitchFamily="34" charset="0"/>
                        <a:ea typeface="Arial" panose="020B0604020202020204" pitchFamily="34" charset="0"/>
                      </a:endParaRPr>
                    </a:p>
                  </a:txBody>
                  <a:tcPr marL="21353" marR="21353" marT="21353" marB="21353"/>
                </a:tc>
                <a:extLst>
                  <a:ext uri="{0D108BD9-81ED-4DB2-BD59-A6C34878D82A}">
                    <a16:rowId xmlns:a16="http://schemas.microsoft.com/office/drawing/2014/main" val="3087243581"/>
                  </a:ext>
                </a:extLst>
              </a:tr>
              <a:tr h="296770">
                <a:tc>
                  <a:txBody>
                    <a:bodyPr/>
                    <a:lstStyle/>
                    <a:p>
                      <a:pPr>
                        <a:lnSpc>
                          <a:spcPct val="107000"/>
                        </a:lnSpc>
                        <a:spcAft>
                          <a:spcPts val="0"/>
                        </a:spcAft>
                      </a:pPr>
                      <a:r>
                        <a:rPr lang="nl-NL" sz="500">
                          <a:effectLst/>
                        </a:rPr>
                        <a:t>3.2</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800"/>
                        </a:spcAft>
                      </a:pPr>
                      <a:r>
                        <a:rPr lang="nl-NL" sz="500">
                          <a:effectLst/>
                        </a:rPr>
                        <a:t>De student kent de eigen normen, waarden, krachten en gevoeligheden en kan de invloed hiervan op de professionele communicatie met anderen benoemen.</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0"/>
                        </a:spcAft>
                      </a:pPr>
                      <a:r>
                        <a:rPr lang="nl-NL" sz="500">
                          <a:effectLst/>
                        </a:rPr>
                        <a:t>mijn ontwikkeling als ed-er.docx</a:t>
                      </a:r>
                    </a:p>
                    <a:p>
                      <a:pPr>
                        <a:lnSpc>
                          <a:spcPct val="107000"/>
                        </a:lnSpc>
                        <a:spcAft>
                          <a:spcPts val="0"/>
                        </a:spcAft>
                      </a:pPr>
                      <a:r>
                        <a:rPr lang="nl-NL" sz="500">
                          <a:effectLst/>
                        </a:rPr>
                        <a:t>feedback marcel.docx</a:t>
                      </a:r>
                      <a:endParaRPr lang="nl-NL" sz="500">
                        <a:effectLst/>
                        <a:latin typeface="Arial" panose="020B0604020202020204" pitchFamily="34" charset="0"/>
                        <a:ea typeface="Arial" panose="020B0604020202020204" pitchFamily="34" charset="0"/>
                      </a:endParaRPr>
                    </a:p>
                  </a:txBody>
                  <a:tcPr marL="21353" marR="21353" marT="21353" marB="21353"/>
                </a:tc>
                <a:extLst>
                  <a:ext uri="{0D108BD9-81ED-4DB2-BD59-A6C34878D82A}">
                    <a16:rowId xmlns:a16="http://schemas.microsoft.com/office/drawing/2014/main" val="4001159937"/>
                  </a:ext>
                </a:extLst>
              </a:tr>
              <a:tr h="296770">
                <a:tc>
                  <a:txBody>
                    <a:bodyPr/>
                    <a:lstStyle/>
                    <a:p>
                      <a:pPr>
                        <a:lnSpc>
                          <a:spcPct val="107000"/>
                        </a:lnSpc>
                        <a:spcAft>
                          <a:spcPts val="0"/>
                        </a:spcAft>
                      </a:pPr>
                      <a:r>
                        <a:rPr lang="nl-NL" sz="500">
                          <a:effectLst/>
                        </a:rPr>
                        <a:t>3.3</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800"/>
                        </a:spcAft>
                      </a:pPr>
                      <a:r>
                        <a:rPr lang="nl-NL" sz="500">
                          <a:effectLst/>
                        </a:rPr>
                        <a:t>Professioneel samenwerken</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0"/>
                        </a:spcAft>
                      </a:pPr>
                      <a:r>
                        <a:rPr lang="nl-NL" sz="500">
                          <a:effectLst/>
                        </a:rPr>
                        <a:t>edbijggzdrenthe.pptx,</a:t>
                      </a:r>
                    </a:p>
                    <a:p>
                      <a:pPr>
                        <a:lnSpc>
                          <a:spcPct val="107000"/>
                        </a:lnSpc>
                        <a:spcAft>
                          <a:spcPts val="0"/>
                        </a:spcAft>
                      </a:pPr>
                      <a:r>
                        <a:rPr lang="nl-NL" sz="500">
                          <a:effectLst/>
                        </a:rPr>
                        <a:t>toelichting respondenten (1).pdf,</a:t>
                      </a:r>
                    </a:p>
                    <a:p>
                      <a:pPr>
                        <a:lnSpc>
                          <a:spcPct val="107000"/>
                        </a:lnSpc>
                        <a:spcAft>
                          <a:spcPts val="0"/>
                        </a:spcAft>
                      </a:pPr>
                      <a:r>
                        <a:rPr lang="nl-NL" sz="500">
                          <a:effectLst/>
                        </a:rPr>
                        <a:t>feedback marcel.docx</a:t>
                      </a:r>
                      <a:endParaRPr lang="nl-NL" sz="500">
                        <a:effectLst/>
                        <a:latin typeface="Arial" panose="020B0604020202020204" pitchFamily="34" charset="0"/>
                        <a:ea typeface="Arial" panose="020B0604020202020204" pitchFamily="34" charset="0"/>
                      </a:endParaRPr>
                    </a:p>
                  </a:txBody>
                  <a:tcPr marL="21353" marR="21353" marT="21353" marB="21353"/>
                </a:tc>
                <a:extLst>
                  <a:ext uri="{0D108BD9-81ED-4DB2-BD59-A6C34878D82A}">
                    <a16:rowId xmlns:a16="http://schemas.microsoft.com/office/drawing/2014/main" val="2379677629"/>
                  </a:ext>
                </a:extLst>
              </a:tr>
              <a:tr h="211116">
                <a:tc>
                  <a:txBody>
                    <a:bodyPr/>
                    <a:lstStyle/>
                    <a:p>
                      <a:pPr>
                        <a:lnSpc>
                          <a:spcPct val="107000"/>
                        </a:lnSpc>
                        <a:spcAft>
                          <a:spcPts val="0"/>
                        </a:spcAft>
                      </a:pPr>
                      <a:r>
                        <a:rPr lang="nl-NL" sz="500">
                          <a:effectLst/>
                        </a:rPr>
                        <a:t>3.4</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800"/>
                        </a:spcAft>
                      </a:pPr>
                      <a:r>
                        <a:rPr lang="nl-NL" sz="500">
                          <a:effectLst/>
                        </a:rPr>
                        <a:t>De student voert een reflectie uit t.a.v. het eigen handelen. Reflectie op niveau 1.</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0"/>
                        </a:spcAft>
                      </a:pPr>
                      <a:r>
                        <a:rPr lang="nl-NL" sz="500">
                          <a:effectLst/>
                        </a:rPr>
                        <a:t>mijn ontwikkeling als ed-er.docx</a:t>
                      </a:r>
                    </a:p>
                    <a:p>
                      <a:pPr>
                        <a:lnSpc>
                          <a:spcPct val="107000"/>
                        </a:lnSpc>
                        <a:spcAft>
                          <a:spcPts val="0"/>
                        </a:spcAft>
                      </a:pPr>
                      <a:r>
                        <a:rPr lang="nl-NL" sz="500">
                          <a:effectLst/>
                        </a:rPr>
                        <a:t>feedback marcel.docx</a:t>
                      </a:r>
                      <a:endParaRPr lang="nl-NL" sz="500">
                        <a:effectLst/>
                        <a:latin typeface="Arial" panose="020B0604020202020204" pitchFamily="34" charset="0"/>
                        <a:ea typeface="Arial" panose="020B0604020202020204" pitchFamily="34" charset="0"/>
                      </a:endParaRPr>
                    </a:p>
                  </a:txBody>
                  <a:tcPr marL="21353" marR="21353" marT="21353" marB="21353"/>
                </a:tc>
                <a:extLst>
                  <a:ext uri="{0D108BD9-81ED-4DB2-BD59-A6C34878D82A}">
                    <a16:rowId xmlns:a16="http://schemas.microsoft.com/office/drawing/2014/main" val="1023301916"/>
                  </a:ext>
                </a:extLst>
              </a:tr>
              <a:tr h="488212">
                <a:tc>
                  <a:txBody>
                    <a:bodyPr/>
                    <a:lstStyle/>
                    <a:p>
                      <a:pPr>
                        <a:lnSpc>
                          <a:spcPct val="107000"/>
                        </a:lnSpc>
                        <a:spcAft>
                          <a:spcPts val="0"/>
                        </a:spcAft>
                      </a:pPr>
                      <a:r>
                        <a:rPr lang="nl-NL" sz="500">
                          <a:effectLst/>
                        </a:rPr>
                        <a:t>3.5</a:t>
                      </a:r>
                      <a:endParaRPr lang="nl-NL" sz="50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800"/>
                        </a:spcAft>
                      </a:pPr>
                      <a:r>
                        <a:rPr lang="nl-NL" sz="500" dirty="0">
                          <a:effectLst/>
                        </a:rPr>
                        <a:t>De student positioneert en profileert zich als beginnend ervaringsdeskundige richting cliënten, </a:t>
                      </a:r>
                      <a:r>
                        <a:rPr lang="nl-NL" sz="500" dirty="0" err="1">
                          <a:effectLst/>
                        </a:rPr>
                        <a:t>clientsystemen</a:t>
                      </a:r>
                      <a:r>
                        <a:rPr lang="nl-NL" sz="500" dirty="0">
                          <a:effectLst/>
                        </a:rPr>
                        <a:t> en het team.</a:t>
                      </a:r>
                    </a:p>
                    <a:p>
                      <a:pPr>
                        <a:lnSpc>
                          <a:spcPct val="107000"/>
                        </a:lnSpc>
                        <a:spcAft>
                          <a:spcPts val="800"/>
                        </a:spcAft>
                      </a:pPr>
                      <a:r>
                        <a:rPr lang="nl-NL" sz="500" dirty="0">
                          <a:effectLst/>
                        </a:rPr>
                        <a:t> </a:t>
                      </a:r>
                      <a:endParaRPr lang="nl-NL" sz="500" dirty="0">
                        <a:effectLst/>
                        <a:latin typeface="Arial" panose="020B0604020202020204" pitchFamily="34" charset="0"/>
                        <a:ea typeface="Arial" panose="020B0604020202020204" pitchFamily="34" charset="0"/>
                      </a:endParaRPr>
                    </a:p>
                  </a:txBody>
                  <a:tcPr marL="21353" marR="21353" marT="21353" marB="21353"/>
                </a:tc>
                <a:tc>
                  <a:txBody>
                    <a:bodyPr/>
                    <a:lstStyle/>
                    <a:p>
                      <a:pPr>
                        <a:lnSpc>
                          <a:spcPct val="107000"/>
                        </a:lnSpc>
                        <a:spcAft>
                          <a:spcPts val="0"/>
                        </a:spcAft>
                      </a:pPr>
                      <a:r>
                        <a:rPr lang="nl-NL" sz="500" dirty="0">
                          <a:effectLst/>
                        </a:rPr>
                        <a:t>feedback marcel.docx</a:t>
                      </a:r>
                    </a:p>
                    <a:p>
                      <a:pPr>
                        <a:lnSpc>
                          <a:spcPct val="107000"/>
                        </a:lnSpc>
                        <a:spcAft>
                          <a:spcPts val="0"/>
                        </a:spcAft>
                      </a:pPr>
                      <a:r>
                        <a:rPr lang="nl-NL" sz="500" dirty="0">
                          <a:effectLst/>
                        </a:rPr>
                        <a:t>ervaringsdeskundigen DV patientenposter.docx,</a:t>
                      </a:r>
                    </a:p>
                    <a:p>
                      <a:pPr>
                        <a:lnSpc>
                          <a:spcPct val="107000"/>
                        </a:lnSpc>
                        <a:spcAft>
                          <a:spcPts val="0"/>
                        </a:spcAft>
                      </a:pPr>
                      <a:r>
                        <a:rPr lang="nl-NL" sz="500" dirty="0">
                          <a:effectLst/>
                        </a:rPr>
                        <a:t>toelichting respondenten (1).pdf</a:t>
                      </a:r>
                    </a:p>
                    <a:p>
                      <a:pPr>
                        <a:lnSpc>
                          <a:spcPct val="107000"/>
                        </a:lnSpc>
                        <a:spcAft>
                          <a:spcPts val="0"/>
                        </a:spcAft>
                      </a:pPr>
                      <a:r>
                        <a:rPr lang="nl-NL" sz="500" dirty="0">
                          <a:effectLst/>
                        </a:rPr>
                        <a:t>edbijggzdrenthe.pptx, </a:t>
                      </a:r>
                    </a:p>
                    <a:p>
                      <a:pPr>
                        <a:lnSpc>
                          <a:spcPct val="107000"/>
                        </a:lnSpc>
                        <a:spcAft>
                          <a:spcPts val="0"/>
                        </a:spcAft>
                      </a:pPr>
                      <a:r>
                        <a:rPr lang="nl-NL" sz="500" dirty="0">
                          <a:effectLst/>
                        </a:rPr>
                        <a:t> </a:t>
                      </a:r>
                      <a:endParaRPr lang="nl-NL" sz="500" dirty="0">
                        <a:effectLst/>
                        <a:latin typeface="Arial" panose="020B0604020202020204" pitchFamily="34" charset="0"/>
                        <a:ea typeface="Arial" panose="020B0604020202020204" pitchFamily="34" charset="0"/>
                      </a:endParaRPr>
                    </a:p>
                  </a:txBody>
                  <a:tcPr marL="21353" marR="21353" marT="21353" marB="21353"/>
                </a:tc>
                <a:extLst>
                  <a:ext uri="{0D108BD9-81ED-4DB2-BD59-A6C34878D82A}">
                    <a16:rowId xmlns:a16="http://schemas.microsoft.com/office/drawing/2014/main" val="3771927617"/>
                  </a:ext>
                </a:extLst>
              </a:tr>
            </a:tbl>
          </a:graphicData>
        </a:graphic>
      </p:graphicFrame>
    </p:spTree>
    <p:extLst>
      <p:ext uri="{BB962C8B-B14F-4D97-AF65-F5344CB8AC3E}">
        <p14:creationId xmlns:p14="http://schemas.microsoft.com/office/powerpoint/2010/main" val="2289927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Afbeeldingsresultaat voor waarderend onderzoek">
            <a:extLst>
              <a:ext uri="{FF2B5EF4-FFF2-40B4-BE49-F238E27FC236}">
                <a16:creationId xmlns:a16="http://schemas.microsoft.com/office/drawing/2014/main" id="{22C63840-6A2D-467B-B1C9-35197F7D9CD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639094" y="5571918"/>
            <a:ext cx="1300405" cy="1142155"/>
          </a:xfrm>
          <a:prstGeom prst="rect">
            <a:avLst/>
          </a:prstGeom>
          <a:noFill/>
        </p:spPr>
      </p:pic>
      <p:sp>
        <p:nvSpPr>
          <p:cNvPr id="2" name="Titel 1">
            <a:extLst>
              <a:ext uri="{FF2B5EF4-FFF2-40B4-BE49-F238E27FC236}">
                <a16:creationId xmlns:a16="http://schemas.microsoft.com/office/drawing/2014/main" id="{3E242AAA-DF55-1E4D-71FF-ADE5C1887E9C}"/>
              </a:ext>
            </a:extLst>
          </p:cNvPr>
          <p:cNvSpPr>
            <a:spLocks noGrp="1"/>
          </p:cNvSpPr>
          <p:nvPr>
            <p:ph type="title"/>
          </p:nvPr>
        </p:nvSpPr>
        <p:spPr>
          <a:xfrm>
            <a:off x="539553" y="286604"/>
            <a:ext cx="8496944" cy="1450757"/>
          </a:xfrm>
        </p:spPr>
        <p:txBody>
          <a:bodyPr/>
          <a:lstStyle/>
          <a:p>
            <a:r>
              <a:rPr lang="nl-NL" sz="1600" dirty="0"/>
              <a:t>Valideren vanuit een positief kritische grondhouding gebaseerd op waarderend onderzoek? Hoe dan?!  </a:t>
            </a:r>
            <a:r>
              <a:rPr lang="nl-NL" dirty="0" err="1"/>
              <a:t>Appreciative</a:t>
            </a:r>
            <a:r>
              <a:rPr lang="nl-NL" dirty="0"/>
              <a:t> </a:t>
            </a:r>
            <a:r>
              <a:rPr lang="nl-NL" dirty="0" err="1"/>
              <a:t>Inquiry</a:t>
            </a:r>
            <a:r>
              <a:rPr lang="nl-NL" dirty="0"/>
              <a:t> (5D-cyclus) - WAT IS ER AL? </a:t>
            </a:r>
          </a:p>
        </p:txBody>
      </p:sp>
      <p:sp>
        <p:nvSpPr>
          <p:cNvPr id="4" name="Tijdelijke aanduiding voor voettekst 3">
            <a:extLst>
              <a:ext uri="{FF2B5EF4-FFF2-40B4-BE49-F238E27FC236}">
                <a16:creationId xmlns:a16="http://schemas.microsoft.com/office/drawing/2014/main" id="{D8951822-DBC4-E049-F342-DC030922FAE2}"/>
              </a:ext>
            </a:extLst>
          </p:cNvPr>
          <p:cNvSpPr>
            <a:spLocks noGrp="1"/>
          </p:cNvSpPr>
          <p:nvPr>
            <p:ph type="ftr" sz="quarter" idx="11"/>
          </p:nvPr>
        </p:nvSpPr>
        <p:spPr/>
        <p:txBody>
          <a:bodyPr/>
          <a:lstStyle/>
          <a:p>
            <a:endParaRPr lang="en-US" dirty="0"/>
          </a:p>
        </p:txBody>
      </p:sp>
      <p:sp>
        <p:nvSpPr>
          <p:cNvPr id="9" name="Tijdelijke aanduiding voor inhoud 2">
            <a:extLst>
              <a:ext uri="{FF2B5EF4-FFF2-40B4-BE49-F238E27FC236}">
                <a16:creationId xmlns:a16="http://schemas.microsoft.com/office/drawing/2014/main" id="{BB3463B9-8E41-5304-6D54-B78D7378B2CD}"/>
              </a:ext>
            </a:extLst>
          </p:cNvPr>
          <p:cNvSpPr txBox="1">
            <a:spLocks/>
          </p:cNvSpPr>
          <p:nvPr/>
        </p:nvSpPr>
        <p:spPr>
          <a:xfrm>
            <a:off x="679175" y="1845734"/>
            <a:ext cx="7781489" cy="44809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endParaRPr lang="nl-NL" dirty="0"/>
          </a:p>
        </p:txBody>
      </p:sp>
      <p:sp>
        <p:nvSpPr>
          <p:cNvPr id="6" name="Rechthoek: afgeronde hoeken 5">
            <a:extLst>
              <a:ext uri="{FF2B5EF4-FFF2-40B4-BE49-F238E27FC236}">
                <a16:creationId xmlns:a16="http://schemas.microsoft.com/office/drawing/2014/main" id="{621F6E13-DF40-CBA5-53E9-D0B56A00940E}"/>
              </a:ext>
            </a:extLst>
          </p:cNvPr>
          <p:cNvSpPr/>
          <p:nvPr/>
        </p:nvSpPr>
        <p:spPr>
          <a:xfrm>
            <a:off x="2908964" y="2954739"/>
            <a:ext cx="3321910" cy="1944216"/>
          </a:xfrm>
          <a:prstGeom prst="roundRect">
            <a:avLst/>
          </a:prstGeom>
        </p:spPr>
        <p:style>
          <a:lnRef idx="2">
            <a:schemeClr val="accent1"/>
          </a:lnRef>
          <a:fillRef idx="1">
            <a:schemeClr val="lt1"/>
          </a:fillRef>
          <a:effectRef idx="0">
            <a:schemeClr val="accent1"/>
          </a:effectRef>
          <a:fontRef idx="minor">
            <a:schemeClr val="dk1"/>
          </a:fontRef>
        </p:style>
        <p:txBody>
          <a:bodyPr rtlCol="0" anchor="t" anchorCtr="0"/>
          <a:lstStyle/>
          <a:p>
            <a:pPr algn="ctr"/>
            <a:r>
              <a:rPr lang="nl-NL" b="1" dirty="0"/>
              <a:t>DEFINE</a:t>
            </a:r>
          </a:p>
          <a:p>
            <a:pPr algn="ctr"/>
            <a:r>
              <a:rPr lang="nl-NL" sz="1100" dirty="0"/>
              <a:t>Verwoorden: kernthema definiëren. In deze fase beschrijf je het Positieve Kernthema in één zin, de kern van wat iemand- of jullie wil(</a:t>
            </a:r>
            <a:r>
              <a:rPr lang="nl-NL" sz="1100" dirty="0" err="1"/>
              <a:t>len</a:t>
            </a:r>
            <a:r>
              <a:rPr lang="nl-NL" sz="1100" dirty="0"/>
              <a:t>) realiseren, geformuleerd in positieve en bevestigende woorden. De uitdaging in deze fase is vaak om in een negatieve aanleiding de positieve wens te ontdekken voor de toekomst. De positieve wens of thema werkt als kader dat het onderzoek richting geeft.</a:t>
            </a:r>
          </a:p>
        </p:txBody>
      </p:sp>
      <p:sp>
        <p:nvSpPr>
          <p:cNvPr id="10" name="Rechthoek: afgeronde hoeken 9">
            <a:extLst>
              <a:ext uri="{FF2B5EF4-FFF2-40B4-BE49-F238E27FC236}">
                <a16:creationId xmlns:a16="http://schemas.microsoft.com/office/drawing/2014/main" id="{2E822117-7CE2-C34B-D22E-E2222ED804BA}"/>
              </a:ext>
            </a:extLst>
          </p:cNvPr>
          <p:cNvSpPr/>
          <p:nvPr/>
        </p:nvSpPr>
        <p:spPr>
          <a:xfrm>
            <a:off x="397426" y="2966548"/>
            <a:ext cx="2432043" cy="194421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t" anchorCtr="0"/>
          <a:lstStyle/>
          <a:p>
            <a:pPr algn="ctr"/>
            <a:r>
              <a:rPr lang="nl-NL" b="1" dirty="0"/>
              <a:t>DESTINY/DELIVER</a:t>
            </a:r>
          </a:p>
          <a:p>
            <a:pPr algn="ctr"/>
            <a:r>
              <a:rPr lang="nl-NL" sz="1100" dirty="0"/>
              <a:t>Verwezenlijken: ambities waarmaken. Welke acties, projecten, experimenten, concrete resultaten gaan bijdragen aan het gedroomde beeld.</a:t>
            </a:r>
            <a:endParaRPr lang="nl-NL" sz="1100" b="1" dirty="0"/>
          </a:p>
        </p:txBody>
      </p:sp>
      <p:sp>
        <p:nvSpPr>
          <p:cNvPr id="13" name="Rechthoek: afgeronde hoeken 12">
            <a:extLst>
              <a:ext uri="{FF2B5EF4-FFF2-40B4-BE49-F238E27FC236}">
                <a16:creationId xmlns:a16="http://schemas.microsoft.com/office/drawing/2014/main" id="{9BE34067-4DC0-6C34-8064-2C8EE00F5E3B}"/>
              </a:ext>
            </a:extLst>
          </p:cNvPr>
          <p:cNvSpPr/>
          <p:nvPr/>
        </p:nvSpPr>
        <p:spPr>
          <a:xfrm>
            <a:off x="6310369" y="2966548"/>
            <a:ext cx="2432043" cy="194421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t" anchorCtr="0"/>
          <a:lstStyle/>
          <a:p>
            <a:pPr algn="ctr"/>
            <a:r>
              <a:rPr lang="nl-NL" b="1" dirty="0"/>
              <a:t>DREAM</a:t>
            </a:r>
          </a:p>
          <a:p>
            <a:pPr algn="ctr"/>
            <a:r>
              <a:rPr lang="nl-NL" sz="1100" dirty="0"/>
              <a:t>Verbeelden: gewenst droombeeld. In deze fase verbeeld je samen de gewenste toekomst, vaak op een creatieve, beeldende manier, het gedroomde beeld.</a:t>
            </a:r>
            <a:endParaRPr lang="nl-NL" sz="1100" b="1" dirty="0"/>
          </a:p>
        </p:txBody>
      </p:sp>
      <p:sp>
        <p:nvSpPr>
          <p:cNvPr id="14" name="Rechthoek: afgeronde hoeken 13">
            <a:extLst>
              <a:ext uri="{FF2B5EF4-FFF2-40B4-BE49-F238E27FC236}">
                <a16:creationId xmlns:a16="http://schemas.microsoft.com/office/drawing/2014/main" id="{A6D4C3F6-CFDA-0EF7-8F75-E58783D5B9BC}"/>
              </a:ext>
            </a:extLst>
          </p:cNvPr>
          <p:cNvSpPr/>
          <p:nvPr/>
        </p:nvSpPr>
        <p:spPr>
          <a:xfrm>
            <a:off x="1615791" y="1782931"/>
            <a:ext cx="5910599" cy="1102359"/>
          </a:xfrm>
          <a:prstGeom prst="round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t" anchorCtr="0"/>
          <a:lstStyle/>
          <a:p>
            <a:pPr algn="ctr"/>
            <a:r>
              <a:rPr lang="nl-NL" b="1" dirty="0"/>
              <a:t>DISCOVER</a:t>
            </a:r>
          </a:p>
          <a:p>
            <a:pPr algn="ctr"/>
            <a:r>
              <a:rPr lang="nl-NL" sz="1100" dirty="0"/>
              <a:t>Verkennen: wat goed gaat. In deze fase verken je met elkaar persoonlijke ervaringen, </a:t>
            </a:r>
            <a:br>
              <a:rPr lang="nl-NL" sz="1100" dirty="0"/>
            </a:br>
            <a:r>
              <a:rPr lang="nl-NL" sz="1100" dirty="0"/>
              <a:t>talenten, succesfactoren en krachten die aanwezig zijn en bijdragen aan het </a:t>
            </a:r>
            <a:br>
              <a:rPr lang="nl-NL" sz="1100" dirty="0"/>
            </a:br>
            <a:r>
              <a:rPr lang="nl-NL" sz="1100" dirty="0"/>
              <a:t>succesverhalen, -projecten,- -acties. </a:t>
            </a:r>
            <a:endParaRPr lang="nl-NL" sz="1100" b="1" dirty="0"/>
          </a:p>
        </p:txBody>
      </p:sp>
      <p:sp>
        <p:nvSpPr>
          <p:cNvPr id="16" name="Rechthoek: afgeronde hoeken 15">
            <a:extLst>
              <a:ext uri="{FF2B5EF4-FFF2-40B4-BE49-F238E27FC236}">
                <a16:creationId xmlns:a16="http://schemas.microsoft.com/office/drawing/2014/main" id="{4B17B4A1-7871-5F8F-93E4-D5C91F6E02A8}"/>
              </a:ext>
            </a:extLst>
          </p:cNvPr>
          <p:cNvSpPr/>
          <p:nvPr/>
        </p:nvSpPr>
        <p:spPr>
          <a:xfrm>
            <a:off x="1613447" y="4987277"/>
            <a:ext cx="5910599" cy="1102359"/>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t" anchorCtr="0"/>
          <a:lstStyle/>
          <a:p>
            <a:pPr algn="ctr"/>
            <a:r>
              <a:rPr lang="nl-NL" b="1" dirty="0"/>
              <a:t>DESIGN</a:t>
            </a:r>
          </a:p>
          <a:p>
            <a:pPr algn="ctr"/>
            <a:r>
              <a:rPr lang="nl-NL" sz="1100" dirty="0"/>
              <a:t>Vormgeven: waar staan we nu en nemen mee? Welke concrete acties </a:t>
            </a:r>
            <a:br>
              <a:rPr lang="nl-NL" sz="1100" dirty="0"/>
            </a:br>
            <a:r>
              <a:rPr lang="nl-NL" sz="1100" dirty="0"/>
              <a:t>en/of tussentijdse resultaten zijn er nodig om tot het ideaalplaatje te komen? </a:t>
            </a:r>
            <a:br>
              <a:rPr lang="nl-NL" sz="1100" dirty="0"/>
            </a:br>
            <a:r>
              <a:rPr lang="nl-NL" sz="1100" dirty="0"/>
              <a:t>Waar staan we nu, wat is nodig voor een volgende stap.</a:t>
            </a:r>
            <a:endParaRPr lang="nl-NL" sz="1100" b="1" dirty="0"/>
          </a:p>
        </p:txBody>
      </p:sp>
      <p:sp>
        <p:nvSpPr>
          <p:cNvPr id="17" name="Pijl: gebogen 16">
            <a:extLst>
              <a:ext uri="{FF2B5EF4-FFF2-40B4-BE49-F238E27FC236}">
                <a16:creationId xmlns:a16="http://schemas.microsoft.com/office/drawing/2014/main" id="{05F2F708-CE5C-0027-01AE-D920F1560BA2}"/>
              </a:ext>
            </a:extLst>
          </p:cNvPr>
          <p:cNvSpPr/>
          <p:nvPr/>
        </p:nvSpPr>
        <p:spPr>
          <a:xfrm>
            <a:off x="1155989" y="2338004"/>
            <a:ext cx="735764" cy="79048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Pijl: gebogen 17">
            <a:extLst>
              <a:ext uri="{FF2B5EF4-FFF2-40B4-BE49-F238E27FC236}">
                <a16:creationId xmlns:a16="http://schemas.microsoft.com/office/drawing/2014/main" id="{DA37FB90-187C-3754-2A45-E5D37A5E93A8}"/>
              </a:ext>
            </a:extLst>
          </p:cNvPr>
          <p:cNvSpPr/>
          <p:nvPr/>
        </p:nvSpPr>
        <p:spPr>
          <a:xfrm rot="5400000">
            <a:off x="7271212" y="2328469"/>
            <a:ext cx="735764" cy="79048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Pijl: gebogen 18">
            <a:extLst>
              <a:ext uri="{FF2B5EF4-FFF2-40B4-BE49-F238E27FC236}">
                <a16:creationId xmlns:a16="http://schemas.microsoft.com/office/drawing/2014/main" id="{32F8D96A-80C7-ED51-14AE-3E80F131BC4F}"/>
              </a:ext>
            </a:extLst>
          </p:cNvPr>
          <p:cNvSpPr/>
          <p:nvPr/>
        </p:nvSpPr>
        <p:spPr>
          <a:xfrm rot="16200000">
            <a:off x="1039450" y="4634039"/>
            <a:ext cx="735764" cy="79048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Pijl: gebogen 19">
            <a:extLst>
              <a:ext uri="{FF2B5EF4-FFF2-40B4-BE49-F238E27FC236}">
                <a16:creationId xmlns:a16="http://schemas.microsoft.com/office/drawing/2014/main" id="{9A5C4615-85F4-A7C8-4DF6-C1136FF5A1D5}"/>
              </a:ext>
            </a:extLst>
          </p:cNvPr>
          <p:cNvSpPr/>
          <p:nvPr/>
        </p:nvSpPr>
        <p:spPr>
          <a:xfrm rot="10800000">
            <a:off x="7235659" y="4747970"/>
            <a:ext cx="735764" cy="79048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Pijl: omhoog 20">
            <a:extLst>
              <a:ext uri="{FF2B5EF4-FFF2-40B4-BE49-F238E27FC236}">
                <a16:creationId xmlns:a16="http://schemas.microsoft.com/office/drawing/2014/main" id="{A521DEEA-E2F2-DA88-999D-920168AFEF20}"/>
              </a:ext>
            </a:extLst>
          </p:cNvPr>
          <p:cNvSpPr/>
          <p:nvPr/>
        </p:nvSpPr>
        <p:spPr>
          <a:xfrm>
            <a:off x="3152016" y="2635217"/>
            <a:ext cx="367882" cy="4501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887477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4B7B3E-459F-4626-9B51-9A7813BEC9F9}"/>
              </a:ext>
            </a:extLst>
          </p:cNvPr>
          <p:cNvSpPr>
            <a:spLocks noGrp="1"/>
          </p:cNvSpPr>
          <p:nvPr>
            <p:ph type="title"/>
          </p:nvPr>
        </p:nvSpPr>
        <p:spPr>
          <a:xfrm>
            <a:off x="822960" y="476672"/>
            <a:ext cx="7543800" cy="1369062"/>
          </a:xfrm>
        </p:spPr>
        <p:txBody>
          <a:bodyPr>
            <a:normAutofit/>
          </a:bodyPr>
          <a:lstStyle/>
          <a:p>
            <a:r>
              <a:rPr lang="nl-NL" dirty="0"/>
              <a:t>Patroon detecteren </a:t>
            </a:r>
            <a:br>
              <a:rPr lang="nl-NL" dirty="0"/>
            </a:br>
            <a:r>
              <a:rPr lang="nl-NL" dirty="0"/>
              <a:t>IJsberg van McClelland – </a:t>
            </a:r>
            <a:r>
              <a:rPr lang="nl-NL" dirty="0" err="1"/>
              <a:t>STERKscan</a:t>
            </a:r>
            <a:r>
              <a:rPr lang="nl-NL" dirty="0"/>
              <a:t> </a:t>
            </a:r>
            <a:endParaRPr lang="en-NL" dirty="0"/>
          </a:p>
        </p:txBody>
      </p:sp>
      <p:sp>
        <p:nvSpPr>
          <p:cNvPr id="4" name="Tijdelijke aanduiding voor voettekst 3">
            <a:extLst>
              <a:ext uri="{FF2B5EF4-FFF2-40B4-BE49-F238E27FC236}">
                <a16:creationId xmlns:a16="http://schemas.microsoft.com/office/drawing/2014/main" id="{830725F4-8ABE-4CCF-9593-124A5F7B529F}"/>
              </a:ext>
            </a:extLst>
          </p:cNvPr>
          <p:cNvSpPr>
            <a:spLocks noGrp="1"/>
          </p:cNvSpPr>
          <p:nvPr>
            <p:ph type="ftr" sz="quarter" idx="11"/>
          </p:nvPr>
        </p:nvSpPr>
        <p:spPr/>
        <p:txBody>
          <a:bodyPr/>
          <a:lstStyle/>
          <a:p>
            <a:endParaRPr lang="en-US" dirty="0"/>
          </a:p>
        </p:txBody>
      </p:sp>
      <p:pic>
        <p:nvPicPr>
          <p:cNvPr id="1028" name="Picture 4" descr="We zijn er allemaal ingetrapt: die trap bestaat - NRC">
            <a:extLst>
              <a:ext uri="{FF2B5EF4-FFF2-40B4-BE49-F238E27FC236}">
                <a16:creationId xmlns:a16="http://schemas.microsoft.com/office/drawing/2014/main" id="{CEC999DB-9B8F-4798-8ABB-E67774AF1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364" y="1845734"/>
            <a:ext cx="4474992" cy="429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521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DC9EA-8D5E-4E52-9646-8A35CCF929D0}"/>
              </a:ext>
            </a:extLst>
          </p:cNvPr>
          <p:cNvSpPr>
            <a:spLocks noGrp="1"/>
          </p:cNvSpPr>
          <p:nvPr>
            <p:ph type="title"/>
          </p:nvPr>
        </p:nvSpPr>
        <p:spPr>
          <a:xfrm>
            <a:off x="395536" y="293035"/>
            <a:ext cx="8496944" cy="1450757"/>
          </a:xfrm>
        </p:spPr>
        <p:txBody>
          <a:bodyPr/>
          <a:lstStyle/>
          <a:p>
            <a:br>
              <a:rPr lang="nl-NL" dirty="0"/>
            </a:br>
            <a:r>
              <a:rPr lang="nl-NL" dirty="0"/>
              <a:t>Holistische benadering </a:t>
            </a:r>
          </a:p>
        </p:txBody>
      </p:sp>
      <p:sp>
        <p:nvSpPr>
          <p:cNvPr id="4" name="Tijdelijke aanduiding voor voettekst 3">
            <a:extLst>
              <a:ext uri="{FF2B5EF4-FFF2-40B4-BE49-F238E27FC236}">
                <a16:creationId xmlns:a16="http://schemas.microsoft.com/office/drawing/2014/main" id="{C0F7075C-6B61-4996-AC73-1C507440DFFF}"/>
              </a:ext>
            </a:extLst>
          </p:cNvPr>
          <p:cNvSpPr>
            <a:spLocks noGrp="1"/>
          </p:cNvSpPr>
          <p:nvPr>
            <p:ph type="ftr" sz="quarter" idx="11"/>
          </p:nvPr>
        </p:nvSpPr>
        <p:spPr/>
        <p:txBody>
          <a:bodyPr/>
          <a:lstStyle/>
          <a:p>
            <a:endParaRPr lang="en-US" dirty="0"/>
          </a:p>
        </p:txBody>
      </p:sp>
      <p:pic>
        <p:nvPicPr>
          <p:cNvPr id="5" name="Tijdelijke aanduiding voor inhoud 4">
            <a:extLst>
              <a:ext uri="{FF2B5EF4-FFF2-40B4-BE49-F238E27FC236}">
                <a16:creationId xmlns:a16="http://schemas.microsoft.com/office/drawing/2014/main" id="{E5CFFA96-AFE5-41D6-BC6E-24056DAD7BDF}"/>
              </a:ext>
            </a:extLst>
          </p:cNvPr>
          <p:cNvPicPr>
            <a:picLocks noGrp="1" noChangeAspect="1"/>
          </p:cNvPicPr>
          <p:nvPr>
            <p:ph idx="1"/>
          </p:nvPr>
        </p:nvPicPr>
        <p:blipFill rotWithShape="1">
          <a:blip r:embed="rId3"/>
          <a:srcRect l="2043"/>
          <a:stretch/>
        </p:blipFill>
        <p:spPr>
          <a:xfrm>
            <a:off x="822960" y="2178835"/>
            <a:ext cx="2740928" cy="2754425"/>
          </a:xfrm>
          <a:prstGeom prst="rect">
            <a:avLst/>
          </a:prstGeom>
        </p:spPr>
      </p:pic>
      <p:pic>
        <p:nvPicPr>
          <p:cNvPr id="7" name="Picture 2" descr="Biografie AUGUSTE RODIN, beeldhouwer bekend, vanwege De denker en Hellepoort">
            <a:extLst>
              <a:ext uri="{FF2B5EF4-FFF2-40B4-BE49-F238E27FC236}">
                <a16:creationId xmlns:a16="http://schemas.microsoft.com/office/drawing/2014/main" id="{F10D113C-597F-45EF-AE77-D546AB638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2132856"/>
            <a:ext cx="1651984" cy="2592288"/>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44AC92BD-F681-40E7-A31A-DC8D27EEB903}"/>
              </a:ext>
            </a:extLst>
          </p:cNvPr>
          <p:cNvSpPr/>
          <p:nvPr/>
        </p:nvSpPr>
        <p:spPr>
          <a:xfrm>
            <a:off x="802392" y="5166508"/>
            <a:ext cx="7543800" cy="570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rgbClr val="0070C0"/>
                </a:solidFill>
              </a:rPr>
              <a:t>Persoonskenmerken en waarderend taalgebruik </a:t>
            </a:r>
          </a:p>
        </p:txBody>
      </p:sp>
    </p:spTree>
    <p:extLst>
      <p:ext uri="{BB962C8B-B14F-4D97-AF65-F5344CB8AC3E}">
        <p14:creationId xmlns:p14="http://schemas.microsoft.com/office/powerpoint/2010/main" val="795324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328408-E581-82AC-9DAA-27A45C62AB3F}"/>
              </a:ext>
            </a:extLst>
          </p:cNvPr>
          <p:cNvSpPr>
            <a:spLocks noGrp="1"/>
          </p:cNvSpPr>
          <p:nvPr>
            <p:ph type="title"/>
          </p:nvPr>
        </p:nvSpPr>
        <p:spPr/>
        <p:txBody>
          <a:bodyPr/>
          <a:lstStyle/>
          <a:p>
            <a:r>
              <a:rPr lang="nl-NL" dirty="0"/>
              <a:t>Positieve psychologie – </a:t>
            </a:r>
            <a:r>
              <a:rPr lang="nl-NL" dirty="0" err="1"/>
              <a:t>Seligman</a:t>
            </a:r>
            <a:r>
              <a:rPr lang="nl-NL" dirty="0"/>
              <a:t> – positief taalgebruik</a:t>
            </a:r>
          </a:p>
        </p:txBody>
      </p:sp>
      <p:sp>
        <p:nvSpPr>
          <p:cNvPr id="4" name="Tijdelijke aanduiding voor voettekst 3">
            <a:extLst>
              <a:ext uri="{FF2B5EF4-FFF2-40B4-BE49-F238E27FC236}">
                <a16:creationId xmlns:a16="http://schemas.microsoft.com/office/drawing/2014/main" id="{7FE1C0A2-C5ED-2C72-D1B1-BAB1A1A18964}"/>
              </a:ext>
            </a:extLst>
          </p:cNvPr>
          <p:cNvSpPr>
            <a:spLocks noGrp="1"/>
          </p:cNvSpPr>
          <p:nvPr>
            <p:ph type="ftr" sz="quarter" idx="11"/>
          </p:nvPr>
        </p:nvSpPr>
        <p:spPr/>
        <p:txBody>
          <a:bodyPr/>
          <a:lstStyle/>
          <a:p>
            <a:endParaRPr lang="en-US" dirty="0"/>
          </a:p>
        </p:txBody>
      </p:sp>
      <p:pic>
        <p:nvPicPr>
          <p:cNvPr id="5" name="Picture 2" descr="Afbeeldingsresultaat voor dialoog">
            <a:extLst>
              <a:ext uri="{FF2B5EF4-FFF2-40B4-BE49-F238E27FC236}">
                <a16:creationId xmlns:a16="http://schemas.microsoft.com/office/drawing/2014/main" id="{D01A8D79-AF7D-0FFD-185B-7B9BA7BA4909}"/>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524816" y="1816609"/>
            <a:ext cx="3960440" cy="2471314"/>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B58E014B-0205-7655-5E6E-647E0F027558}"/>
              </a:ext>
            </a:extLst>
          </p:cNvPr>
          <p:cNvSpPr txBox="1"/>
          <p:nvPr/>
        </p:nvSpPr>
        <p:spPr>
          <a:xfrm>
            <a:off x="-180528" y="3831488"/>
            <a:ext cx="3168352" cy="1846659"/>
          </a:xfrm>
          <a:prstGeom prst="rect">
            <a:avLst/>
          </a:prstGeom>
          <a:noFill/>
        </p:spPr>
        <p:txBody>
          <a:bodyPr wrap="square" rtlCol="0">
            <a:spAutoFit/>
          </a:bodyPr>
          <a:lstStyle/>
          <a:p>
            <a:pPr algn="r"/>
            <a:endParaRPr lang="nl-NL" sz="1600" dirty="0"/>
          </a:p>
          <a:p>
            <a:pPr algn="r"/>
            <a:r>
              <a:rPr lang="nl-NL" sz="1600" dirty="0"/>
              <a:t>Dit kan je niet.</a:t>
            </a:r>
          </a:p>
          <a:p>
            <a:pPr algn="r"/>
            <a:endParaRPr lang="nl-NL" sz="1600" dirty="0"/>
          </a:p>
          <a:p>
            <a:pPr algn="r"/>
            <a:r>
              <a:rPr lang="nl-NL" sz="1600" dirty="0"/>
              <a:t>Je bent hier heel goed in.</a:t>
            </a:r>
          </a:p>
          <a:p>
            <a:pPr algn="r"/>
            <a:endParaRPr lang="nl-NL" sz="1600" dirty="0"/>
          </a:p>
          <a:p>
            <a:pPr algn="r"/>
            <a:r>
              <a:rPr lang="nl-NL" sz="1600" dirty="0"/>
              <a:t>Je verwijst niet naar de juiste vakliteratuur</a:t>
            </a:r>
            <a:r>
              <a:rPr lang="nl-NL" dirty="0"/>
              <a:t>.</a:t>
            </a:r>
          </a:p>
        </p:txBody>
      </p:sp>
      <p:sp>
        <p:nvSpPr>
          <p:cNvPr id="7" name="Tekstvak 6">
            <a:extLst>
              <a:ext uri="{FF2B5EF4-FFF2-40B4-BE49-F238E27FC236}">
                <a16:creationId xmlns:a16="http://schemas.microsoft.com/office/drawing/2014/main" id="{16EA2877-0816-C78B-AC56-0C2C9236CA05}"/>
              </a:ext>
            </a:extLst>
          </p:cNvPr>
          <p:cNvSpPr txBox="1"/>
          <p:nvPr/>
        </p:nvSpPr>
        <p:spPr>
          <a:xfrm>
            <a:off x="4067944" y="3842462"/>
            <a:ext cx="4810196" cy="2585323"/>
          </a:xfrm>
          <a:prstGeom prst="rect">
            <a:avLst/>
          </a:prstGeom>
          <a:noFill/>
        </p:spPr>
        <p:txBody>
          <a:bodyPr wrap="square" rtlCol="0">
            <a:spAutoFit/>
          </a:bodyPr>
          <a:lstStyle/>
          <a:p>
            <a:r>
              <a:rPr lang="nl-NL" sz="1600" dirty="0"/>
              <a:t>Je hebt nog niet de kans gehad om je hier in te bekwamen. </a:t>
            </a:r>
          </a:p>
          <a:p>
            <a:endParaRPr lang="nl-NL" sz="1600" dirty="0"/>
          </a:p>
          <a:p>
            <a:r>
              <a:rPr lang="nl-NL" sz="1600" dirty="0"/>
              <a:t>Je weet al het nodige. Een mooie start om het handelingsrepertoire verder uit te breiden. </a:t>
            </a:r>
          </a:p>
          <a:p>
            <a:endParaRPr lang="nl-NL" sz="1600" dirty="0"/>
          </a:p>
          <a:p>
            <a:r>
              <a:rPr lang="nl-NL" sz="1600" dirty="0"/>
              <a:t>Je verbindt voor jouw bekende literatuur aan jouw handelen, je kunt uitleggen hoe je dat met nieuwe vakliteratuur gaat aanpakken. </a:t>
            </a:r>
          </a:p>
          <a:p>
            <a:endParaRPr lang="nl-NL" dirty="0"/>
          </a:p>
        </p:txBody>
      </p:sp>
    </p:spTree>
    <p:extLst>
      <p:ext uri="{BB962C8B-B14F-4D97-AF65-F5344CB8AC3E}">
        <p14:creationId xmlns:p14="http://schemas.microsoft.com/office/powerpoint/2010/main" val="643539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Grondige voorbereiding</a:t>
            </a:r>
          </a:p>
        </p:txBody>
      </p:sp>
      <p:sp>
        <p:nvSpPr>
          <p:cNvPr id="4" name="Tijdelijke aanduiding voor voettekst 3"/>
          <p:cNvSpPr>
            <a:spLocks noGrp="1"/>
          </p:cNvSpPr>
          <p:nvPr>
            <p:ph type="ftr" sz="quarter" idx="11"/>
          </p:nvPr>
        </p:nvSpPr>
        <p:spPr/>
        <p:txBody>
          <a:bodyPr/>
          <a:lstStyle/>
          <a:p>
            <a:endParaRPr lang="en-US" dirty="0"/>
          </a:p>
        </p:txBody>
      </p:sp>
      <p:sp>
        <p:nvSpPr>
          <p:cNvPr id="6" name="Tijdelijke aanduiding voor inhoud 5"/>
          <p:cNvSpPr>
            <a:spLocks noGrp="1"/>
          </p:cNvSpPr>
          <p:nvPr>
            <p:ph idx="1"/>
          </p:nvPr>
        </p:nvSpPr>
        <p:spPr/>
        <p:txBody>
          <a:bodyPr/>
          <a:lstStyle/>
          <a:p>
            <a:pPr marL="0" indent="0">
              <a:buNone/>
            </a:pPr>
            <a:r>
              <a:rPr lang="nl-NL" sz="2400" b="1" dirty="0">
                <a:solidFill>
                  <a:srgbClr val="0070C0"/>
                </a:solidFill>
              </a:rPr>
              <a:t>Gespreksleidraad</a:t>
            </a:r>
          </a:p>
          <a:p>
            <a:pPr>
              <a:buFont typeface="Wingdings" panose="05000000000000000000" pitchFamily="2" charset="2"/>
              <a:buChar char="§"/>
            </a:pPr>
            <a:r>
              <a:rPr lang="nl-NL" dirty="0"/>
              <a:t>  Start- of kernvragen formuleren </a:t>
            </a:r>
          </a:p>
          <a:p>
            <a:pPr lvl="2">
              <a:buFont typeface="Wingdings" panose="05000000000000000000" pitchFamily="2" charset="2"/>
              <a:buChar char="§"/>
            </a:pPr>
            <a:r>
              <a:rPr lang="nl-NL" sz="1600" dirty="0">
                <a:solidFill>
                  <a:schemeClr val="tx1"/>
                </a:solidFill>
              </a:rPr>
              <a:t>Focus op wat is er al! </a:t>
            </a:r>
          </a:p>
          <a:p>
            <a:pPr lvl="2">
              <a:buFont typeface="Wingdings" panose="05000000000000000000" pitchFamily="2" charset="2"/>
              <a:buChar char="§"/>
            </a:pPr>
            <a:r>
              <a:rPr lang="nl-NL" sz="1600" dirty="0">
                <a:solidFill>
                  <a:schemeClr val="tx1"/>
                </a:solidFill>
              </a:rPr>
              <a:t>Patronen onderzoeken</a:t>
            </a:r>
          </a:p>
          <a:p>
            <a:pPr lvl="2">
              <a:buFont typeface="Wingdings" panose="05000000000000000000" pitchFamily="2" charset="2"/>
              <a:buChar char="§"/>
            </a:pPr>
            <a:r>
              <a:rPr lang="nl-NL" sz="1600" dirty="0">
                <a:solidFill>
                  <a:schemeClr val="tx1"/>
                </a:solidFill>
              </a:rPr>
              <a:t>Open en nieuwsgierig zijn</a:t>
            </a:r>
          </a:p>
          <a:p>
            <a:pPr lvl="2">
              <a:buFont typeface="Wingdings" panose="05000000000000000000" pitchFamily="2" charset="2"/>
              <a:buChar char="§"/>
            </a:pPr>
            <a:r>
              <a:rPr lang="nl-NL" sz="1600" dirty="0">
                <a:solidFill>
                  <a:schemeClr val="tx1"/>
                </a:solidFill>
              </a:rPr>
              <a:t>Aannames toetsen!  </a:t>
            </a:r>
          </a:p>
          <a:p>
            <a:pPr lvl="1">
              <a:buFont typeface="Wingdings" panose="05000000000000000000" pitchFamily="2" charset="2"/>
              <a:buChar char="§"/>
            </a:pPr>
            <a:r>
              <a:rPr lang="nl-NL" sz="2000" dirty="0"/>
              <a:t>Je zoekt extra voorbeeld</a:t>
            </a:r>
          </a:p>
          <a:p>
            <a:pPr lvl="1">
              <a:buFont typeface="Wingdings" panose="05000000000000000000" pitchFamily="2" charset="2"/>
              <a:buChar char="§"/>
            </a:pPr>
            <a:r>
              <a:rPr lang="nl-NL" sz="2000" dirty="0"/>
              <a:t>Je zoekt verdieping</a:t>
            </a:r>
          </a:p>
          <a:p>
            <a:pPr lvl="1">
              <a:buFont typeface="Wingdings" panose="05000000000000000000" pitchFamily="2" charset="2"/>
              <a:buChar char="§"/>
            </a:pPr>
            <a:r>
              <a:rPr lang="nl-NL" sz="2000" dirty="0"/>
              <a:t>Je twijfelt</a:t>
            </a:r>
          </a:p>
          <a:p>
            <a:pPr lvl="1">
              <a:buFont typeface="Wingdings" panose="05000000000000000000" pitchFamily="2" charset="2"/>
              <a:buChar char="§"/>
            </a:pPr>
            <a:r>
              <a:rPr lang="nl-NL" sz="2000" dirty="0"/>
              <a:t>Je mist iets</a:t>
            </a:r>
          </a:p>
          <a:p>
            <a:pPr marL="201168" lvl="1" indent="0">
              <a:buNone/>
            </a:pPr>
            <a:endParaRPr lang="nl-NL" sz="2000" dirty="0"/>
          </a:p>
          <a:p>
            <a:pPr marL="201168" lvl="1" indent="0">
              <a:buNone/>
            </a:pPr>
            <a:endParaRPr lang="nl-NL" sz="2400" b="1" dirty="0">
              <a:solidFill>
                <a:srgbClr val="0070C0"/>
              </a:solidFill>
            </a:endParaRPr>
          </a:p>
          <a:p>
            <a:pPr marL="0" indent="0">
              <a:buNone/>
            </a:pPr>
            <a:endParaRPr lang="nl-NL" dirty="0"/>
          </a:p>
        </p:txBody>
      </p:sp>
      <p:pic>
        <p:nvPicPr>
          <p:cNvPr id="4100" name="Picture 4" descr="När du tappar röda tråden - David JP Phillips">
            <a:extLst>
              <a:ext uri="{FF2B5EF4-FFF2-40B4-BE49-F238E27FC236}">
                <a16:creationId xmlns:a16="http://schemas.microsoft.com/office/drawing/2014/main" id="{BE588B66-0E43-415D-BF01-28F988341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450"/>
          <a:stretch/>
        </p:blipFill>
        <p:spPr bwMode="auto">
          <a:xfrm>
            <a:off x="4952853" y="3429000"/>
            <a:ext cx="4274678" cy="277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920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wolken">
            <a:extLst>
              <a:ext uri="{FF2B5EF4-FFF2-40B4-BE49-F238E27FC236}">
                <a16:creationId xmlns:a16="http://schemas.microsoft.com/office/drawing/2014/main" id="{8B0A4194-73ED-47CA-8E72-480D843C4F24}"/>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927535" y="1836552"/>
            <a:ext cx="7439226" cy="418456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743520B-9005-4A15-B8A0-8821BF04E2A4}"/>
              </a:ext>
            </a:extLst>
          </p:cNvPr>
          <p:cNvSpPr>
            <a:spLocks noGrp="1"/>
          </p:cNvSpPr>
          <p:nvPr>
            <p:ph type="title"/>
          </p:nvPr>
        </p:nvSpPr>
        <p:spPr>
          <a:xfrm>
            <a:off x="822960" y="763938"/>
            <a:ext cx="7543800" cy="1072610"/>
          </a:xfrm>
        </p:spPr>
        <p:txBody>
          <a:bodyPr>
            <a:normAutofit/>
          </a:bodyPr>
          <a:lstStyle/>
          <a:p>
            <a:r>
              <a:rPr lang="nl-NL" b="1" dirty="0">
                <a:latin typeface="+mn-lt"/>
              </a:rPr>
              <a:t>Missie &amp; visie Bureau STERK</a:t>
            </a:r>
          </a:p>
        </p:txBody>
      </p:sp>
      <p:sp>
        <p:nvSpPr>
          <p:cNvPr id="3" name="Tijdelijke aanduiding voor inhoud 2">
            <a:extLst>
              <a:ext uri="{FF2B5EF4-FFF2-40B4-BE49-F238E27FC236}">
                <a16:creationId xmlns:a16="http://schemas.microsoft.com/office/drawing/2014/main" id="{C01B2DF1-6B6F-444D-8B86-FDFD1C044AB3}"/>
              </a:ext>
            </a:extLst>
          </p:cNvPr>
          <p:cNvSpPr>
            <a:spLocks noGrp="1"/>
          </p:cNvSpPr>
          <p:nvPr>
            <p:ph idx="1"/>
          </p:nvPr>
        </p:nvSpPr>
        <p:spPr>
          <a:xfrm>
            <a:off x="1021579" y="1926864"/>
            <a:ext cx="7100849" cy="4023360"/>
          </a:xfrm>
        </p:spPr>
        <p:txBody>
          <a:bodyPr>
            <a:normAutofit/>
          </a:bodyPr>
          <a:lstStyle/>
          <a:p>
            <a:pPr marL="201168" lvl="1" indent="0" algn="ctr">
              <a:buNone/>
            </a:pPr>
            <a:r>
              <a:rPr lang="nl-NL" sz="2000" b="1" dirty="0">
                <a:solidFill>
                  <a:srgbClr val="0070C0"/>
                </a:solidFill>
              </a:rPr>
              <a:t>Expert in ontwikkelen en professionaliseren</a:t>
            </a:r>
          </a:p>
          <a:p>
            <a:pPr marL="201168" lvl="1" indent="0" algn="ctr">
              <a:buNone/>
            </a:pPr>
            <a:r>
              <a:rPr lang="nl-NL" sz="2000" b="1" dirty="0">
                <a:solidFill>
                  <a:srgbClr val="0070C0"/>
                </a:solidFill>
              </a:rPr>
              <a:t>Expert in leerwegonafhankelijk valideren </a:t>
            </a:r>
          </a:p>
          <a:p>
            <a:pPr lvl="1">
              <a:buFont typeface="Wingdings" panose="05000000000000000000" pitchFamily="2" charset="2"/>
              <a:buChar char="§"/>
            </a:pPr>
            <a:endParaRPr lang="nl-NL" sz="2000" dirty="0"/>
          </a:p>
          <a:p>
            <a:endParaRPr lang="nl-NL" b="1" dirty="0"/>
          </a:p>
        </p:txBody>
      </p:sp>
      <p:sp>
        <p:nvSpPr>
          <p:cNvPr id="4" name="Tijdelijke aanduiding voor voettekst 3">
            <a:extLst>
              <a:ext uri="{FF2B5EF4-FFF2-40B4-BE49-F238E27FC236}">
                <a16:creationId xmlns:a16="http://schemas.microsoft.com/office/drawing/2014/main" id="{D380EB1B-9D38-4C19-BFB4-618600AD0388}"/>
              </a:ext>
            </a:extLst>
          </p:cNvPr>
          <p:cNvSpPr>
            <a:spLocks noGrp="1"/>
          </p:cNvSpPr>
          <p:nvPr>
            <p:ph type="ftr" sz="quarter" idx="11"/>
          </p:nvPr>
        </p:nvSpPr>
        <p:spPr/>
        <p:txBody>
          <a:bodyPr/>
          <a:lstStyle/>
          <a:p>
            <a:endParaRPr lang="en-US" dirty="0"/>
          </a:p>
        </p:txBody>
      </p:sp>
      <p:pic>
        <p:nvPicPr>
          <p:cNvPr id="8" name="Afbeelding 7">
            <a:extLst>
              <a:ext uri="{FF2B5EF4-FFF2-40B4-BE49-F238E27FC236}">
                <a16:creationId xmlns:a16="http://schemas.microsoft.com/office/drawing/2014/main" id="{A66333CE-CDBC-4D51-AE4D-FE3B4B5580F3}"/>
              </a:ext>
            </a:extLst>
          </p:cNvPr>
          <p:cNvPicPr/>
          <p:nvPr/>
        </p:nvPicPr>
        <p:blipFill rotWithShape="1">
          <a:blip r:embed="rId4"/>
          <a:srcRect l="6458" t="16112" r="4583" b="9999"/>
          <a:stretch/>
        </p:blipFill>
        <p:spPr bwMode="auto">
          <a:xfrm>
            <a:off x="1876648" y="2754145"/>
            <a:ext cx="5390711" cy="314025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Picture 4" descr="Afbeeldingsresultaat voor sociogram">
            <a:extLst>
              <a:ext uri="{FF2B5EF4-FFF2-40B4-BE49-F238E27FC236}">
                <a16:creationId xmlns:a16="http://schemas.microsoft.com/office/drawing/2014/main" id="{BAF1E67C-1BBC-40DB-8783-720E7F2644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816" b="15061"/>
          <a:stretch/>
        </p:blipFill>
        <p:spPr bwMode="auto">
          <a:xfrm>
            <a:off x="1194899" y="4908435"/>
            <a:ext cx="1363490" cy="8407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099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Gerelateerde afbeelding"/>
          <p:cNvPicPr>
            <a:picLocks noChangeAspect="1" noChangeArrowheads="1"/>
          </p:cNvPicPr>
          <p:nvPr/>
        </p:nvPicPr>
        <p:blipFill rotWithShape="1">
          <a:blip r:embed="rId3">
            <a:extLst>
              <a:ext uri="{28A0092B-C50C-407E-A947-70E740481C1C}">
                <a14:useLocalDpi xmlns:a14="http://schemas.microsoft.com/office/drawing/2010/main" val="0"/>
              </a:ext>
            </a:extLst>
          </a:blip>
          <a:srcRect l="24215" t="8927" r="24411" b="10520"/>
          <a:stretch/>
        </p:blipFill>
        <p:spPr bwMode="auto">
          <a:xfrm>
            <a:off x="3995936" y="3002498"/>
            <a:ext cx="3515831" cy="310198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dirty="0"/>
              <a:t>Wat is de bedoeling van leerwegonafhankelijk valideren?</a:t>
            </a:r>
          </a:p>
        </p:txBody>
      </p:sp>
      <p:sp>
        <p:nvSpPr>
          <p:cNvPr id="3" name="Tijdelijke aanduiding voor inhoud 2"/>
          <p:cNvSpPr>
            <a:spLocks noGrp="1"/>
          </p:cNvSpPr>
          <p:nvPr>
            <p:ph idx="1"/>
          </p:nvPr>
        </p:nvSpPr>
        <p:spPr>
          <a:xfrm>
            <a:off x="718204" y="1909242"/>
            <a:ext cx="7543801" cy="4023360"/>
          </a:xfrm>
        </p:spPr>
        <p:txBody>
          <a:bodyPr/>
          <a:lstStyle/>
          <a:p>
            <a:pPr>
              <a:buFont typeface="Wingdings" panose="05000000000000000000" pitchFamily="2" charset="2"/>
              <a:buChar char="§"/>
            </a:pPr>
            <a:r>
              <a:rPr lang="nl-NL" dirty="0"/>
              <a:t>   Hoe past jouw beeld en het gesprek bij de bedoeling van leerwegonafhankelijk valideren? </a:t>
            </a:r>
          </a:p>
          <a:p>
            <a:pPr>
              <a:buFont typeface="Wingdings" panose="05000000000000000000" pitchFamily="2" charset="2"/>
              <a:buChar char="§"/>
            </a:pPr>
            <a:r>
              <a:rPr lang="nl-NL" dirty="0"/>
              <a:t>   Hoe past het gedachtengoed en geleerde bij de procedure assessment voor een toekomstig student?  </a:t>
            </a:r>
          </a:p>
          <a:p>
            <a:endParaRPr lang="nl-NL" dirty="0"/>
          </a:p>
          <a:p>
            <a:endParaRPr lang="nl-NL" dirty="0"/>
          </a:p>
        </p:txBody>
      </p:sp>
      <p:sp>
        <p:nvSpPr>
          <p:cNvPr id="4" name="Tijdelijke aanduiding voor voettekst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1047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2960" y="573597"/>
            <a:ext cx="7543800" cy="1450757"/>
          </a:xfrm>
        </p:spPr>
        <p:txBody>
          <a:bodyPr>
            <a:normAutofit fontScale="90000"/>
          </a:bodyPr>
          <a:lstStyle/>
          <a:p>
            <a:r>
              <a:rPr lang="nl-NL" dirty="0"/>
              <a:t>                                                                          </a:t>
            </a:r>
            <a:br>
              <a:rPr lang="nl-NL" dirty="0"/>
            </a:br>
            <a:br>
              <a:rPr lang="nl-NL" dirty="0"/>
            </a:br>
            <a:r>
              <a:rPr lang="nl-NL" dirty="0"/>
              <a:t>voorbereiding gespreksleidraad </a:t>
            </a:r>
            <a:br>
              <a:rPr lang="nl-NL" dirty="0"/>
            </a:br>
            <a:r>
              <a:rPr lang="nl-NL" sz="2000" dirty="0"/>
              <a:t>landingspagina: </a:t>
            </a:r>
            <a:r>
              <a:rPr lang="nl-NL" sz="2000" b="0" u="sng" dirty="0">
                <a:hlinkClick r:id="rId3">
                  <a:extLst>
                    <a:ext uri="{A12FA001-AC4F-418D-AE19-62706E023703}">
                      <ahyp:hlinkClr xmlns:ahyp="http://schemas.microsoft.com/office/drawing/2018/hyperlinkcolor" val="tx"/>
                    </a:ext>
                  </a:extLst>
                </a:hlinkClick>
              </a:rPr>
              <a:t>www.bureausterk.nl/HH-training-assessor</a:t>
            </a:r>
            <a:r>
              <a:rPr lang="nl-NL" sz="2000" dirty="0"/>
              <a:t> </a:t>
            </a:r>
            <a:br>
              <a:rPr lang="nl-NL" dirty="0"/>
            </a:br>
            <a:r>
              <a:rPr lang="nl-NL" dirty="0"/>
              <a:t>			</a:t>
            </a:r>
          </a:p>
        </p:txBody>
      </p:sp>
      <p:sp>
        <p:nvSpPr>
          <p:cNvPr id="3" name="Tijdelijke aanduiding voor inhoud 2"/>
          <p:cNvSpPr>
            <a:spLocks noGrp="1"/>
          </p:cNvSpPr>
          <p:nvPr>
            <p:ph idx="1"/>
          </p:nvPr>
        </p:nvSpPr>
        <p:spPr>
          <a:xfrm>
            <a:off x="822960" y="1854234"/>
            <a:ext cx="5638148" cy="4477251"/>
          </a:xfrm>
        </p:spPr>
        <p:txBody>
          <a:bodyPr>
            <a:normAutofit fontScale="92500" lnSpcReduction="20000"/>
          </a:bodyPr>
          <a:lstStyle/>
          <a:p>
            <a:pPr marL="0" indent="0">
              <a:buNone/>
            </a:pPr>
            <a:r>
              <a:rPr lang="nl-NL" b="1" dirty="0"/>
              <a:t>opdracht 1 maak gespreksleidraad met 3 kernvragen</a:t>
            </a:r>
          </a:p>
          <a:p>
            <a:pPr lvl="1">
              <a:buFont typeface="Wingdings" panose="05000000000000000000" pitchFamily="2" charset="2"/>
              <a:buChar char="§"/>
            </a:pPr>
            <a:r>
              <a:rPr lang="nl-NL" dirty="0"/>
              <a:t> oefenmateriaal op de landingspagina</a:t>
            </a:r>
          </a:p>
          <a:p>
            <a:pPr lvl="1">
              <a:buFont typeface="Wingdings" panose="05000000000000000000" pitchFamily="2" charset="2"/>
              <a:buChar char="§"/>
            </a:pPr>
            <a:r>
              <a:rPr lang="nl-NL" dirty="0"/>
              <a:t> eerst STERKscan bekijken</a:t>
            </a:r>
          </a:p>
          <a:p>
            <a:pPr lvl="1">
              <a:buFont typeface="Wingdings" panose="05000000000000000000" pitchFamily="2" charset="2"/>
              <a:buChar char="§"/>
            </a:pPr>
            <a:r>
              <a:rPr lang="nl-NL" dirty="0"/>
              <a:t> pak kwalificatiedossier erbij en lees STARRT </a:t>
            </a:r>
          </a:p>
          <a:p>
            <a:pPr lvl="1">
              <a:buFont typeface="Wingdings" panose="05000000000000000000" pitchFamily="2" charset="2"/>
              <a:buChar char="§"/>
            </a:pPr>
            <a:r>
              <a:rPr lang="nl-NL" dirty="0"/>
              <a:t> bekijk bewijzen </a:t>
            </a:r>
          </a:p>
          <a:p>
            <a:pPr lvl="1">
              <a:buFont typeface="Wingdings" panose="05000000000000000000" pitchFamily="2" charset="2"/>
              <a:buChar char="§"/>
            </a:pPr>
            <a:r>
              <a:rPr lang="nl-NL" dirty="0"/>
              <a:t> zoek eerste zelf patroon, noteer 3 start- / kernvragen</a:t>
            </a:r>
          </a:p>
          <a:p>
            <a:pPr lvl="1">
              <a:buFont typeface="Wingdings" panose="05000000000000000000" pitchFamily="2" charset="2"/>
              <a:buChar char="§"/>
            </a:pPr>
            <a:r>
              <a:rPr lang="nl-NL" dirty="0"/>
              <a:t> bespreek </a:t>
            </a:r>
            <a:r>
              <a:rPr lang="nl-NL" b="1" dirty="0"/>
              <a:t>daarna</a:t>
            </a:r>
            <a:r>
              <a:rPr lang="nl-NL" dirty="0"/>
              <a:t> in tweetallen de vragen</a:t>
            </a:r>
          </a:p>
          <a:p>
            <a:pPr lvl="1">
              <a:buFont typeface="Wingdings" panose="05000000000000000000" pitchFamily="2" charset="2"/>
              <a:buChar char="§"/>
            </a:pPr>
            <a:r>
              <a:rPr lang="nl-NL" dirty="0"/>
              <a:t> maak in afstemming gespreksleidraad</a:t>
            </a:r>
          </a:p>
          <a:p>
            <a:pPr marL="0">
              <a:buNone/>
            </a:pPr>
            <a:r>
              <a:rPr lang="nl-NL" b="1" dirty="0"/>
              <a:t>opdracht 2 lees rapportage</a:t>
            </a:r>
          </a:p>
          <a:p>
            <a:pPr lvl="1">
              <a:buFont typeface="Wingdings" panose="05000000000000000000" pitchFamily="2" charset="2"/>
              <a:buChar char="§"/>
            </a:pPr>
            <a:r>
              <a:rPr lang="nl-NL" dirty="0"/>
              <a:t> lees eerst kenschets</a:t>
            </a:r>
          </a:p>
          <a:p>
            <a:pPr lvl="1">
              <a:buFont typeface="Wingdings" panose="05000000000000000000" pitchFamily="2" charset="2"/>
              <a:buChar char="§"/>
            </a:pPr>
            <a:r>
              <a:rPr lang="nl-NL" dirty="0"/>
              <a:t> lees conclusie en dan onderbouwing modules</a:t>
            </a:r>
          </a:p>
          <a:p>
            <a:pPr lvl="1">
              <a:buFont typeface="Wingdings" panose="05000000000000000000" pitchFamily="2" charset="2"/>
              <a:buChar char="§"/>
            </a:pPr>
            <a:r>
              <a:rPr lang="nl-NL" dirty="0"/>
              <a:t> daarna de beoordeelde leeruitkomsten</a:t>
            </a:r>
          </a:p>
          <a:p>
            <a:pPr marL="0" indent="0">
              <a:buNone/>
            </a:pPr>
            <a:r>
              <a:rPr lang="nl-NL" b="1" dirty="0"/>
              <a:t>opdracht 3 de bedoeling</a:t>
            </a:r>
          </a:p>
          <a:p>
            <a:pPr marL="251460" indent="-342900">
              <a:buFont typeface="Wingdings" panose="05000000000000000000" pitchFamily="2" charset="2"/>
              <a:buChar char="§"/>
            </a:pPr>
            <a:r>
              <a:rPr lang="nl-NL" dirty="0"/>
              <a:t>hoe past dit bij de bedoeling van onderwijs? </a:t>
            </a:r>
          </a:p>
          <a:p>
            <a:pPr marL="0" indent="0">
              <a:buNone/>
            </a:pPr>
            <a:r>
              <a:rPr lang="nl-NL" b="1" dirty="0"/>
              <a:t>plenaire terugkoppeling</a:t>
            </a:r>
          </a:p>
          <a:p>
            <a:pPr>
              <a:buFont typeface="Wingdings" panose="05000000000000000000" pitchFamily="2" charset="2"/>
              <a:buChar char="§"/>
            </a:pPr>
            <a:endParaRPr lang="nl-NL" dirty="0"/>
          </a:p>
          <a:p>
            <a:pPr marL="0" indent="0">
              <a:buNone/>
            </a:pPr>
            <a:endParaRPr lang="nl-NL" dirty="0"/>
          </a:p>
        </p:txBody>
      </p:sp>
      <p:sp>
        <p:nvSpPr>
          <p:cNvPr id="4" name="Tijdelijke aanduiding voor voettekst 3"/>
          <p:cNvSpPr>
            <a:spLocks noGrp="1"/>
          </p:cNvSpPr>
          <p:nvPr>
            <p:ph type="ftr" sz="quarter" idx="11"/>
          </p:nvPr>
        </p:nvSpPr>
        <p:spPr/>
        <p:txBody>
          <a:bodyPr/>
          <a:lstStyle/>
          <a:p>
            <a:endParaRPr lang="en-US" dirty="0"/>
          </a:p>
        </p:txBody>
      </p:sp>
      <p:pic>
        <p:nvPicPr>
          <p:cNvPr id="7" name="Picture 2" descr="Arabisch oefenen | Fusha.nl">
            <a:extLst>
              <a:ext uri="{FF2B5EF4-FFF2-40B4-BE49-F238E27FC236}">
                <a16:creationId xmlns:a16="http://schemas.microsoft.com/office/drawing/2014/main" id="{4612FD35-FD8E-4407-8851-94ECDD6F0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388" y="2024354"/>
            <a:ext cx="216024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335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2961" y="1954684"/>
            <a:ext cx="5971913" cy="2948632"/>
          </a:xfrm>
        </p:spPr>
      </p:pic>
      <p:sp>
        <p:nvSpPr>
          <p:cNvPr id="4" name="Tijdelijke aanduiding voor datum 3"/>
          <p:cNvSpPr>
            <a:spLocks noGrp="1"/>
          </p:cNvSpPr>
          <p:nvPr>
            <p:ph type="dt" sz="half" idx="10"/>
          </p:nvPr>
        </p:nvSpPr>
        <p:spPr/>
        <p:txBody>
          <a:bodyPr/>
          <a:lstStyle/>
          <a:p>
            <a:pPr>
              <a:defRPr/>
            </a:pPr>
            <a:endParaRPr lang="nl-NL" dirty="0"/>
          </a:p>
        </p:txBody>
      </p:sp>
      <p:sp>
        <p:nvSpPr>
          <p:cNvPr id="5" name="Tijdelijke aanduiding voor voettekst 4"/>
          <p:cNvSpPr>
            <a:spLocks noGrp="1"/>
          </p:cNvSpPr>
          <p:nvPr>
            <p:ph type="ftr" sz="quarter" idx="11"/>
          </p:nvPr>
        </p:nvSpPr>
        <p:spPr/>
        <p:txBody>
          <a:bodyPr/>
          <a:lstStyle/>
          <a:p>
            <a:pPr>
              <a:defRPr/>
            </a:pPr>
            <a:endParaRPr lang="nl-NL"/>
          </a:p>
        </p:txBody>
      </p:sp>
      <p:sp>
        <p:nvSpPr>
          <p:cNvPr id="3" name="Titel 2"/>
          <p:cNvSpPr>
            <a:spLocks noGrp="1"/>
          </p:cNvSpPr>
          <p:nvPr>
            <p:ph type="title"/>
          </p:nvPr>
        </p:nvSpPr>
        <p:spPr/>
        <p:txBody>
          <a:bodyPr/>
          <a:lstStyle/>
          <a:p>
            <a:r>
              <a:rPr lang="nl-NL" dirty="0"/>
              <a:t>Procedure bij start CGI – geplastificeerd</a:t>
            </a:r>
          </a:p>
        </p:txBody>
      </p:sp>
      <p:pic>
        <p:nvPicPr>
          <p:cNvPr id="2" name="Afbeelding 1">
            <a:extLst>
              <a:ext uri="{FF2B5EF4-FFF2-40B4-BE49-F238E27FC236}">
                <a16:creationId xmlns:a16="http://schemas.microsoft.com/office/drawing/2014/main" id="{FAF2C8AB-D153-40C1-8267-421BBCAB4E76}"/>
              </a:ext>
            </a:extLst>
          </p:cNvPr>
          <p:cNvPicPr>
            <a:picLocks noChangeAspect="1"/>
          </p:cNvPicPr>
          <p:nvPr/>
        </p:nvPicPr>
        <p:blipFill rotWithShape="1">
          <a:blip r:embed="rId4"/>
          <a:srcRect l="36613" t="23318" r="36612" b="1046"/>
          <a:stretch/>
        </p:blipFill>
        <p:spPr>
          <a:xfrm>
            <a:off x="6228184" y="2313351"/>
            <a:ext cx="2448272" cy="3674179"/>
          </a:xfrm>
          <a:prstGeom prst="rect">
            <a:avLst/>
          </a:prstGeom>
          <a:ln w="9525">
            <a:solidFill>
              <a:schemeClr val="tx1"/>
            </a:solidFill>
          </a:ln>
        </p:spPr>
      </p:pic>
    </p:spTree>
    <p:extLst>
      <p:ext uri="{BB962C8B-B14F-4D97-AF65-F5344CB8AC3E}">
        <p14:creationId xmlns:p14="http://schemas.microsoft.com/office/powerpoint/2010/main" val="1505261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FF08D-B59E-4DAC-BB6E-5405227E0F2A}"/>
              </a:ext>
            </a:extLst>
          </p:cNvPr>
          <p:cNvSpPr>
            <a:spLocks noGrp="1"/>
          </p:cNvSpPr>
          <p:nvPr>
            <p:ph type="title"/>
          </p:nvPr>
        </p:nvSpPr>
        <p:spPr>
          <a:xfrm>
            <a:off x="822960" y="297547"/>
            <a:ext cx="7543800" cy="1450757"/>
          </a:xfrm>
        </p:spPr>
        <p:txBody>
          <a:bodyPr>
            <a:normAutofit/>
          </a:bodyPr>
          <a:lstStyle/>
          <a:p>
            <a:br>
              <a:rPr lang="nl-NL" sz="2000" dirty="0"/>
            </a:br>
            <a:br>
              <a:rPr lang="nl-NL" sz="2000" dirty="0"/>
            </a:br>
            <a:r>
              <a:rPr lang="nl-NL" dirty="0"/>
              <a:t>Concrete voorbeelden</a:t>
            </a:r>
          </a:p>
        </p:txBody>
      </p:sp>
      <p:sp>
        <p:nvSpPr>
          <p:cNvPr id="4" name="Tijdelijke aanduiding voor voettekst 3">
            <a:extLst>
              <a:ext uri="{FF2B5EF4-FFF2-40B4-BE49-F238E27FC236}">
                <a16:creationId xmlns:a16="http://schemas.microsoft.com/office/drawing/2014/main" id="{163016FA-B400-4D32-8D2E-4085A147B98C}"/>
              </a:ext>
            </a:extLst>
          </p:cNvPr>
          <p:cNvSpPr>
            <a:spLocks noGrp="1"/>
          </p:cNvSpPr>
          <p:nvPr>
            <p:ph type="ftr" sz="quarter" idx="11"/>
          </p:nvPr>
        </p:nvSpPr>
        <p:spPr/>
        <p:txBody>
          <a:bodyPr/>
          <a:lstStyle/>
          <a:p>
            <a:endParaRPr lang="en-US" dirty="0"/>
          </a:p>
        </p:txBody>
      </p:sp>
      <p:sp>
        <p:nvSpPr>
          <p:cNvPr id="5" name="Tijdelijke aanduiding voor inhoud 4">
            <a:extLst>
              <a:ext uri="{FF2B5EF4-FFF2-40B4-BE49-F238E27FC236}">
                <a16:creationId xmlns:a16="http://schemas.microsoft.com/office/drawing/2014/main" id="{D8A8F9F4-A7F8-4C7D-935E-FE7A65DE5F66}"/>
              </a:ext>
            </a:extLst>
          </p:cNvPr>
          <p:cNvSpPr>
            <a:spLocks noGrp="1"/>
          </p:cNvSpPr>
          <p:nvPr>
            <p:ph idx="1"/>
          </p:nvPr>
        </p:nvSpPr>
        <p:spPr>
          <a:xfrm>
            <a:off x="822959" y="1845734"/>
            <a:ext cx="7543801" cy="4823626"/>
          </a:xfrm>
        </p:spPr>
        <p:txBody>
          <a:bodyPr>
            <a:normAutofit/>
          </a:bodyPr>
          <a:lstStyle/>
          <a:p>
            <a:pPr>
              <a:buFont typeface="Wingdings" panose="05000000000000000000" pitchFamily="2" charset="2"/>
              <a:buChar char="§"/>
            </a:pPr>
            <a:r>
              <a:rPr lang="nl-NL" dirty="0"/>
              <a:t>   draagt bij aan bewustwording en –zijn</a:t>
            </a:r>
          </a:p>
          <a:p>
            <a:pPr>
              <a:buFont typeface="Wingdings" panose="05000000000000000000" pitchFamily="2" charset="2"/>
              <a:buChar char="§"/>
            </a:pPr>
            <a:r>
              <a:rPr lang="nl-NL" dirty="0"/>
              <a:t>   vraag voorbeelden uit ‘privé-’ en werksituatie -&gt; professionele identiteit </a:t>
            </a:r>
          </a:p>
          <a:p>
            <a:pPr marL="0" indent="0">
              <a:buNone/>
            </a:pPr>
            <a:endParaRPr lang="nl-NL" dirty="0"/>
          </a:p>
          <a:p>
            <a:pPr marL="0" indent="0">
              <a:buNone/>
            </a:pPr>
            <a:endParaRPr lang="nl-NL" dirty="0"/>
          </a:p>
          <a:p>
            <a:pPr marL="0" indent="0">
              <a:buNone/>
            </a:pPr>
            <a:endParaRPr lang="nl-NL" dirty="0"/>
          </a:p>
          <a:p>
            <a:pPr marL="0" indent="0">
              <a:buNone/>
            </a:pPr>
            <a:endParaRPr lang="nl-NL" dirty="0"/>
          </a:p>
          <a:p>
            <a:pPr>
              <a:buFont typeface="Wingdings" panose="05000000000000000000" pitchFamily="2" charset="2"/>
              <a:buChar char="§"/>
            </a:pPr>
            <a:r>
              <a:rPr lang="nl-NL" dirty="0"/>
              <a:t>   nodig uit tot het verbinden van </a:t>
            </a:r>
          </a:p>
          <a:p>
            <a:pPr>
              <a:buFont typeface="Wingdings" panose="05000000000000000000" pitchFamily="2" charset="2"/>
              <a:buChar char="§"/>
            </a:pPr>
            <a:r>
              <a:rPr lang="nl-NL" dirty="0"/>
              <a:t>   in- en uitzoomen -&gt; helicopterview</a:t>
            </a:r>
          </a:p>
          <a:p>
            <a:pPr>
              <a:buFont typeface="Wingdings" panose="05000000000000000000" pitchFamily="2" charset="2"/>
              <a:buChar char="§"/>
            </a:pPr>
            <a:r>
              <a:rPr lang="nl-NL" dirty="0"/>
              <a:t>   onderbuikgevoel? -&gt; minimaal 2 voorbeelden </a:t>
            </a:r>
          </a:p>
        </p:txBody>
      </p:sp>
      <p:pic>
        <p:nvPicPr>
          <p:cNvPr id="7" name="Picture 4" descr="Afbeeldingsresultaat voor aan de slag">
            <a:extLst>
              <a:ext uri="{FF2B5EF4-FFF2-40B4-BE49-F238E27FC236}">
                <a16:creationId xmlns:a16="http://schemas.microsoft.com/office/drawing/2014/main" id="{A2B729F0-4FB3-4B58-8467-EF97D44DA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8077" y="2783585"/>
            <a:ext cx="3807846" cy="1964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491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dirty="0">
                <a:solidFill>
                  <a:srgbClr val="0072A3"/>
                </a:solidFill>
              </a:rPr>
            </a:br>
            <a:br>
              <a:rPr lang="nl-NL" dirty="0">
                <a:solidFill>
                  <a:srgbClr val="0072A3"/>
                </a:solidFill>
              </a:rPr>
            </a:br>
            <a:br>
              <a:rPr lang="nl-NL" dirty="0">
                <a:solidFill>
                  <a:srgbClr val="0072A3"/>
                </a:solidFill>
              </a:rPr>
            </a:br>
            <a:br>
              <a:rPr lang="nl-NL" dirty="0">
                <a:solidFill>
                  <a:srgbClr val="0072A3"/>
                </a:solidFill>
              </a:rPr>
            </a:br>
            <a:br>
              <a:rPr lang="nl-NL" dirty="0">
                <a:solidFill>
                  <a:srgbClr val="0072A3"/>
                </a:solidFill>
              </a:rPr>
            </a:br>
            <a:r>
              <a:rPr lang="nl-NL" dirty="0"/>
              <a:t>BS assessor is in </a:t>
            </a:r>
            <a:r>
              <a:rPr lang="nl-NL" dirty="0" err="1"/>
              <a:t>the</a:t>
            </a:r>
            <a:r>
              <a:rPr lang="nl-NL" dirty="0"/>
              <a:t> lead - </a:t>
            </a:r>
            <a:r>
              <a:rPr lang="nl-NL" sz="2700" dirty="0"/>
              <a:t>STARRT(T) - methodiek</a:t>
            </a:r>
          </a:p>
        </p:txBody>
      </p:sp>
      <p:sp>
        <p:nvSpPr>
          <p:cNvPr id="4" name="Tijdelijke aanduiding voor voettekst 3"/>
          <p:cNvSpPr>
            <a:spLocks noGrp="1"/>
          </p:cNvSpPr>
          <p:nvPr>
            <p:ph type="ftr" sz="quarter" idx="11"/>
          </p:nvPr>
        </p:nvSpPr>
        <p:spPr/>
        <p:txBody>
          <a:bodyPr/>
          <a:lstStyle/>
          <a:p>
            <a:endParaRPr lang="en-US" dirty="0"/>
          </a:p>
        </p:txBody>
      </p:sp>
      <p:sp>
        <p:nvSpPr>
          <p:cNvPr id="6" name="Tijdelijke aanduiding voor inhoud 5"/>
          <p:cNvSpPr>
            <a:spLocks noGrp="1"/>
          </p:cNvSpPr>
          <p:nvPr>
            <p:ph idx="1"/>
          </p:nvPr>
        </p:nvSpPr>
        <p:spPr>
          <a:xfrm>
            <a:off x="822959" y="1845734"/>
            <a:ext cx="7709481" cy="4247562"/>
          </a:xfrm>
        </p:spPr>
        <p:txBody>
          <a:bodyPr/>
          <a:lstStyle/>
          <a:p>
            <a:pPr>
              <a:buFont typeface="Wingdings" panose="05000000000000000000" pitchFamily="2" charset="2"/>
              <a:buChar char="§"/>
            </a:pPr>
            <a:r>
              <a:rPr lang="nl-NL" dirty="0"/>
              <a:t> mag ook SRAT RT zijn. </a:t>
            </a:r>
          </a:p>
          <a:p>
            <a:pPr marL="0" indent="0">
              <a:buNone/>
            </a:pPr>
            <a:endParaRPr lang="nl-NL" dirty="0"/>
          </a:p>
        </p:txBody>
      </p:sp>
      <p:pic>
        <p:nvPicPr>
          <p:cNvPr id="7" name="Picture 2" descr="Afbeeldingsresultaat voor STAR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87" y="2996952"/>
            <a:ext cx="4500224" cy="2952328"/>
          </a:xfrm>
          <a:prstGeom prst="rect">
            <a:avLst/>
          </a:prstGeom>
          <a:noFill/>
          <a:extLst>
            <a:ext uri="{909E8E84-426E-40DD-AFC4-6F175D3DCCD1}">
              <a14:hiddenFill xmlns:a14="http://schemas.microsoft.com/office/drawing/2010/main">
                <a:solidFill>
                  <a:srgbClr val="FFFFFF"/>
                </a:solidFill>
              </a14:hiddenFill>
            </a:ext>
          </a:extLst>
        </p:spPr>
      </p:pic>
      <p:sp>
        <p:nvSpPr>
          <p:cNvPr id="3" name="Tekstballon: ovaal 2">
            <a:extLst>
              <a:ext uri="{FF2B5EF4-FFF2-40B4-BE49-F238E27FC236}">
                <a16:creationId xmlns:a16="http://schemas.microsoft.com/office/drawing/2014/main" id="{2196ED58-149E-4F15-A08F-F7D5B73380D4}"/>
              </a:ext>
            </a:extLst>
          </p:cNvPr>
          <p:cNvSpPr/>
          <p:nvPr/>
        </p:nvSpPr>
        <p:spPr>
          <a:xfrm>
            <a:off x="1331640" y="2492896"/>
            <a:ext cx="1080120" cy="360040"/>
          </a:xfrm>
          <a:prstGeom prst="wedgeEllipseCallout">
            <a:avLst>
              <a:gd name="adj1" fmla="val 69997"/>
              <a:gd name="adj2" fmla="val 815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EVC!</a:t>
            </a:r>
          </a:p>
        </p:txBody>
      </p:sp>
    </p:spTree>
    <p:extLst>
      <p:ext uri="{BB962C8B-B14F-4D97-AF65-F5344CB8AC3E}">
        <p14:creationId xmlns:p14="http://schemas.microsoft.com/office/powerpoint/2010/main" val="417264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80209" y="535995"/>
            <a:ext cx="6275040" cy="1143000"/>
          </a:xfrm>
        </p:spPr>
        <p:txBody>
          <a:bodyPr>
            <a:normAutofit fontScale="90000"/>
          </a:bodyPr>
          <a:lstStyle/>
          <a:p>
            <a:pPr algn="ctr"/>
            <a:r>
              <a:rPr lang="nl-NL" dirty="0"/>
              <a:t>(motiverende) Gesprekstechnieken</a:t>
            </a:r>
            <a:br>
              <a:rPr lang="nl-NL" dirty="0"/>
            </a:br>
            <a:br>
              <a:rPr lang="nl-NL" dirty="0"/>
            </a:br>
            <a:br>
              <a:rPr lang="nl-NL" sz="2700" dirty="0"/>
            </a:br>
            <a:r>
              <a:rPr lang="nl-NL" sz="2700" dirty="0"/>
              <a:t>Reflectief luisteren en gespreksleidraad ‘bewaken’</a:t>
            </a:r>
          </a:p>
        </p:txBody>
      </p:sp>
      <p:sp>
        <p:nvSpPr>
          <p:cNvPr id="3" name="Tijdelijke aanduiding voor inhoud 2"/>
          <p:cNvSpPr>
            <a:spLocks noGrp="1"/>
          </p:cNvSpPr>
          <p:nvPr>
            <p:ph idx="1"/>
          </p:nvPr>
        </p:nvSpPr>
        <p:spPr/>
        <p:txBody>
          <a:bodyPr/>
          <a:lstStyle/>
          <a:p>
            <a:endParaRPr lang="nl-NL" dirty="0">
              <a:solidFill>
                <a:srgbClr val="0072A3"/>
              </a:solidFill>
            </a:endParaRPr>
          </a:p>
          <a:p>
            <a:endParaRPr lang="nl-NL" dirty="0">
              <a:solidFill>
                <a:srgbClr val="0072A3"/>
              </a:solidFill>
            </a:endParaRPr>
          </a:p>
          <a:p>
            <a:endParaRPr lang="nl-NL" dirty="0">
              <a:solidFill>
                <a:srgbClr val="0072A3"/>
              </a:solidFill>
            </a:endParaRPr>
          </a:p>
          <a:p>
            <a:endParaRPr lang="nl-NL" dirty="0">
              <a:solidFill>
                <a:srgbClr val="0072A3"/>
              </a:solidFill>
            </a:endParaRPr>
          </a:p>
          <a:p>
            <a:endParaRPr lang="nl-NL" dirty="0">
              <a:solidFill>
                <a:srgbClr val="0072A3"/>
              </a:solidFill>
            </a:endParaRPr>
          </a:p>
          <a:p>
            <a:endParaRPr lang="nl-NL" dirty="0">
              <a:solidFill>
                <a:srgbClr val="0072A3"/>
              </a:solidFill>
            </a:endParaRPr>
          </a:p>
          <a:p>
            <a:pPr marL="0" indent="0">
              <a:buNone/>
            </a:pPr>
            <a:endParaRPr lang="nl-NL" dirty="0">
              <a:solidFill>
                <a:srgbClr val="0072A3"/>
              </a:solidFill>
            </a:endParaRPr>
          </a:p>
          <a:p>
            <a:pPr algn="ctr"/>
            <a:r>
              <a:rPr lang="nl-NL" b="1" dirty="0">
                <a:solidFill>
                  <a:srgbClr val="0070C0"/>
                </a:solidFill>
              </a:rPr>
              <a:t>A is van AFSTEMMEN</a:t>
            </a:r>
          </a:p>
        </p:txBody>
      </p:sp>
      <p:sp>
        <p:nvSpPr>
          <p:cNvPr id="4" name="Tijdelijke aanduiding voor datum 3"/>
          <p:cNvSpPr>
            <a:spLocks noGrp="1"/>
          </p:cNvSpPr>
          <p:nvPr>
            <p:ph type="dt" sz="half" idx="10"/>
          </p:nvPr>
        </p:nvSpPr>
        <p:spPr/>
        <p:txBody>
          <a:bodyPr/>
          <a:lstStyle/>
          <a:p>
            <a:pPr>
              <a:defRPr/>
            </a:pPr>
            <a:endParaRPr lang="nl-NL" dirty="0"/>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Rechthoek 5"/>
          <p:cNvSpPr/>
          <p:nvPr/>
        </p:nvSpPr>
        <p:spPr>
          <a:xfrm>
            <a:off x="1907704" y="2636912"/>
            <a:ext cx="4938138" cy="1446550"/>
          </a:xfrm>
          <a:prstGeom prst="rect">
            <a:avLst/>
          </a:prstGeom>
          <a:noFill/>
        </p:spPr>
        <p:txBody>
          <a:bodyPr wrap="square" lIns="91440" tIns="45720" rIns="91440" bIns="45720">
            <a:spAutoFit/>
          </a:bodyPr>
          <a:lstStyle/>
          <a:p>
            <a:pPr algn="ctr"/>
            <a:r>
              <a:rPr lang="nl-NL" sz="8800" b="1" dirty="0">
                <a:ln w="22225">
                  <a:solidFill>
                    <a:schemeClr val="accent2"/>
                  </a:solidFill>
                  <a:prstDash val="solid"/>
                </a:ln>
                <a:solidFill>
                  <a:srgbClr val="0070C0"/>
                </a:solidFill>
              </a:rPr>
              <a:t>L(A)SD</a:t>
            </a:r>
          </a:p>
        </p:txBody>
      </p:sp>
    </p:spTree>
    <p:extLst>
      <p:ext uri="{BB962C8B-B14F-4D97-AF65-F5344CB8AC3E}">
        <p14:creationId xmlns:p14="http://schemas.microsoft.com/office/powerpoint/2010/main" val="4040462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sz="2000" dirty="0"/>
              <a:t>Gesprekstechnieken</a:t>
            </a:r>
            <a:br>
              <a:rPr lang="nl-NL" dirty="0"/>
            </a:br>
            <a:br>
              <a:rPr lang="nl-NL" dirty="0"/>
            </a:br>
            <a:r>
              <a:rPr lang="nl-NL" dirty="0"/>
              <a:t>LUISTEREN volgens Scharmer</a:t>
            </a:r>
          </a:p>
        </p:txBody>
      </p:sp>
      <p:sp>
        <p:nvSpPr>
          <p:cNvPr id="3" name="Tijdelijke aanduiding voor inhoud 2"/>
          <p:cNvSpPr>
            <a:spLocks noGrp="1"/>
          </p:cNvSpPr>
          <p:nvPr>
            <p:ph idx="1"/>
          </p:nvPr>
        </p:nvSpPr>
        <p:spPr>
          <a:xfrm>
            <a:off x="971604" y="3520316"/>
            <a:ext cx="7543801" cy="4023360"/>
          </a:xfrm>
        </p:spPr>
        <p:txBody>
          <a:bodyPr/>
          <a:lstStyle/>
          <a:p>
            <a:pPr marL="0" indent="0">
              <a:buNone/>
            </a:pPr>
            <a:r>
              <a:rPr lang="nl-NL" dirty="0"/>
              <a:t>4 verschillende niveaus:</a:t>
            </a:r>
          </a:p>
          <a:p>
            <a:pPr>
              <a:buFont typeface="Arial" panose="020B0604020202020204" pitchFamily="34" charset="0"/>
              <a:buChar char="•"/>
            </a:pPr>
            <a:r>
              <a:rPr lang="nl-NL" dirty="0"/>
              <a:t>   downloaden (waarbij je vooral op zoek bent naar bevestiging)</a:t>
            </a:r>
          </a:p>
          <a:p>
            <a:pPr>
              <a:buFont typeface="Arial" panose="020B0604020202020204" pitchFamily="34" charset="0"/>
              <a:buChar char="•"/>
            </a:pPr>
            <a:r>
              <a:rPr lang="nl-NL" dirty="0"/>
              <a:t>   feitelijk luisteren (waarbij bestaande ideeën worden aangevuld)</a:t>
            </a:r>
          </a:p>
          <a:p>
            <a:pPr>
              <a:buFont typeface="Arial" panose="020B0604020202020204" pitchFamily="34" charset="0"/>
              <a:buChar char="•"/>
            </a:pPr>
            <a:r>
              <a:rPr lang="nl-NL" dirty="0"/>
              <a:t>   empathisch luisteren (waarbij je voor de ander openstaat) </a:t>
            </a:r>
          </a:p>
          <a:p>
            <a:pPr>
              <a:buFont typeface="Arial" panose="020B0604020202020204" pitchFamily="34" charset="0"/>
              <a:buChar char="•"/>
            </a:pPr>
            <a:r>
              <a:rPr lang="nl-NL" dirty="0"/>
              <a:t>   generatief luisteren, waarbij je luistert vanuit je intuïtie</a:t>
            </a:r>
          </a:p>
          <a:p>
            <a:pPr marL="0" indent="0">
              <a:buNone/>
            </a:pPr>
            <a:endParaRPr lang="nl-NL" dirty="0"/>
          </a:p>
        </p:txBody>
      </p:sp>
      <p:sp>
        <p:nvSpPr>
          <p:cNvPr id="4" name="Tijdelijke aanduiding voor voettekst 3"/>
          <p:cNvSpPr>
            <a:spLocks noGrp="1"/>
          </p:cNvSpPr>
          <p:nvPr>
            <p:ph type="ftr" sz="quarter" idx="11"/>
          </p:nvPr>
        </p:nvSpPr>
        <p:spPr/>
        <p:txBody>
          <a:bodyPr/>
          <a:lstStyle/>
          <a:p>
            <a:endParaRPr lang="en-US" dirty="0"/>
          </a:p>
        </p:txBody>
      </p:sp>
      <p:pic>
        <p:nvPicPr>
          <p:cNvPr id="12290" name="Picture 2" descr="Afbeeldingsresultaat voor 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916832"/>
            <a:ext cx="2629652" cy="1935128"/>
          </a:xfrm>
          <a:prstGeom prst="rect">
            <a:avLst/>
          </a:prstGeom>
          <a:noFill/>
          <a:extLst>
            <a:ext uri="{909E8E84-426E-40DD-AFC4-6F175D3DCCD1}">
              <a14:hiddenFill xmlns:a14="http://schemas.microsoft.com/office/drawing/2010/main">
                <a:solidFill>
                  <a:srgbClr val="FFFFFF"/>
                </a:solidFill>
              </a14:hiddenFill>
            </a:ext>
          </a:extLst>
        </p:spPr>
      </p:pic>
      <p:sp>
        <p:nvSpPr>
          <p:cNvPr id="5" name="Kader 4"/>
          <p:cNvSpPr/>
          <p:nvPr/>
        </p:nvSpPr>
        <p:spPr>
          <a:xfrm>
            <a:off x="3707904" y="2216493"/>
            <a:ext cx="2971010" cy="1389158"/>
          </a:xfrm>
          <a:prstGeom prst="frame">
            <a:avLst>
              <a:gd name="adj1" fmla="val 564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 name="Tekstvak 6"/>
          <p:cNvSpPr txBox="1"/>
          <p:nvPr/>
        </p:nvSpPr>
        <p:spPr>
          <a:xfrm>
            <a:off x="3707904" y="2319991"/>
            <a:ext cx="3074776" cy="1200329"/>
          </a:xfrm>
          <a:prstGeom prst="rect">
            <a:avLst/>
          </a:prstGeom>
          <a:noFill/>
        </p:spPr>
        <p:txBody>
          <a:bodyPr wrap="square" rtlCol="0">
            <a:spAutoFit/>
          </a:bodyPr>
          <a:lstStyle/>
          <a:p>
            <a:pPr algn="ctr"/>
            <a:r>
              <a:rPr lang="nl-NL" sz="3600" b="1" dirty="0">
                <a:solidFill>
                  <a:srgbClr val="008FCD"/>
                </a:solidFill>
              </a:rPr>
              <a:t>Ik luister je sterk!</a:t>
            </a:r>
          </a:p>
        </p:txBody>
      </p:sp>
    </p:spTree>
    <p:extLst>
      <p:ext uri="{BB962C8B-B14F-4D97-AF65-F5344CB8AC3E}">
        <p14:creationId xmlns:p14="http://schemas.microsoft.com/office/powerpoint/2010/main" val="3702364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Non-verbale communicatie</a:t>
            </a:r>
          </a:p>
        </p:txBody>
      </p:sp>
      <p:sp>
        <p:nvSpPr>
          <p:cNvPr id="3" name="Tijdelijke aanduiding voor inhoud 2"/>
          <p:cNvSpPr>
            <a:spLocks noGrp="1"/>
          </p:cNvSpPr>
          <p:nvPr>
            <p:ph idx="1"/>
          </p:nvPr>
        </p:nvSpPr>
        <p:spPr>
          <a:xfrm>
            <a:off x="822960" y="1737361"/>
            <a:ext cx="7543801" cy="4023360"/>
          </a:xfrm>
        </p:spPr>
        <p:txBody>
          <a:bodyPr/>
          <a:lstStyle/>
          <a:p>
            <a:pPr marL="0" indent="0">
              <a:buNone/>
            </a:pPr>
            <a:endParaRPr lang="nl-NL" dirty="0">
              <a:ea typeface="Verdana" panose="020B0604030504040204" pitchFamily="34" charset="0"/>
              <a:cs typeface="Verdana" panose="020B0604030504040204" pitchFamily="34" charset="0"/>
            </a:endParaRPr>
          </a:p>
          <a:p>
            <a:pPr>
              <a:buFont typeface="Wingdings" panose="05000000000000000000" pitchFamily="2" charset="2"/>
              <a:buChar char="§"/>
            </a:pPr>
            <a:r>
              <a:rPr lang="nl-NL" dirty="0">
                <a:ea typeface="Verdana" panose="020B0604030504040204" pitchFamily="34" charset="0"/>
                <a:cs typeface="Verdana" panose="020B0604030504040204" pitchFamily="34" charset="0"/>
              </a:rPr>
              <a:t>   Welke non-verbale communicatie zie je het meest in </a:t>
            </a:r>
            <a:r>
              <a:rPr lang="nl-NL" dirty="0" err="1">
                <a:ea typeface="Verdana" panose="020B0604030504040204" pitchFamily="34" charset="0"/>
                <a:cs typeface="Verdana" panose="020B0604030504040204" pitchFamily="34" charset="0"/>
              </a:rPr>
              <a:t>CGI’s</a:t>
            </a:r>
            <a:r>
              <a:rPr lang="nl-NL" dirty="0">
                <a:ea typeface="Verdana" panose="020B0604030504040204" pitchFamily="34" charset="0"/>
                <a:cs typeface="Verdana" panose="020B0604030504040204" pitchFamily="34" charset="0"/>
              </a:rPr>
              <a:t>? </a:t>
            </a:r>
          </a:p>
          <a:p>
            <a:pPr marL="0" indent="0">
              <a:buNone/>
            </a:pPr>
            <a:r>
              <a:rPr lang="nl-NL" dirty="0"/>
              <a:t> </a:t>
            </a:r>
          </a:p>
        </p:txBody>
      </p:sp>
      <p:sp>
        <p:nvSpPr>
          <p:cNvPr id="4" name="Tijdelijke aanduiding voor voettekst 3"/>
          <p:cNvSpPr>
            <a:spLocks noGrp="1"/>
          </p:cNvSpPr>
          <p:nvPr>
            <p:ph type="ftr" sz="quarter" idx="11"/>
          </p:nvPr>
        </p:nvSpPr>
        <p:spPr/>
        <p:txBody>
          <a:bodyPr/>
          <a:lstStyle/>
          <a:p>
            <a:endParaRPr lang="en-US" dirty="0"/>
          </a:p>
        </p:txBody>
      </p:sp>
      <p:pic>
        <p:nvPicPr>
          <p:cNvPr id="6148" name="Picture 4" descr="Non-verbale communicatie uitleg en tips | Vaart">
            <a:extLst>
              <a:ext uri="{FF2B5EF4-FFF2-40B4-BE49-F238E27FC236}">
                <a16:creationId xmlns:a16="http://schemas.microsoft.com/office/drawing/2014/main" id="{C29874A2-4893-4CE3-85AB-21B3AF80C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530" y="2996952"/>
            <a:ext cx="2197837" cy="219783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on verbale communicatie bij autisme - Autisme en communicatie">
            <a:extLst>
              <a:ext uri="{FF2B5EF4-FFF2-40B4-BE49-F238E27FC236}">
                <a16:creationId xmlns:a16="http://schemas.microsoft.com/office/drawing/2014/main" id="{BED49AF5-B0F7-4BDD-BE4E-097101686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6483" y="2981531"/>
            <a:ext cx="1770605" cy="221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954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fbeeldingsresultaat voor dialoog">
            <a:extLst>
              <a:ext uri="{FF2B5EF4-FFF2-40B4-BE49-F238E27FC236}">
                <a16:creationId xmlns:a16="http://schemas.microsoft.com/office/drawing/2014/main" id="{B9F4C406-1AD3-41D7-810F-4019691E7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512" y="188640"/>
            <a:ext cx="2668920" cy="166540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59A3DA9-C568-4357-9DCC-AD65A5F0D091}"/>
              </a:ext>
            </a:extLst>
          </p:cNvPr>
          <p:cNvSpPr>
            <a:spLocks noGrp="1"/>
          </p:cNvSpPr>
          <p:nvPr>
            <p:ph type="title"/>
          </p:nvPr>
        </p:nvSpPr>
        <p:spPr/>
        <p:txBody>
          <a:bodyPr/>
          <a:lstStyle/>
          <a:p>
            <a:r>
              <a:rPr lang="nl-NL" dirty="0"/>
              <a:t>Gesprekstechniek op een rij</a:t>
            </a:r>
          </a:p>
        </p:txBody>
      </p:sp>
      <p:sp>
        <p:nvSpPr>
          <p:cNvPr id="3" name="Tijdelijke aanduiding voor inhoud 2">
            <a:extLst>
              <a:ext uri="{FF2B5EF4-FFF2-40B4-BE49-F238E27FC236}">
                <a16:creationId xmlns:a16="http://schemas.microsoft.com/office/drawing/2014/main" id="{B6CE99EA-8B6D-4AAF-8FBB-D2F91D5AA604}"/>
              </a:ext>
            </a:extLst>
          </p:cNvPr>
          <p:cNvSpPr>
            <a:spLocks noGrp="1"/>
          </p:cNvSpPr>
          <p:nvPr>
            <p:ph idx="1"/>
          </p:nvPr>
        </p:nvSpPr>
        <p:spPr>
          <a:xfrm>
            <a:off x="647564" y="2078535"/>
            <a:ext cx="8568952" cy="4023360"/>
          </a:xfrm>
        </p:spPr>
        <p:txBody>
          <a:bodyPr>
            <a:noAutofit/>
          </a:bodyPr>
          <a:lstStyle/>
          <a:p>
            <a:pPr marL="457200" indent="-457200">
              <a:lnSpc>
                <a:spcPct val="50000"/>
              </a:lnSpc>
              <a:buFont typeface="+mj-lt"/>
              <a:buAutoNum type="arabicPeriod"/>
            </a:pPr>
            <a:r>
              <a:rPr lang="nl-NL" sz="1800" dirty="0"/>
              <a:t>Kies het midden -&gt; ‘oordeelvrij’, evenwaardig -&gt; open-</a:t>
            </a:r>
            <a:r>
              <a:rPr lang="nl-NL" sz="1800" dirty="0" err="1"/>
              <a:t>minded</a:t>
            </a:r>
            <a:r>
              <a:rPr lang="nl-NL" sz="1800" dirty="0"/>
              <a:t> en nieuwsgierig</a:t>
            </a:r>
          </a:p>
          <a:p>
            <a:pPr marL="457200" indent="-457200">
              <a:lnSpc>
                <a:spcPct val="50000"/>
              </a:lnSpc>
              <a:buFont typeface="+mj-lt"/>
              <a:buAutoNum type="arabicPeriod"/>
            </a:pPr>
            <a:r>
              <a:rPr lang="nl-NL" sz="1800" dirty="0"/>
              <a:t>Open vragen stellen -&gt; waardevolle vragen</a:t>
            </a:r>
          </a:p>
          <a:p>
            <a:pPr marL="457200" indent="-457200">
              <a:lnSpc>
                <a:spcPct val="50000"/>
              </a:lnSpc>
              <a:buFont typeface="+mj-lt"/>
              <a:buAutoNum type="arabicPeriod"/>
            </a:pPr>
            <a:r>
              <a:rPr lang="nl-NL" sz="1800" dirty="0"/>
              <a:t>Reflectief luisteren -&gt; L(A)SD -&gt; expliciteer</a:t>
            </a:r>
          </a:p>
          <a:p>
            <a:pPr marL="457200" indent="-457200">
              <a:lnSpc>
                <a:spcPct val="50000"/>
              </a:lnSpc>
              <a:buFont typeface="+mj-lt"/>
              <a:buAutoNum type="arabicPeriod"/>
            </a:pPr>
            <a:r>
              <a:rPr lang="nl-NL" sz="1800" dirty="0"/>
              <a:t>Verbinden, bevestigen = bekrachtigen -&gt; aanmoedigen, uitnodigen</a:t>
            </a:r>
          </a:p>
          <a:p>
            <a:pPr marL="457200" indent="-457200">
              <a:lnSpc>
                <a:spcPct val="50000"/>
              </a:lnSpc>
              <a:buFont typeface="+mj-lt"/>
              <a:buAutoNum type="arabicPeriod"/>
            </a:pPr>
            <a:r>
              <a:rPr lang="nl-NL" sz="1800" dirty="0"/>
              <a:t>Concrete voorbeelden -&gt; persoonlijk en professioneel</a:t>
            </a:r>
          </a:p>
          <a:p>
            <a:pPr marL="457200" indent="-457200">
              <a:lnSpc>
                <a:spcPct val="50000"/>
              </a:lnSpc>
              <a:buFont typeface="+mj-lt"/>
              <a:buAutoNum type="arabicPeriod"/>
            </a:pPr>
            <a:r>
              <a:rPr lang="nl-NL" sz="1800" dirty="0"/>
              <a:t>Kracht van taal en beelden -&gt; STERKscan </a:t>
            </a:r>
          </a:p>
          <a:p>
            <a:pPr marL="457200" indent="-457200">
              <a:lnSpc>
                <a:spcPct val="50000"/>
              </a:lnSpc>
              <a:buFont typeface="+mj-lt"/>
              <a:buAutoNum type="arabicPeriod"/>
            </a:pPr>
            <a:r>
              <a:rPr lang="nl-NL" sz="1800" dirty="0"/>
              <a:t>Ambities -&gt; ‘Mijn ontwikkelplan’ -&gt; toekomstperspectief</a:t>
            </a:r>
          </a:p>
          <a:p>
            <a:pPr marL="457200" indent="-457200">
              <a:lnSpc>
                <a:spcPct val="50000"/>
              </a:lnSpc>
              <a:buFont typeface="+mj-lt"/>
              <a:buAutoNum type="arabicPeriod"/>
            </a:pPr>
            <a:r>
              <a:rPr lang="nl-NL" sz="1800" dirty="0"/>
              <a:t>Na inleiding, kern, afronding -&gt; terugvragen en –geven -&gt; feedforward</a:t>
            </a:r>
          </a:p>
          <a:p>
            <a:pPr marL="457200" indent="-457200">
              <a:lnSpc>
                <a:spcPct val="50000"/>
              </a:lnSpc>
              <a:buFont typeface="+mj-lt"/>
              <a:buAutoNum type="arabicPeriod"/>
            </a:pPr>
            <a:endParaRPr lang="nl-NL" sz="1800" dirty="0"/>
          </a:p>
          <a:p>
            <a:pPr>
              <a:lnSpc>
                <a:spcPct val="50000"/>
              </a:lnSpc>
            </a:pPr>
            <a:r>
              <a:rPr lang="nl-NL" sz="1800" b="1" dirty="0">
                <a:solidFill>
                  <a:srgbClr val="0070C0"/>
                </a:solidFill>
              </a:rPr>
              <a:t>Vind als eerste positieve patronen! </a:t>
            </a:r>
          </a:p>
          <a:p>
            <a:pPr>
              <a:lnSpc>
                <a:spcPct val="50000"/>
              </a:lnSpc>
            </a:pPr>
            <a:r>
              <a:rPr lang="nl-NL" sz="1800" b="1" dirty="0">
                <a:solidFill>
                  <a:srgbClr val="0070C0"/>
                </a:solidFill>
              </a:rPr>
              <a:t>Concrete voorbeelden – verbind, bevestig = bekrachtig</a:t>
            </a:r>
          </a:p>
          <a:p>
            <a:pPr>
              <a:lnSpc>
                <a:spcPct val="50000"/>
              </a:lnSpc>
            </a:pPr>
            <a:endParaRPr lang="nl-NL" sz="1800" b="1" dirty="0">
              <a:solidFill>
                <a:srgbClr val="0070C0"/>
              </a:solidFill>
            </a:endParaRPr>
          </a:p>
          <a:p>
            <a:pPr>
              <a:lnSpc>
                <a:spcPct val="50000"/>
              </a:lnSpc>
            </a:pPr>
            <a:r>
              <a:rPr lang="nl-NL" sz="1800" b="1" dirty="0"/>
              <a:t>De 5-D cyclus van Waarderend Onderzoek (</a:t>
            </a:r>
            <a:r>
              <a:rPr lang="nl-NL" sz="1800" b="1" dirty="0" err="1"/>
              <a:t>Appreciative</a:t>
            </a:r>
            <a:r>
              <a:rPr lang="nl-NL" sz="1800" b="1" dirty="0"/>
              <a:t> </a:t>
            </a:r>
            <a:r>
              <a:rPr lang="nl-NL" sz="1800" b="1" dirty="0" err="1"/>
              <a:t>Inquiry</a:t>
            </a:r>
            <a:r>
              <a:rPr lang="nl-NL" sz="1800" b="1" dirty="0"/>
              <a:t>) </a:t>
            </a:r>
          </a:p>
        </p:txBody>
      </p:sp>
      <p:sp>
        <p:nvSpPr>
          <p:cNvPr id="4" name="Tijdelijke aanduiding voor voettekst 3">
            <a:extLst>
              <a:ext uri="{FF2B5EF4-FFF2-40B4-BE49-F238E27FC236}">
                <a16:creationId xmlns:a16="http://schemas.microsoft.com/office/drawing/2014/main" id="{13DF131E-7461-4C78-9F55-B4906889650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43154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7022" y="591738"/>
            <a:ext cx="7316263" cy="1143000"/>
          </a:xfrm>
        </p:spPr>
        <p:txBody>
          <a:bodyPr>
            <a:normAutofit/>
          </a:bodyPr>
          <a:lstStyle/>
          <a:p>
            <a:r>
              <a:rPr lang="nl-NL" dirty="0"/>
              <a:t>Gun en geef iemand de tijd - nadenktijd</a:t>
            </a:r>
          </a:p>
        </p:txBody>
      </p:sp>
      <p:sp>
        <p:nvSpPr>
          <p:cNvPr id="3" name="Tijdelijke aanduiding voor inhoud 2"/>
          <p:cNvSpPr>
            <a:spLocks noGrp="1"/>
          </p:cNvSpPr>
          <p:nvPr>
            <p:ph idx="1"/>
          </p:nvPr>
        </p:nvSpPr>
        <p:spPr/>
        <p:txBody>
          <a:bodyPr/>
          <a:lstStyle/>
          <a:p>
            <a:pPr marL="0" indent="0" algn="ctr">
              <a:buNone/>
            </a:pPr>
            <a:endParaRPr lang="nl-NL" dirty="0">
              <a:solidFill>
                <a:srgbClr val="0072A3"/>
              </a:solidFill>
            </a:endParaRPr>
          </a:p>
          <a:p>
            <a:pPr marL="0" indent="0" algn="ctr">
              <a:buNone/>
            </a:pPr>
            <a:endParaRPr lang="nl-NL" dirty="0">
              <a:solidFill>
                <a:srgbClr val="0072A3"/>
              </a:solidFill>
            </a:endParaRPr>
          </a:p>
          <a:p>
            <a:pPr marL="0" indent="0" algn="ctr">
              <a:buNone/>
            </a:pPr>
            <a:r>
              <a:rPr lang="nl-NL" sz="4800" dirty="0">
                <a:solidFill>
                  <a:srgbClr val="0072A3"/>
                </a:solidFill>
              </a:rPr>
              <a:t>Stiltes</a:t>
            </a:r>
          </a:p>
        </p:txBody>
      </p:sp>
      <p:sp>
        <p:nvSpPr>
          <p:cNvPr id="4" name="Tijdelijke aanduiding voor datum 3"/>
          <p:cNvSpPr>
            <a:spLocks noGrp="1"/>
          </p:cNvSpPr>
          <p:nvPr>
            <p:ph type="dt" sz="half" idx="10"/>
          </p:nvPr>
        </p:nvSpPr>
        <p:spPr/>
        <p:txBody>
          <a:bodyPr/>
          <a:lstStyle/>
          <a:p>
            <a:pPr>
              <a:defRPr/>
            </a:pPr>
            <a:fld id="{3F127E5B-C5E3-4D42-8286-8C49A69FADC5}" type="datetime1">
              <a:rPr lang="nl-NL" smtClean="0"/>
              <a:pPr>
                <a:defRPr/>
              </a:pPr>
              <a:t>8-4-2025</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4" y="2492896"/>
            <a:ext cx="3611275" cy="2556296"/>
          </a:xfrm>
          <a:prstGeom prst="rect">
            <a:avLst/>
          </a:prstGeom>
        </p:spPr>
      </p:pic>
    </p:spTree>
    <p:extLst>
      <p:ext uri="{BB962C8B-B14F-4D97-AF65-F5344CB8AC3E}">
        <p14:creationId xmlns:p14="http://schemas.microsoft.com/office/powerpoint/2010/main" val="3097667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9FE853-0FAC-4EB1-9671-CD9EDC47DF6E}"/>
              </a:ext>
            </a:extLst>
          </p:cNvPr>
          <p:cNvSpPr>
            <a:spLocks noGrp="1"/>
          </p:cNvSpPr>
          <p:nvPr>
            <p:ph type="title"/>
          </p:nvPr>
        </p:nvSpPr>
        <p:spPr/>
        <p:txBody>
          <a:bodyPr/>
          <a:lstStyle/>
          <a:p>
            <a:r>
              <a:rPr lang="nl-NL" dirty="0"/>
              <a:t>Missie en visie Hanzehogeschool Groningen</a:t>
            </a:r>
          </a:p>
        </p:txBody>
      </p:sp>
      <p:sp>
        <p:nvSpPr>
          <p:cNvPr id="3" name="Tijdelijke aanduiding voor inhoud 2">
            <a:extLst>
              <a:ext uri="{FF2B5EF4-FFF2-40B4-BE49-F238E27FC236}">
                <a16:creationId xmlns:a16="http://schemas.microsoft.com/office/drawing/2014/main" id="{B438A8CA-A5F0-401C-A20A-6AA374FB6B7D}"/>
              </a:ext>
            </a:extLst>
          </p:cNvPr>
          <p:cNvSpPr>
            <a:spLocks noGrp="1"/>
          </p:cNvSpPr>
          <p:nvPr>
            <p:ph idx="1"/>
          </p:nvPr>
        </p:nvSpPr>
        <p:spPr>
          <a:xfrm>
            <a:off x="899592" y="2187674"/>
            <a:ext cx="3893057" cy="4023360"/>
          </a:xfrm>
        </p:spPr>
        <p:txBody>
          <a:bodyPr/>
          <a:lstStyle/>
          <a:p>
            <a:r>
              <a:rPr lang="nl-NL" dirty="0"/>
              <a:t>De Hanzehogeschool Groningen, University of </a:t>
            </a:r>
            <a:r>
              <a:rPr lang="nl-NL" dirty="0" err="1"/>
              <a:t>Applied</a:t>
            </a:r>
            <a:r>
              <a:rPr lang="nl-NL" dirty="0"/>
              <a:t> Sciences, leidt kundige en betrokken professionals op, doet praktijkgericht onderzoek en is daarmee in de omgeving en (</a:t>
            </a:r>
            <a:r>
              <a:rPr lang="nl-NL" dirty="0" err="1"/>
              <a:t>inter</a:t>
            </a:r>
            <a:r>
              <a:rPr lang="nl-NL" dirty="0"/>
              <a:t>)nationaal een belangrijke partner bij het ontwikkelen van ondernemerschap en innovatieve, toepasbare kennis. </a:t>
            </a:r>
          </a:p>
          <a:p>
            <a:endParaRPr lang="nl-NL" dirty="0">
              <a:solidFill>
                <a:schemeClr val="accent1"/>
              </a:solidFill>
            </a:endParaRPr>
          </a:p>
          <a:p>
            <a:pPr marL="0" indent="0">
              <a:buNone/>
            </a:pPr>
            <a:r>
              <a:rPr lang="nl-NL" b="1" dirty="0">
                <a:solidFill>
                  <a:srgbClr val="0070C0"/>
                </a:solidFill>
              </a:rPr>
              <a:t>Centraal staat de leergemeenschap</a:t>
            </a:r>
          </a:p>
        </p:txBody>
      </p:sp>
      <p:sp>
        <p:nvSpPr>
          <p:cNvPr id="4" name="Tijdelijke aanduiding voor voettekst 3">
            <a:extLst>
              <a:ext uri="{FF2B5EF4-FFF2-40B4-BE49-F238E27FC236}">
                <a16:creationId xmlns:a16="http://schemas.microsoft.com/office/drawing/2014/main" id="{0FA419B8-B8DD-45EB-9631-C6AA39C0741F}"/>
              </a:ext>
            </a:extLst>
          </p:cNvPr>
          <p:cNvSpPr>
            <a:spLocks noGrp="1"/>
          </p:cNvSpPr>
          <p:nvPr>
            <p:ph type="ftr" sz="quarter" idx="11"/>
          </p:nvPr>
        </p:nvSpPr>
        <p:spPr/>
        <p:txBody>
          <a:bodyPr/>
          <a:lstStyle/>
          <a:p>
            <a:endParaRPr lang="en-US" dirty="0"/>
          </a:p>
        </p:txBody>
      </p:sp>
      <p:pic>
        <p:nvPicPr>
          <p:cNvPr id="5" name="Afbeelding 4">
            <a:extLst>
              <a:ext uri="{FF2B5EF4-FFF2-40B4-BE49-F238E27FC236}">
                <a16:creationId xmlns:a16="http://schemas.microsoft.com/office/drawing/2014/main" id="{45170459-9170-4ECC-AEED-DA3C3C11A030}"/>
              </a:ext>
            </a:extLst>
          </p:cNvPr>
          <p:cNvPicPr>
            <a:picLocks noChangeAspect="1"/>
          </p:cNvPicPr>
          <p:nvPr/>
        </p:nvPicPr>
        <p:blipFill rotWithShape="1">
          <a:blip r:embed="rId2"/>
          <a:srcRect l="31100" t="15846" r="39763" b="12201"/>
          <a:stretch/>
        </p:blipFill>
        <p:spPr>
          <a:xfrm>
            <a:off x="5342424" y="1916832"/>
            <a:ext cx="3024336" cy="4045449"/>
          </a:xfrm>
          <a:prstGeom prst="rect">
            <a:avLst/>
          </a:prstGeom>
        </p:spPr>
      </p:pic>
    </p:spTree>
    <p:extLst>
      <p:ext uri="{BB962C8B-B14F-4D97-AF65-F5344CB8AC3E}">
        <p14:creationId xmlns:p14="http://schemas.microsoft.com/office/powerpoint/2010/main" val="178871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32F139-BA26-45FE-951A-A9D316E31ACA}"/>
              </a:ext>
            </a:extLst>
          </p:cNvPr>
          <p:cNvSpPr>
            <a:spLocks noGrp="1"/>
          </p:cNvSpPr>
          <p:nvPr>
            <p:ph type="title"/>
          </p:nvPr>
        </p:nvSpPr>
        <p:spPr/>
        <p:txBody>
          <a:bodyPr/>
          <a:lstStyle/>
          <a:p>
            <a:r>
              <a:rPr lang="nl-NL" dirty="0"/>
              <a:t>Rapportage</a:t>
            </a:r>
          </a:p>
        </p:txBody>
      </p:sp>
      <p:pic>
        <p:nvPicPr>
          <p:cNvPr id="5" name="Tijdelijke aanduiding voor inhoud 4">
            <a:extLst>
              <a:ext uri="{FF2B5EF4-FFF2-40B4-BE49-F238E27FC236}">
                <a16:creationId xmlns:a16="http://schemas.microsoft.com/office/drawing/2014/main" id="{E0BBDC20-974F-424B-BE6B-930A6E7BCE82}"/>
              </a:ext>
            </a:extLst>
          </p:cNvPr>
          <p:cNvPicPr>
            <a:picLocks noGrp="1" noChangeAspect="1"/>
          </p:cNvPicPr>
          <p:nvPr>
            <p:ph idx="1"/>
          </p:nvPr>
        </p:nvPicPr>
        <p:blipFill rotWithShape="1">
          <a:blip r:embed="rId2"/>
          <a:srcRect l="26310" t="18261" r="16194" b="6954"/>
          <a:stretch/>
        </p:blipFill>
        <p:spPr>
          <a:xfrm>
            <a:off x="820840" y="2136940"/>
            <a:ext cx="5256584" cy="3722247"/>
          </a:xfrm>
          <a:prstGeom prst="rect">
            <a:avLst/>
          </a:prstGeom>
        </p:spPr>
      </p:pic>
      <p:sp>
        <p:nvSpPr>
          <p:cNvPr id="4" name="Tijdelijke aanduiding voor voettekst 3">
            <a:extLst>
              <a:ext uri="{FF2B5EF4-FFF2-40B4-BE49-F238E27FC236}">
                <a16:creationId xmlns:a16="http://schemas.microsoft.com/office/drawing/2014/main" id="{D9A7D3B2-A9F5-4CEE-8553-8C84CD406E72}"/>
              </a:ext>
            </a:extLst>
          </p:cNvPr>
          <p:cNvSpPr>
            <a:spLocks noGrp="1"/>
          </p:cNvSpPr>
          <p:nvPr>
            <p:ph type="ftr" sz="quarter" idx="11"/>
          </p:nvPr>
        </p:nvSpPr>
        <p:spPr/>
        <p:txBody>
          <a:bodyPr/>
          <a:lstStyle/>
          <a:p>
            <a:endParaRPr lang="en-US" dirty="0"/>
          </a:p>
        </p:txBody>
      </p:sp>
      <p:pic>
        <p:nvPicPr>
          <p:cNvPr id="6" name="Afbeelding 5">
            <a:extLst>
              <a:ext uri="{FF2B5EF4-FFF2-40B4-BE49-F238E27FC236}">
                <a16:creationId xmlns:a16="http://schemas.microsoft.com/office/drawing/2014/main" id="{48346BB6-7650-48DA-A02F-B9A2C50FEAB3}"/>
              </a:ext>
            </a:extLst>
          </p:cNvPr>
          <p:cNvPicPr>
            <a:picLocks noChangeAspect="1"/>
          </p:cNvPicPr>
          <p:nvPr/>
        </p:nvPicPr>
        <p:blipFill rotWithShape="1">
          <a:blip r:embed="rId3"/>
          <a:srcRect l="41737" t="19624" r="31100" b="5604"/>
          <a:stretch/>
        </p:blipFill>
        <p:spPr>
          <a:xfrm>
            <a:off x="6077424" y="2060263"/>
            <a:ext cx="2483768" cy="3722247"/>
          </a:xfrm>
          <a:prstGeom prst="rect">
            <a:avLst/>
          </a:prstGeom>
        </p:spPr>
      </p:pic>
    </p:spTree>
    <p:extLst>
      <p:ext uri="{BB962C8B-B14F-4D97-AF65-F5344CB8AC3E}">
        <p14:creationId xmlns:p14="http://schemas.microsoft.com/office/powerpoint/2010/main" val="3700284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C19B2-A9BF-4C08-8F1A-63AF302F1B13}"/>
              </a:ext>
            </a:extLst>
          </p:cNvPr>
          <p:cNvSpPr>
            <a:spLocks noGrp="1"/>
          </p:cNvSpPr>
          <p:nvPr>
            <p:ph type="title"/>
          </p:nvPr>
        </p:nvSpPr>
        <p:spPr/>
        <p:txBody>
          <a:bodyPr/>
          <a:lstStyle/>
          <a:p>
            <a:r>
              <a:rPr lang="nl-NL" dirty="0"/>
              <a:t>Maslow: beoordelaarseffecten - valkuilen</a:t>
            </a:r>
          </a:p>
        </p:txBody>
      </p:sp>
      <p:sp>
        <p:nvSpPr>
          <p:cNvPr id="4" name="Tijdelijke aanduiding voor voettekst 3">
            <a:extLst>
              <a:ext uri="{FF2B5EF4-FFF2-40B4-BE49-F238E27FC236}">
                <a16:creationId xmlns:a16="http://schemas.microsoft.com/office/drawing/2014/main" id="{18A27F48-447A-4591-9E36-FC409153C881}"/>
              </a:ext>
            </a:extLst>
          </p:cNvPr>
          <p:cNvSpPr>
            <a:spLocks noGrp="1"/>
          </p:cNvSpPr>
          <p:nvPr>
            <p:ph type="ftr" sz="quarter" idx="11"/>
          </p:nvPr>
        </p:nvSpPr>
        <p:spPr/>
        <p:txBody>
          <a:bodyPr/>
          <a:lstStyle/>
          <a:p>
            <a:endParaRPr lang="en-US" dirty="0"/>
          </a:p>
        </p:txBody>
      </p:sp>
      <p:sp>
        <p:nvSpPr>
          <p:cNvPr id="8" name="Tijdelijke aanduiding voor inhoud 7">
            <a:extLst>
              <a:ext uri="{FF2B5EF4-FFF2-40B4-BE49-F238E27FC236}">
                <a16:creationId xmlns:a16="http://schemas.microsoft.com/office/drawing/2014/main" id="{E68221C9-6DF1-432B-A01F-2142BB2F7B7C}"/>
              </a:ext>
            </a:extLst>
          </p:cNvPr>
          <p:cNvSpPr>
            <a:spLocks noGrp="1"/>
          </p:cNvSpPr>
          <p:nvPr>
            <p:ph idx="1"/>
          </p:nvPr>
        </p:nvSpPr>
        <p:spPr/>
        <p:txBody>
          <a:bodyPr>
            <a:normAutofit/>
          </a:bodyPr>
          <a:lstStyle/>
          <a:p>
            <a:endParaRPr lang="nl-NL" sz="2800" b="1" dirty="0">
              <a:solidFill>
                <a:srgbClr val="0070C0"/>
              </a:solidFill>
            </a:endParaRPr>
          </a:p>
          <a:p>
            <a:endParaRPr lang="nl-NL" sz="2800" b="1" dirty="0">
              <a:solidFill>
                <a:srgbClr val="0070C0"/>
              </a:solidFill>
            </a:endParaRPr>
          </a:p>
          <a:p>
            <a:endParaRPr lang="nl-NL" sz="2800" b="1" dirty="0">
              <a:solidFill>
                <a:srgbClr val="0070C0"/>
              </a:solidFill>
            </a:endParaRPr>
          </a:p>
          <a:p>
            <a:endParaRPr lang="nl-NL" sz="2800" b="1" dirty="0">
              <a:solidFill>
                <a:srgbClr val="0070C0"/>
              </a:solidFill>
            </a:endParaRPr>
          </a:p>
          <a:p>
            <a:endParaRPr lang="nl-NL" sz="2800" b="1" dirty="0">
              <a:solidFill>
                <a:srgbClr val="0070C0"/>
              </a:solidFill>
            </a:endParaRPr>
          </a:p>
          <a:p>
            <a:endParaRPr lang="nl-NL" sz="2800" b="1" dirty="0">
              <a:solidFill>
                <a:srgbClr val="0070C0"/>
              </a:solidFill>
            </a:endParaRPr>
          </a:p>
          <a:p>
            <a:r>
              <a:rPr lang="nl-NL" sz="2800" b="1" dirty="0">
                <a:solidFill>
                  <a:srgbClr val="0070C0"/>
                </a:solidFill>
              </a:rPr>
              <a:t>                                  Neutralisatie? </a:t>
            </a:r>
          </a:p>
        </p:txBody>
      </p:sp>
      <p:pic>
        <p:nvPicPr>
          <p:cNvPr id="9" name="Picture 8" descr="http://2.bp.blogspot.com/_0ahnGBeKoss/S9ltMovUcJI/AAAAAAAAADg/6FXDrblkSx8/s1600/valkuil.jpg">
            <a:extLst>
              <a:ext uri="{FF2B5EF4-FFF2-40B4-BE49-F238E27FC236}">
                <a16:creationId xmlns:a16="http://schemas.microsoft.com/office/drawing/2014/main" id="{84696E33-814C-48B5-8D51-FA57C0DAEDA8}"/>
              </a:ext>
            </a:extLst>
          </p:cNvPr>
          <p:cNvPicPr>
            <a:picLocks noChangeAspect="1" noChangeArrowheads="1"/>
          </p:cNvPicPr>
          <p:nvPr/>
        </p:nvPicPr>
        <p:blipFill>
          <a:blip r:embed="rId2" cstate="print"/>
          <a:srcRect/>
          <a:stretch>
            <a:fillRect/>
          </a:stretch>
        </p:blipFill>
        <p:spPr bwMode="auto">
          <a:xfrm>
            <a:off x="2753538" y="2173669"/>
            <a:ext cx="3642882" cy="2732162"/>
          </a:xfrm>
          <a:prstGeom prst="rect">
            <a:avLst/>
          </a:prstGeom>
          <a:noFill/>
        </p:spPr>
      </p:pic>
    </p:spTree>
    <p:extLst>
      <p:ext uri="{BB962C8B-B14F-4D97-AF65-F5344CB8AC3E}">
        <p14:creationId xmlns:p14="http://schemas.microsoft.com/office/powerpoint/2010/main" val="2166460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CFA6B-8173-4CC9-A769-304DB08E78BD}"/>
              </a:ext>
            </a:extLst>
          </p:cNvPr>
          <p:cNvSpPr>
            <a:spLocks noGrp="1"/>
          </p:cNvSpPr>
          <p:nvPr>
            <p:ph type="title"/>
          </p:nvPr>
        </p:nvSpPr>
        <p:spPr/>
        <p:txBody>
          <a:bodyPr/>
          <a:lstStyle/>
          <a:p>
            <a:r>
              <a:rPr lang="nl-NL" dirty="0"/>
              <a:t>Ecosysteem en toekomstperspectief</a:t>
            </a:r>
          </a:p>
        </p:txBody>
      </p:sp>
      <p:sp>
        <p:nvSpPr>
          <p:cNvPr id="4" name="Tijdelijke aanduiding voor voettekst 3">
            <a:extLst>
              <a:ext uri="{FF2B5EF4-FFF2-40B4-BE49-F238E27FC236}">
                <a16:creationId xmlns:a16="http://schemas.microsoft.com/office/drawing/2014/main" id="{F92052C4-EFE1-40C1-A6E3-0E57624693CB}"/>
              </a:ext>
            </a:extLst>
          </p:cNvPr>
          <p:cNvSpPr>
            <a:spLocks noGrp="1"/>
          </p:cNvSpPr>
          <p:nvPr>
            <p:ph type="ftr" sz="quarter" idx="11"/>
          </p:nvPr>
        </p:nvSpPr>
        <p:spPr/>
        <p:txBody>
          <a:bodyPr/>
          <a:lstStyle/>
          <a:p>
            <a:endParaRPr lang="en-US" dirty="0"/>
          </a:p>
        </p:txBody>
      </p:sp>
      <p:pic>
        <p:nvPicPr>
          <p:cNvPr id="1030" name="Picture 6" descr="Afbeeldingsresultaat voor proeftuin">
            <a:extLst>
              <a:ext uri="{FF2B5EF4-FFF2-40B4-BE49-F238E27FC236}">
                <a16:creationId xmlns:a16="http://schemas.microsoft.com/office/drawing/2014/main" id="{3FC1C0D6-6910-42C4-8989-1F67EB5D2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5934" y="2025158"/>
            <a:ext cx="3052139" cy="2182067"/>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C37E5EB4-B84A-48E1-88EA-7A048B27D1A0}"/>
              </a:ext>
            </a:extLst>
          </p:cNvPr>
          <p:cNvSpPr>
            <a:spLocks noGrp="1"/>
          </p:cNvSpPr>
          <p:nvPr>
            <p:ph idx="1"/>
          </p:nvPr>
        </p:nvSpPr>
        <p:spPr>
          <a:xfrm>
            <a:off x="771573" y="1556792"/>
            <a:ext cx="7976891" cy="4549282"/>
          </a:xfrm>
        </p:spPr>
        <p:txBody>
          <a:bodyPr>
            <a:normAutofit fontScale="92500" lnSpcReduction="20000"/>
          </a:bodyPr>
          <a:lstStyle/>
          <a:p>
            <a:endParaRPr lang="nl-NL" dirty="0"/>
          </a:p>
          <a:p>
            <a:endParaRPr lang="nl-NL" dirty="0"/>
          </a:p>
          <a:p>
            <a:endParaRPr lang="nl-NL" dirty="0"/>
          </a:p>
          <a:p>
            <a:endParaRPr lang="nl-NL" dirty="0"/>
          </a:p>
          <a:p>
            <a:endParaRPr lang="nl-NL" dirty="0"/>
          </a:p>
          <a:p>
            <a:endParaRPr lang="nl-NL" dirty="0"/>
          </a:p>
          <a:p>
            <a:endParaRPr lang="nl-NL" dirty="0"/>
          </a:p>
          <a:p>
            <a:endParaRPr lang="nl-NL" dirty="0"/>
          </a:p>
          <a:p>
            <a:r>
              <a:rPr lang="nl-NL" sz="1900" b="1" dirty="0">
                <a:solidFill>
                  <a:srgbClr val="0070C0"/>
                </a:solidFill>
              </a:rPr>
              <a:t>professionele identiteit</a:t>
            </a:r>
            <a:r>
              <a:rPr lang="nl-NL" sz="1900" dirty="0"/>
              <a:t>: persoonlijk leiderschap</a:t>
            </a:r>
          </a:p>
          <a:p>
            <a:r>
              <a:rPr lang="nl-NL" sz="1900" b="1" dirty="0">
                <a:solidFill>
                  <a:srgbClr val="0070C0"/>
                </a:solidFill>
              </a:rPr>
              <a:t>duurzame inzetbaarheid</a:t>
            </a:r>
            <a:r>
              <a:rPr lang="nl-NL" sz="1900" dirty="0"/>
              <a:t>: toekomst en werkplezier</a:t>
            </a:r>
          </a:p>
          <a:p>
            <a:r>
              <a:rPr lang="nl-NL" sz="1900" b="1" dirty="0">
                <a:solidFill>
                  <a:srgbClr val="0070C0"/>
                </a:solidFill>
              </a:rPr>
              <a:t>eigenaarschap en verantwoordelijkheid</a:t>
            </a:r>
            <a:r>
              <a:rPr lang="nl-NL" sz="1900" dirty="0"/>
              <a:t>: </a:t>
            </a:r>
          </a:p>
          <a:p>
            <a:r>
              <a:rPr lang="nl-NL" sz="1900" dirty="0"/>
              <a:t>doorlopende ontwikkeling en verdiepend bewustzijn </a:t>
            </a:r>
          </a:p>
        </p:txBody>
      </p:sp>
      <p:pic>
        <p:nvPicPr>
          <p:cNvPr id="7" name="Picture 6" descr="Gerelateerde afbeelding">
            <a:extLst>
              <a:ext uri="{FF2B5EF4-FFF2-40B4-BE49-F238E27FC236}">
                <a16:creationId xmlns:a16="http://schemas.microsoft.com/office/drawing/2014/main" id="{EB9EB3CF-D88F-4075-9B82-FFA623CA43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215" t="8927" r="24411" b="10520"/>
          <a:stretch/>
        </p:blipFill>
        <p:spPr bwMode="auto">
          <a:xfrm>
            <a:off x="6660232" y="4365104"/>
            <a:ext cx="1971435" cy="1739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926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C5BC6-6E26-4F7E-88D7-B7FAAD6FFF88}"/>
              </a:ext>
            </a:extLst>
          </p:cNvPr>
          <p:cNvSpPr>
            <a:spLocks noGrp="1"/>
          </p:cNvSpPr>
          <p:nvPr>
            <p:ph type="title"/>
          </p:nvPr>
        </p:nvSpPr>
        <p:spPr/>
        <p:txBody>
          <a:bodyPr/>
          <a:lstStyle/>
          <a:p>
            <a:r>
              <a:rPr lang="nl-NL" dirty="0"/>
              <a:t>Maya </a:t>
            </a:r>
            <a:r>
              <a:rPr lang="nl-NL" dirty="0" err="1"/>
              <a:t>Angelou</a:t>
            </a:r>
            <a:r>
              <a:rPr lang="nl-NL" dirty="0"/>
              <a:t> (1928 – 2014) </a:t>
            </a:r>
          </a:p>
        </p:txBody>
      </p:sp>
      <p:sp>
        <p:nvSpPr>
          <p:cNvPr id="4" name="Tijdelijke aanduiding voor voettekst 3">
            <a:extLst>
              <a:ext uri="{FF2B5EF4-FFF2-40B4-BE49-F238E27FC236}">
                <a16:creationId xmlns:a16="http://schemas.microsoft.com/office/drawing/2014/main" id="{03F533D8-0F1B-418A-A38B-A04A08522110}"/>
              </a:ext>
            </a:extLst>
          </p:cNvPr>
          <p:cNvSpPr>
            <a:spLocks noGrp="1"/>
          </p:cNvSpPr>
          <p:nvPr>
            <p:ph type="ftr" sz="quarter" idx="11"/>
          </p:nvPr>
        </p:nvSpPr>
        <p:spPr/>
        <p:txBody>
          <a:bodyPr/>
          <a:lstStyle/>
          <a:p>
            <a:endParaRPr lang="en-US" dirty="0"/>
          </a:p>
        </p:txBody>
      </p:sp>
      <p:sp>
        <p:nvSpPr>
          <p:cNvPr id="5" name="Tijdelijke aanduiding voor inhoud 2">
            <a:extLst>
              <a:ext uri="{FF2B5EF4-FFF2-40B4-BE49-F238E27FC236}">
                <a16:creationId xmlns:a16="http://schemas.microsoft.com/office/drawing/2014/main" id="{D1CF3955-15F5-4AF8-A949-3CA4C0357A39}"/>
              </a:ext>
            </a:extLst>
          </p:cNvPr>
          <p:cNvSpPr>
            <a:spLocks noGrp="1"/>
          </p:cNvSpPr>
          <p:nvPr>
            <p:ph idx="1"/>
          </p:nvPr>
        </p:nvSpPr>
        <p:spPr>
          <a:xfrm>
            <a:off x="1666825" y="1980805"/>
            <a:ext cx="5810349" cy="3160068"/>
          </a:xfrm>
          <a:noFill/>
          <a:ln w="28575">
            <a:solidFill>
              <a:schemeClr val="accent2"/>
            </a:solidFill>
          </a:ln>
        </p:spPr>
        <p:txBody>
          <a:bodyPr>
            <a:normAutofit/>
          </a:bodyPr>
          <a:lstStyle/>
          <a:p>
            <a:endParaRPr lang="nl-NL" dirty="0"/>
          </a:p>
          <a:p>
            <a:pPr algn="ctr"/>
            <a:r>
              <a:rPr lang="nl-NL" sz="2400" b="1" dirty="0"/>
              <a:t>‘People </a:t>
            </a:r>
            <a:r>
              <a:rPr lang="nl-NL" sz="2400" b="1" dirty="0" err="1"/>
              <a:t>will</a:t>
            </a:r>
            <a:r>
              <a:rPr lang="nl-NL" sz="2400" b="1" dirty="0"/>
              <a:t> </a:t>
            </a:r>
            <a:r>
              <a:rPr lang="nl-NL" sz="2400" b="1" dirty="0" err="1"/>
              <a:t>forget</a:t>
            </a:r>
            <a:r>
              <a:rPr lang="nl-NL" sz="2400" b="1" dirty="0"/>
              <a:t> </a:t>
            </a:r>
            <a:r>
              <a:rPr lang="nl-NL" sz="2400" b="1" dirty="0" err="1"/>
              <a:t>what</a:t>
            </a:r>
            <a:r>
              <a:rPr lang="nl-NL" sz="2400" b="1" dirty="0"/>
              <a:t> </a:t>
            </a:r>
            <a:r>
              <a:rPr lang="nl-NL" sz="2400" b="1" dirty="0" err="1"/>
              <a:t>you</a:t>
            </a:r>
            <a:r>
              <a:rPr lang="nl-NL" sz="2400" b="1" dirty="0"/>
              <a:t> </a:t>
            </a:r>
            <a:r>
              <a:rPr lang="nl-NL" sz="2400" b="1" dirty="0" err="1"/>
              <a:t>said</a:t>
            </a:r>
            <a:r>
              <a:rPr lang="nl-NL" sz="2400" b="1" dirty="0"/>
              <a:t>,</a:t>
            </a:r>
          </a:p>
          <a:p>
            <a:pPr algn="ctr"/>
            <a:r>
              <a:rPr lang="nl-NL" sz="2400" b="1" dirty="0"/>
              <a:t> </a:t>
            </a:r>
            <a:r>
              <a:rPr lang="nl-NL" sz="2400" b="1" dirty="0" err="1"/>
              <a:t>people</a:t>
            </a:r>
            <a:r>
              <a:rPr lang="nl-NL" sz="2400" b="1" dirty="0"/>
              <a:t> </a:t>
            </a:r>
            <a:r>
              <a:rPr lang="nl-NL" sz="2400" b="1" dirty="0" err="1"/>
              <a:t>will</a:t>
            </a:r>
            <a:r>
              <a:rPr lang="nl-NL" sz="2400" b="1" dirty="0"/>
              <a:t> </a:t>
            </a:r>
            <a:r>
              <a:rPr lang="nl-NL" sz="2400" b="1" dirty="0" err="1"/>
              <a:t>forget</a:t>
            </a:r>
            <a:r>
              <a:rPr lang="nl-NL" sz="2400" b="1" dirty="0"/>
              <a:t> </a:t>
            </a:r>
            <a:r>
              <a:rPr lang="nl-NL" sz="2400" b="1" dirty="0" err="1"/>
              <a:t>what</a:t>
            </a:r>
            <a:r>
              <a:rPr lang="nl-NL" sz="2400" b="1" dirty="0"/>
              <a:t> </a:t>
            </a:r>
            <a:r>
              <a:rPr lang="nl-NL" sz="2400" b="1" dirty="0" err="1"/>
              <a:t>you</a:t>
            </a:r>
            <a:r>
              <a:rPr lang="nl-NL" sz="2400" b="1" dirty="0"/>
              <a:t> </a:t>
            </a:r>
            <a:r>
              <a:rPr lang="nl-NL" sz="2400" b="1" dirty="0" err="1"/>
              <a:t>did</a:t>
            </a:r>
            <a:r>
              <a:rPr lang="nl-NL" sz="2400" b="1" dirty="0"/>
              <a:t>, </a:t>
            </a:r>
          </a:p>
          <a:p>
            <a:pPr algn="ctr"/>
            <a:r>
              <a:rPr lang="nl-NL" sz="2400" b="1" dirty="0"/>
              <a:t>but </a:t>
            </a:r>
            <a:r>
              <a:rPr lang="nl-NL" sz="2400" b="1" dirty="0" err="1"/>
              <a:t>people</a:t>
            </a:r>
            <a:r>
              <a:rPr lang="nl-NL" sz="2400" b="1" dirty="0"/>
              <a:t> </a:t>
            </a:r>
            <a:r>
              <a:rPr lang="nl-NL" sz="2400" b="1" dirty="0" err="1"/>
              <a:t>will</a:t>
            </a:r>
            <a:r>
              <a:rPr lang="nl-NL" sz="2400" b="1" dirty="0"/>
              <a:t> never </a:t>
            </a:r>
            <a:r>
              <a:rPr lang="nl-NL" sz="2400" b="1" dirty="0" err="1"/>
              <a:t>forget</a:t>
            </a:r>
            <a:r>
              <a:rPr lang="nl-NL" sz="2400" b="1" dirty="0"/>
              <a:t> </a:t>
            </a:r>
            <a:r>
              <a:rPr lang="nl-NL" sz="2400" b="1" dirty="0" err="1"/>
              <a:t>how</a:t>
            </a:r>
            <a:r>
              <a:rPr lang="nl-NL" sz="2400" b="1" dirty="0"/>
              <a:t> </a:t>
            </a:r>
            <a:r>
              <a:rPr lang="nl-NL" sz="2400" b="1" dirty="0" err="1"/>
              <a:t>you</a:t>
            </a:r>
            <a:endParaRPr lang="nl-NL" sz="2400" b="1" dirty="0"/>
          </a:p>
          <a:p>
            <a:pPr algn="ctr"/>
            <a:r>
              <a:rPr lang="nl-NL" sz="2400" b="1" dirty="0"/>
              <a:t> made </a:t>
            </a:r>
            <a:r>
              <a:rPr lang="nl-NL" sz="2400" b="1" dirty="0" err="1"/>
              <a:t>them</a:t>
            </a:r>
            <a:r>
              <a:rPr lang="nl-NL" sz="2400" b="1" dirty="0"/>
              <a:t> feel.’</a:t>
            </a:r>
          </a:p>
          <a:p>
            <a:pPr marL="0" indent="0">
              <a:buNone/>
            </a:pPr>
            <a:endParaRPr lang="nl-NL" dirty="0">
              <a:solidFill>
                <a:srgbClr val="0072A3"/>
              </a:solidFill>
            </a:endParaRPr>
          </a:p>
        </p:txBody>
      </p:sp>
      <p:pic>
        <p:nvPicPr>
          <p:cNvPr id="6" name="Picture 2" descr="Afbeeldingsresultaat voor maya angelou">
            <a:extLst>
              <a:ext uri="{FF2B5EF4-FFF2-40B4-BE49-F238E27FC236}">
                <a16:creationId xmlns:a16="http://schemas.microsoft.com/office/drawing/2014/main" id="{0EA7A253-0AC4-415D-9D61-5FF5ECDBA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4097395"/>
            <a:ext cx="1872208" cy="1984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1642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C3C432-0F67-4489-B128-6341C49A37ED}"/>
              </a:ext>
            </a:extLst>
          </p:cNvPr>
          <p:cNvSpPr>
            <a:spLocks noGrp="1"/>
          </p:cNvSpPr>
          <p:nvPr>
            <p:ph type="title"/>
          </p:nvPr>
        </p:nvSpPr>
        <p:spPr/>
        <p:txBody>
          <a:bodyPr/>
          <a:lstStyle/>
          <a:p>
            <a:r>
              <a:rPr lang="nl-NL" dirty="0"/>
              <a:t> van vinken naar VONKEN en VIEREN</a:t>
            </a:r>
          </a:p>
        </p:txBody>
      </p:sp>
      <p:sp>
        <p:nvSpPr>
          <p:cNvPr id="3" name="Tijdelijke aanduiding voor inhoud 2">
            <a:extLst>
              <a:ext uri="{FF2B5EF4-FFF2-40B4-BE49-F238E27FC236}">
                <a16:creationId xmlns:a16="http://schemas.microsoft.com/office/drawing/2014/main" id="{C0F11D15-F77C-47DF-BDCF-02DC51D05FB2}"/>
              </a:ext>
            </a:extLst>
          </p:cNvPr>
          <p:cNvSpPr>
            <a:spLocks noGrp="1"/>
          </p:cNvSpPr>
          <p:nvPr>
            <p:ph idx="1"/>
          </p:nvPr>
        </p:nvSpPr>
        <p:spPr>
          <a:xfrm>
            <a:off x="822959" y="1845734"/>
            <a:ext cx="7543801" cy="4391578"/>
          </a:xfrm>
        </p:spPr>
        <p:txBody>
          <a:bodyPr>
            <a:normAutofit/>
          </a:bodyPr>
          <a:lstStyle/>
          <a:p>
            <a:pPr marL="0" indent="0">
              <a:buNone/>
            </a:pPr>
            <a:r>
              <a:rPr lang="nl-NL" sz="2400" dirty="0"/>
              <a:t> van de toekomstig student en elkaar! </a:t>
            </a:r>
          </a:p>
        </p:txBody>
      </p:sp>
      <p:sp>
        <p:nvSpPr>
          <p:cNvPr id="4" name="Tijdelijke aanduiding voor voettekst 3">
            <a:extLst>
              <a:ext uri="{FF2B5EF4-FFF2-40B4-BE49-F238E27FC236}">
                <a16:creationId xmlns:a16="http://schemas.microsoft.com/office/drawing/2014/main" id="{6D0230EA-7655-4544-9133-8DB14A1E205B}"/>
              </a:ext>
            </a:extLst>
          </p:cNvPr>
          <p:cNvSpPr>
            <a:spLocks noGrp="1"/>
          </p:cNvSpPr>
          <p:nvPr>
            <p:ph type="ftr" sz="quarter" idx="11"/>
          </p:nvPr>
        </p:nvSpPr>
        <p:spPr/>
        <p:txBody>
          <a:bodyPr/>
          <a:lstStyle/>
          <a:p>
            <a:endParaRPr lang="en-US" dirty="0"/>
          </a:p>
        </p:txBody>
      </p:sp>
      <p:pic>
        <p:nvPicPr>
          <p:cNvPr id="5" name="Afbeelding 4">
            <a:extLst>
              <a:ext uri="{FF2B5EF4-FFF2-40B4-BE49-F238E27FC236}">
                <a16:creationId xmlns:a16="http://schemas.microsoft.com/office/drawing/2014/main" id="{11473ABB-C6FC-4C55-AB02-D3091BE17BB0}"/>
              </a:ext>
            </a:extLst>
          </p:cNvPr>
          <p:cNvPicPr>
            <a:picLocks noChangeAspect="1"/>
          </p:cNvPicPr>
          <p:nvPr/>
        </p:nvPicPr>
        <p:blipFill rotWithShape="1">
          <a:blip r:embed="rId3"/>
          <a:srcRect l="22438" t="28819" r="27163" b="8494"/>
          <a:stretch/>
        </p:blipFill>
        <p:spPr>
          <a:xfrm>
            <a:off x="1657655" y="2348880"/>
            <a:ext cx="5683740" cy="3755641"/>
          </a:xfrm>
          <a:prstGeom prst="rect">
            <a:avLst/>
          </a:prstGeom>
        </p:spPr>
      </p:pic>
    </p:spTree>
    <p:extLst>
      <p:ext uri="{BB962C8B-B14F-4D97-AF65-F5344CB8AC3E}">
        <p14:creationId xmlns:p14="http://schemas.microsoft.com/office/powerpoint/2010/main" val="9560251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059F2-090D-495E-973F-7DF70C1488C3}"/>
              </a:ext>
            </a:extLst>
          </p:cNvPr>
          <p:cNvSpPr>
            <a:spLocks noGrp="1"/>
          </p:cNvSpPr>
          <p:nvPr>
            <p:ph type="title"/>
          </p:nvPr>
        </p:nvSpPr>
        <p:spPr/>
        <p:txBody>
          <a:bodyPr/>
          <a:lstStyle/>
          <a:p>
            <a:r>
              <a:rPr lang="nl-NL" dirty="0"/>
              <a:t>De bedoeling! </a:t>
            </a:r>
          </a:p>
        </p:txBody>
      </p:sp>
      <p:pic>
        <p:nvPicPr>
          <p:cNvPr id="5" name="Tijdelijke aanduiding voor inhoud 4">
            <a:hlinkClick r:id="rId2"/>
            <a:extLst>
              <a:ext uri="{FF2B5EF4-FFF2-40B4-BE49-F238E27FC236}">
                <a16:creationId xmlns:a16="http://schemas.microsoft.com/office/drawing/2014/main" id="{558234F2-86C4-444B-BC43-526CDECA24D0}"/>
              </a:ext>
            </a:extLst>
          </p:cNvPr>
          <p:cNvPicPr>
            <a:picLocks noGrp="1" noChangeAspect="1"/>
          </p:cNvPicPr>
          <p:nvPr>
            <p:ph idx="1"/>
          </p:nvPr>
        </p:nvPicPr>
        <p:blipFill rotWithShape="1">
          <a:blip r:embed="rId3"/>
          <a:srcRect l="22552" t="26815" r="20242" b="6954"/>
          <a:stretch/>
        </p:blipFill>
        <p:spPr>
          <a:xfrm>
            <a:off x="1764661" y="2226609"/>
            <a:ext cx="5614677" cy="3521069"/>
          </a:xfrm>
          <a:prstGeom prst="rect">
            <a:avLst/>
          </a:prstGeom>
        </p:spPr>
      </p:pic>
      <p:sp>
        <p:nvSpPr>
          <p:cNvPr id="4" name="Tijdelijke aanduiding voor voettekst 3">
            <a:extLst>
              <a:ext uri="{FF2B5EF4-FFF2-40B4-BE49-F238E27FC236}">
                <a16:creationId xmlns:a16="http://schemas.microsoft.com/office/drawing/2014/main" id="{20CABE06-D483-4CD4-B31A-A8641A8926F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035997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bwMode="auto">
          <a:xfrm>
            <a:off x="750888" y="498017"/>
            <a:ext cx="7935912" cy="1143000"/>
          </a:xfrm>
          <a:prstGeom prst="rect">
            <a:avLst/>
          </a:prstGeom>
          <a:noFill/>
          <a:ln>
            <a:miter lim="800000"/>
            <a:headEnd/>
            <a:tailEnd/>
          </a:ln>
        </p:spPr>
        <p:txBody>
          <a:bodyPr>
            <a:normAutofit/>
          </a:bodyPr>
          <a:lstStyle/>
          <a:p>
            <a:r>
              <a:rPr lang="en-US" sz="4000" b="1" dirty="0">
                <a:solidFill>
                  <a:schemeClr val="bg2">
                    <a:lumMod val="50000"/>
                  </a:schemeClr>
                </a:solidFill>
                <a:cs typeface="Verdana" pitchFamily="34" charset="0"/>
              </a:rPr>
              <a:t>   </a:t>
            </a:r>
          </a:p>
        </p:txBody>
      </p:sp>
      <p:sp>
        <p:nvSpPr>
          <p:cNvPr id="26627" name="Picture 3"/>
          <p:cNvSpPr>
            <a:spLocks noGrp="1" noChangeAspect="1" noChangeArrowheads="1"/>
          </p:cNvSpPr>
          <p:nvPr>
            <p:ph type="body" idx="4294967295"/>
          </p:nvPr>
        </p:nvSpPr>
        <p:spPr bwMode="auto">
          <a:xfrm>
            <a:off x="750888" y="1989138"/>
            <a:ext cx="7640637" cy="4176166"/>
          </a:xfrm>
          <a:prstGeom prst="rect">
            <a:avLst/>
          </a:prstGeom>
          <a:noFill/>
          <a:ln w="63500" cap="rnd" algn="ctr">
            <a:prstDash val="sysDot"/>
            <a:miter lim="800000"/>
            <a:headEnd/>
            <a:tailEnd/>
          </a:ln>
        </p:spPr>
        <p:txBody>
          <a:bodyPr>
            <a:normAutofit/>
          </a:bodyPr>
          <a:lstStyle/>
          <a:p>
            <a:endParaRPr lang="nl-NL" dirty="0"/>
          </a:p>
          <a:p>
            <a:endParaRPr lang="nl-NL" dirty="0"/>
          </a:p>
          <a:p>
            <a:endParaRPr lang="nl-NL" dirty="0"/>
          </a:p>
          <a:p>
            <a:endParaRPr lang="nl-NL" dirty="0"/>
          </a:p>
          <a:p>
            <a:endParaRPr lang="nl-NL" dirty="0"/>
          </a:p>
          <a:p>
            <a:endParaRPr lang="nl-NL" dirty="0"/>
          </a:p>
          <a:p>
            <a:endParaRPr lang="nl-NL" dirty="0"/>
          </a:p>
          <a:p>
            <a:pPr marL="0" indent="0">
              <a:buNone/>
            </a:pPr>
            <a:endParaRPr lang="nl-NL" dirty="0"/>
          </a:p>
        </p:txBody>
      </p:sp>
      <p:sp>
        <p:nvSpPr>
          <p:cNvPr id="2" name="Tijdelijke aanduiding voor voettekst 1">
            <a:extLst>
              <a:ext uri="{FF2B5EF4-FFF2-40B4-BE49-F238E27FC236}">
                <a16:creationId xmlns:a16="http://schemas.microsoft.com/office/drawing/2014/main" id="{C24806C4-AC41-4327-B379-96BD133AB772}"/>
              </a:ext>
            </a:extLst>
          </p:cNvPr>
          <p:cNvSpPr>
            <a:spLocks noGrp="1"/>
          </p:cNvSpPr>
          <p:nvPr>
            <p:ph type="ftr" sz="quarter" idx="11"/>
          </p:nvPr>
        </p:nvSpPr>
        <p:spPr/>
        <p:txBody>
          <a:bodyPr/>
          <a:lstStyle/>
          <a:p>
            <a:endParaRPr lang="en-US" dirty="0"/>
          </a:p>
        </p:txBody>
      </p:sp>
      <p:pic>
        <p:nvPicPr>
          <p:cNvPr id="1026" name="Picture 2" descr="Afbeeldingsresultaat voor vr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515" y="1196752"/>
            <a:ext cx="5923955" cy="3947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terkscan.nl/img/companies/sterkscan/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8989" y="1431560"/>
            <a:ext cx="1851008" cy="1036132"/>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8D057EB6-828C-4DDB-B8AB-BCFB170FF273}"/>
              </a:ext>
            </a:extLst>
          </p:cNvPr>
          <p:cNvSpPr/>
          <p:nvPr/>
        </p:nvSpPr>
        <p:spPr>
          <a:xfrm>
            <a:off x="3165372" y="2665412"/>
            <a:ext cx="3106941" cy="1569660"/>
          </a:xfrm>
          <a:prstGeom prst="rect">
            <a:avLst/>
          </a:prstGeom>
          <a:noFill/>
        </p:spPr>
        <p:txBody>
          <a:bodyPr wrap="none" lIns="91440" tIns="45720" rIns="91440" bIns="45720">
            <a:spAutoFit/>
          </a:bodyPr>
          <a:lstStyle/>
          <a:p>
            <a:pPr algn="ctr"/>
            <a:r>
              <a:rPr lang="nl-NL" sz="3200" b="1" dirty="0">
                <a:ln w="0"/>
                <a:effectLst>
                  <a:outerShdw blurRad="38100" dist="19050" dir="2700000" algn="tl" rotWithShape="0">
                    <a:schemeClr val="dk1">
                      <a:alpha val="40000"/>
                    </a:schemeClr>
                  </a:outerShdw>
                </a:effectLst>
                <a:latin typeface="+mn-lt"/>
              </a:rPr>
              <a:t>tevreden? </a:t>
            </a:r>
          </a:p>
          <a:p>
            <a:pPr algn="ctr"/>
            <a:r>
              <a:rPr lang="nl-NL" sz="3200" b="1" dirty="0">
                <a:ln w="0"/>
                <a:effectLst>
                  <a:outerShdw blurRad="38100" dist="19050" dir="2700000" algn="tl" rotWithShape="0">
                    <a:schemeClr val="dk1">
                      <a:alpha val="40000"/>
                    </a:schemeClr>
                  </a:outerShdw>
                </a:effectLst>
                <a:latin typeface="+mn-lt"/>
              </a:rPr>
              <a:t>d</a:t>
            </a:r>
            <a:r>
              <a:rPr lang="nl-NL" sz="3200" b="1" cap="none" spc="0" dirty="0">
                <a:ln w="0"/>
                <a:effectLst>
                  <a:outerShdw blurRad="38100" dist="19050" dir="2700000" algn="tl" rotWithShape="0">
                    <a:schemeClr val="dk1">
                      <a:alpha val="40000"/>
                    </a:schemeClr>
                  </a:outerShdw>
                </a:effectLst>
                <a:latin typeface="+mn-lt"/>
              </a:rPr>
              <a:t>oelen behaald? </a:t>
            </a:r>
          </a:p>
          <a:p>
            <a:pPr algn="ctr"/>
            <a:r>
              <a:rPr lang="nl-NL" sz="3200" b="1" dirty="0">
                <a:ln w="0"/>
                <a:effectLst>
                  <a:outerShdw blurRad="38100" dist="19050" dir="2700000" algn="tl" rotWithShape="0">
                    <a:schemeClr val="dk1">
                      <a:alpha val="40000"/>
                    </a:schemeClr>
                  </a:outerShdw>
                </a:effectLst>
                <a:latin typeface="+mn-lt"/>
              </a:rPr>
              <a:t>Een woord</a:t>
            </a:r>
            <a:r>
              <a:rPr lang="nl-NL" sz="3200" b="1" cap="none" spc="0" dirty="0">
                <a:ln w="0"/>
                <a:effectLst>
                  <a:outerShdw blurRad="38100" dist="19050" dir="2700000" algn="tl" rotWithShape="0">
                    <a:schemeClr val="dk1">
                      <a:alpha val="40000"/>
                    </a:schemeClr>
                  </a:outerShdw>
                </a:effectLst>
                <a:latin typeface="+mn-lt"/>
              </a:rPr>
              <a:t>? </a:t>
            </a:r>
          </a:p>
        </p:txBody>
      </p:sp>
      <p:sp>
        <p:nvSpPr>
          <p:cNvPr id="5" name="Tekstvak 4">
            <a:extLst>
              <a:ext uri="{FF2B5EF4-FFF2-40B4-BE49-F238E27FC236}">
                <a16:creationId xmlns:a16="http://schemas.microsoft.com/office/drawing/2014/main" id="{659D9200-4072-434A-8689-58D2B7307F97}"/>
              </a:ext>
            </a:extLst>
          </p:cNvPr>
          <p:cNvSpPr txBox="1"/>
          <p:nvPr/>
        </p:nvSpPr>
        <p:spPr>
          <a:xfrm>
            <a:off x="1029940" y="5492754"/>
            <a:ext cx="7309103" cy="369332"/>
          </a:xfrm>
          <a:prstGeom prst="rect">
            <a:avLst/>
          </a:prstGeom>
          <a:noFill/>
          <a:ln w="38100">
            <a:solidFill>
              <a:schemeClr val="accent2"/>
            </a:solidFill>
          </a:ln>
        </p:spPr>
        <p:txBody>
          <a:bodyPr wrap="square" rtlCol="0">
            <a:spAutoFit/>
          </a:bodyPr>
          <a:lstStyle/>
          <a:p>
            <a:pPr algn="ctr"/>
            <a:r>
              <a:rPr lang="nl-NL" dirty="0"/>
              <a:t>Landingspagina: </a:t>
            </a:r>
            <a:r>
              <a:rPr lang="nl-NL" dirty="0">
                <a:hlinkClick r:id="rId5"/>
              </a:rPr>
              <a:t>www.bureausterk.nl/HH-training-assessor</a:t>
            </a:r>
            <a:r>
              <a:rPr lang="nl-NL" dirty="0"/>
              <a:t>   </a:t>
            </a:r>
            <a:endParaRPr lang="nl-NL" dirty="0">
              <a:latin typeface="Verdana" pitchFamily="34" charset="0"/>
              <a:cs typeface="Verdana" pitchFamily="34" charset="0"/>
            </a:endParaRPr>
          </a:p>
        </p:txBody>
      </p:sp>
    </p:spTree>
    <p:extLst>
      <p:ext uri="{BB962C8B-B14F-4D97-AF65-F5344CB8AC3E}">
        <p14:creationId xmlns:p14="http://schemas.microsoft.com/office/powerpoint/2010/main" val="3139843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C40449-9FE7-4E2A-BE7C-DCDFA87FB691}"/>
              </a:ext>
            </a:extLst>
          </p:cNvPr>
          <p:cNvSpPr>
            <a:spLocks noGrp="1"/>
          </p:cNvSpPr>
          <p:nvPr>
            <p:ph type="title"/>
          </p:nvPr>
        </p:nvSpPr>
        <p:spPr/>
        <p:txBody>
          <a:bodyPr/>
          <a:lstStyle/>
          <a:p>
            <a:r>
              <a:rPr lang="nl-NL" dirty="0"/>
              <a:t> </a:t>
            </a:r>
          </a:p>
        </p:txBody>
      </p:sp>
      <p:pic>
        <p:nvPicPr>
          <p:cNvPr id="5" name="Tijdelijke aanduiding voor inhoud 4">
            <a:extLst>
              <a:ext uri="{FF2B5EF4-FFF2-40B4-BE49-F238E27FC236}">
                <a16:creationId xmlns:a16="http://schemas.microsoft.com/office/drawing/2014/main" id="{D2465C46-A72A-4AC5-8B22-75EC2E5ADADD}"/>
              </a:ext>
            </a:extLst>
          </p:cNvPr>
          <p:cNvPicPr>
            <a:picLocks noGrp="1" noChangeAspect="1"/>
          </p:cNvPicPr>
          <p:nvPr>
            <p:ph idx="1"/>
          </p:nvPr>
        </p:nvPicPr>
        <p:blipFill rotWithShape="1">
          <a:blip r:embed="rId3"/>
          <a:srcRect l="39206" t="30321" r="17840" b="12182"/>
          <a:stretch/>
        </p:blipFill>
        <p:spPr>
          <a:xfrm>
            <a:off x="1393642" y="1746499"/>
            <a:ext cx="6112684" cy="4346797"/>
          </a:xfrm>
          <a:prstGeom prst="rect">
            <a:avLst/>
          </a:prstGeom>
        </p:spPr>
      </p:pic>
      <p:sp>
        <p:nvSpPr>
          <p:cNvPr id="4" name="Tijdelijke aanduiding voor voettekst 3">
            <a:extLst>
              <a:ext uri="{FF2B5EF4-FFF2-40B4-BE49-F238E27FC236}">
                <a16:creationId xmlns:a16="http://schemas.microsoft.com/office/drawing/2014/main" id="{E9BCEC9C-09FC-491D-8D55-1596FAC9B60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126439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b="1" dirty="0">
                <a:solidFill>
                  <a:srgbClr val="0070C0"/>
                </a:solidFill>
                <a:latin typeface="+mn-lt"/>
              </a:rPr>
              <a:t>Samen het STERK verhaal maken?</a:t>
            </a:r>
          </a:p>
        </p:txBody>
      </p:sp>
      <p:sp>
        <p:nvSpPr>
          <p:cNvPr id="4" name="Tijdelijke aanduiding voor voettekst 3"/>
          <p:cNvSpPr>
            <a:spLocks noGrp="1"/>
          </p:cNvSpPr>
          <p:nvPr>
            <p:ph type="ftr" sz="quarter" idx="11"/>
          </p:nvPr>
        </p:nvSpPr>
        <p:spPr/>
        <p:txBody>
          <a:bodyPr/>
          <a:lstStyle/>
          <a:p>
            <a:endParaRPr lang="en-US" dirty="0"/>
          </a:p>
        </p:txBody>
      </p:sp>
      <p:pic>
        <p:nvPicPr>
          <p:cNvPr id="5" name="Tijdelijke aanduiding voor inhoud 4"/>
          <p:cNvPicPr>
            <a:picLocks noGrp="1" noChangeAspect="1"/>
          </p:cNvPicPr>
          <p:nvPr>
            <p:ph idx="1"/>
          </p:nvPr>
        </p:nvPicPr>
        <p:blipFill rotWithShape="1">
          <a:blip r:embed="rId2"/>
          <a:srcRect l="7476" t="18970" r="30313"/>
          <a:stretch/>
        </p:blipFill>
        <p:spPr>
          <a:xfrm>
            <a:off x="1827239" y="1988840"/>
            <a:ext cx="5400600" cy="3748878"/>
          </a:xfrm>
          <a:prstGeom prst="rect">
            <a:avLst/>
          </a:prstGeom>
        </p:spPr>
      </p:pic>
      <p:pic>
        <p:nvPicPr>
          <p:cNvPr id="6" name="Picture 2" descr="https://sterkscan.nl/img/companies/sterkscan/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42" y="548681"/>
            <a:ext cx="1851008" cy="103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75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b="1" dirty="0">
                <a:solidFill>
                  <a:srgbClr val="0070C0"/>
                </a:solidFill>
                <a:latin typeface="+mn-lt"/>
              </a:rPr>
              <a:t>Samen is toch altijd het fijnst! </a:t>
            </a:r>
            <a:br>
              <a:rPr lang="nl-NL" sz="2400" b="1" dirty="0">
                <a:solidFill>
                  <a:srgbClr val="0070C0"/>
                </a:solidFill>
                <a:latin typeface="+mn-lt"/>
              </a:rPr>
            </a:br>
            <a:r>
              <a:rPr lang="nl-NL" sz="2400" b="1" dirty="0">
                <a:solidFill>
                  <a:srgbClr val="0070C0"/>
                </a:solidFill>
                <a:latin typeface="+mn-lt"/>
              </a:rPr>
              <a:t>Energie en plezier is resultaat! </a:t>
            </a:r>
          </a:p>
        </p:txBody>
      </p:sp>
      <p:sp>
        <p:nvSpPr>
          <p:cNvPr id="4" name="Tijdelijke aanduiding voor voettekst 3"/>
          <p:cNvSpPr>
            <a:spLocks noGrp="1"/>
          </p:cNvSpPr>
          <p:nvPr>
            <p:ph type="ftr" sz="quarter" idx="11"/>
          </p:nvPr>
        </p:nvSpPr>
        <p:spPr/>
        <p:txBody>
          <a:bodyPr/>
          <a:lstStyle/>
          <a:p>
            <a:endParaRPr lang="en-US" dirty="0"/>
          </a:p>
        </p:txBody>
      </p:sp>
      <p:pic>
        <p:nvPicPr>
          <p:cNvPr id="5" name="Tijdelijke aanduiding voor inhoud 4">
            <a:hlinkClick r:id="rId2"/>
          </p:cNvPr>
          <p:cNvPicPr>
            <a:picLocks noGrp="1"/>
          </p:cNvPicPr>
          <p:nvPr>
            <p:ph idx="1"/>
          </p:nvPr>
        </p:nvPicPr>
        <p:blipFill rotWithShape="1">
          <a:blip r:embed="rId3"/>
          <a:srcRect l="2810" t="21761" r="35185" b="22956"/>
          <a:stretch/>
        </p:blipFill>
        <p:spPr bwMode="auto">
          <a:xfrm>
            <a:off x="971600" y="1988840"/>
            <a:ext cx="6912768" cy="38434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1682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400" b="1" dirty="0">
                <a:solidFill>
                  <a:srgbClr val="0072A3"/>
                </a:solidFill>
                <a:latin typeface="+mn-lt"/>
              </a:rPr>
              <a:t>Wanneer verlaat je tevreden deze ruimte?</a:t>
            </a:r>
          </a:p>
        </p:txBody>
      </p:sp>
      <p:sp>
        <p:nvSpPr>
          <p:cNvPr id="4" name="Tijdelijke aanduiding voor voettekst 3"/>
          <p:cNvSpPr>
            <a:spLocks noGrp="1"/>
          </p:cNvSpPr>
          <p:nvPr>
            <p:ph type="ftr" sz="quarter" idx="11"/>
          </p:nvPr>
        </p:nvSpPr>
        <p:spPr/>
        <p:txBody>
          <a:bodyPr/>
          <a:lstStyle/>
          <a:p>
            <a:endParaRPr lang="en-US" dirty="0"/>
          </a:p>
        </p:txBody>
      </p:sp>
      <p:pic>
        <p:nvPicPr>
          <p:cNvPr id="4098" name="Picture 2" descr="Afbeeldingsresultaat voor tevre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663" y="2171449"/>
            <a:ext cx="6758393" cy="3379198"/>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5"/>
          <p:cNvSpPr>
            <a:spLocks noGrp="1"/>
          </p:cNvSpPr>
          <p:nvPr>
            <p:ph idx="1"/>
          </p:nvPr>
        </p:nvSpPr>
        <p:spPr>
          <a:xfrm>
            <a:off x="4932040" y="3861048"/>
            <a:ext cx="3434720" cy="2008046"/>
          </a:xfrm>
        </p:spPr>
        <p:txBody>
          <a:bodyPr/>
          <a:lstStyle/>
          <a:p>
            <a:endParaRPr lang="nl-NL" dirty="0"/>
          </a:p>
        </p:txBody>
      </p:sp>
    </p:spTree>
    <p:extLst>
      <p:ext uri="{BB962C8B-B14F-4D97-AF65-F5344CB8AC3E}">
        <p14:creationId xmlns:p14="http://schemas.microsoft.com/office/powerpoint/2010/main" val="3589980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5CAE0B-2471-4F68-8C43-F2C292D8E960}"/>
              </a:ext>
            </a:extLst>
          </p:cNvPr>
          <p:cNvSpPr>
            <a:spLocks noGrp="1"/>
          </p:cNvSpPr>
          <p:nvPr>
            <p:ph type="title"/>
          </p:nvPr>
        </p:nvSpPr>
        <p:spPr/>
        <p:txBody>
          <a:bodyPr/>
          <a:lstStyle/>
          <a:p>
            <a:r>
              <a:rPr lang="nl-NL" dirty="0"/>
              <a:t>Doelen training 2</a:t>
            </a:r>
            <a:r>
              <a:rPr lang="nl-NL" baseline="30000" dirty="0"/>
              <a:t>e</a:t>
            </a:r>
            <a:r>
              <a:rPr lang="nl-NL" dirty="0"/>
              <a:t> assessor zijn</a:t>
            </a:r>
            <a:br>
              <a:rPr lang="nl-NL" dirty="0"/>
            </a:br>
            <a:r>
              <a:rPr lang="nl-NL" dirty="0"/>
              <a:t>anders denken en kijken door valideren</a:t>
            </a:r>
          </a:p>
        </p:txBody>
      </p:sp>
      <p:sp>
        <p:nvSpPr>
          <p:cNvPr id="3" name="Tijdelijke aanduiding voor inhoud 2">
            <a:extLst>
              <a:ext uri="{FF2B5EF4-FFF2-40B4-BE49-F238E27FC236}">
                <a16:creationId xmlns:a16="http://schemas.microsoft.com/office/drawing/2014/main" id="{6108980A-88F4-4574-81A0-EFC7488851A3}"/>
              </a:ext>
            </a:extLst>
          </p:cNvPr>
          <p:cNvSpPr>
            <a:spLocks noGrp="1"/>
          </p:cNvSpPr>
          <p:nvPr>
            <p:ph idx="1"/>
          </p:nvPr>
        </p:nvSpPr>
        <p:spPr/>
        <p:txBody>
          <a:bodyPr>
            <a:normAutofit fontScale="47500" lnSpcReduction="20000"/>
          </a:bodyPr>
          <a:lstStyle/>
          <a:p>
            <a:pPr marL="0" indent="0">
              <a:buNone/>
            </a:pPr>
            <a:r>
              <a:rPr lang="nl-NL" b="1" dirty="0"/>
              <a:t>Na afloop:</a:t>
            </a:r>
          </a:p>
          <a:p>
            <a:pPr>
              <a:buFont typeface="Wingdings" panose="05000000000000000000" pitchFamily="2" charset="2"/>
              <a:buChar char="§"/>
            </a:pPr>
            <a:r>
              <a:rPr lang="nl-NL" b="1" dirty="0"/>
              <a:t>  Heb je (nader) kennisgemaakt met de STERKscan om o.a. een veilige en uitnodigende setting te creëren voor de toekomstig student en je eigen professionaliteit als assessor te onderzoeken en te versterken;</a:t>
            </a:r>
          </a:p>
          <a:p>
            <a:pPr lvl="1">
              <a:buFont typeface="Wingdings" panose="05000000000000000000" pitchFamily="2" charset="2"/>
              <a:buChar char="§"/>
            </a:pPr>
            <a:r>
              <a:rPr lang="nl-NL" dirty="0"/>
              <a:t>Heb je zelf ervaren wat dit doet;</a:t>
            </a:r>
          </a:p>
          <a:p>
            <a:pPr lvl="1">
              <a:buFont typeface="Wingdings" panose="05000000000000000000" pitchFamily="2" charset="2"/>
              <a:buChar char="§"/>
            </a:pPr>
            <a:r>
              <a:rPr lang="nl-NL" dirty="0"/>
              <a:t>Heb je nagedacht over de bedoeling van onderwijs en de STERKscan.</a:t>
            </a:r>
          </a:p>
          <a:p>
            <a:pPr lvl="1">
              <a:buFont typeface="Wingdings" panose="05000000000000000000" pitchFamily="2" charset="2"/>
              <a:buChar char="§"/>
            </a:pPr>
            <a:r>
              <a:rPr lang="nl-NL" dirty="0"/>
              <a:t>Weet je waarom een professionele identiteit en holistische benadering bij de grondslag van valideren horen. </a:t>
            </a:r>
          </a:p>
          <a:p>
            <a:pPr>
              <a:buFont typeface="Wingdings" panose="05000000000000000000" pitchFamily="2" charset="2"/>
              <a:buChar char="§"/>
            </a:pPr>
            <a:r>
              <a:rPr lang="nl-NL" dirty="0"/>
              <a:t>  </a:t>
            </a:r>
            <a:r>
              <a:rPr lang="nl-NL" b="1" dirty="0"/>
              <a:t>Weet je hoe je mede verantwoordelijkheid neemt als 2</a:t>
            </a:r>
            <a:r>
              <a:rPr lang="nl-NL" b="1" baseline="30000" dirty="0"/>
              <a:t>e</a:t>
            </a:r>
            <a:r>
              <a:rPr lang="nl-NL" b="1" dirty="0"/>
              <a:t> assessor</a:t>
            </a:r>
          </a:p>
          <a:p>
            <a:pPr lvl="1">
              <a:buFont typeface="Wingdings" panose="05000000000000000000" pitchFamily="2" charset="2"/>
              <a:buChar char="§"/>
            </a:pPr>
            <a:r>
              <a:rPr lang="nl-NL" dirty="0"/>
              <a:t>Ken je de procedure;</a:t>
            </a:r>
          </a:p>
          <a:p>
            <a:pPr lvl="1">
              <a:buFont typeface="Wingdings" panose="05000000000000000000" pitchFamily="2" charset="2"/>
              <a:buChar char="§"/>
            </a:pPr>
            <a:r>
              <a:rPr lang="nl-NL" dirty="0"/>
              <a:t>Weet je wie welke rol heeft; </a:t>
            </a:r>
          </a:p>
          <a:p>
            <a:pPr lvl="1">
              <a:buFont typeface="Wingdings" panose="05000000000000000000" pitchFamily="2" charset="2"/>
              <a:buChar char="§"/>
            </a:pPr>
            <a:r>
              <a:rPr lang="nl-NL" dirty="0"/>
              <a:t>Ken je de kwaliteitsborging voor goede assessor.</a:t>
            </a:r>
          </a:p>
          <a:p>
            <a:pPr>
              <a:buFont typeface="Wingdings" panose="05000000000000000000" pitchFamily="2" charset="2"/>
              <a:buChar char="§"/>
            </a:pPr>
            <a:r>
              <a:rPr lang="nl-NL" dirty="0"/>
              <a:t>  </a:t>
            </a:r>
            <a:r>
              <a:rPr lang="nl-NL" b="1" dirty="0"/>
              <a:t>Kun je als 2</a:t>
            </a:r>
            <a:r>
              <a:rPr lang="nl-NL" b="1" baseline="30000" dirty="0"/>
              <a:t>e</a:t>
            </a:r>
            <a:r>
              <a:rPr lang="nl-NL" b="1" dirty="0"/>
              <a:t> assessor bijdragen aan een ontwikkelingsgericht assessment voor toekomstig student vanuit een waarderend perspectief: </a:t>
            </a:r>
          </a:p>
          <a:p>
            <a:pPr lvl="1">
              <a:buFont typeface="Wingdings" panose="05000000000000000000" pitchFamily="2" charset="2"/>
              <a:buChar char="§"/>
            </a:pPr>
            <a:r>
              <a:rPr lang="nl-NL" dirty="0"/>
              <a:t>Kun je vanuit theorie onderbouwen waarom een waarderend perspectief: </a:t>
            </a:r>
            <a:r>
              <a:rPr lang="nl-NL" b="1" dirty="0">
                <a:solidFill>
                  <a:srgbClr val="0070C0"/>
                </a:solidFill>
              </a:rPr>
              <a:t>een positief, kritische grondhouding gebaseerd op waarderend onderzoek </a:t>
            </a:r>
            <a:r>
              <a:rPr lang="nl-NL" dirty="0"/>
              <a:t>de basis is voor het assessment;</a:t>
            </a:r>
          </a:p>
          <a:p>
            <a:pPr lvl="1">
              <a:buFont typeface="Wingdings" panose="05000000000000000000" pitchFamily="2" charset="2"/>
              <a:buChar char="§"/>
            </a:pPr>
            <a:r>
              <a:rPr lang="nl-NL" dirty="0"/>
              <a:t>Kun je open en waarderende start- of kernvragen </a:t>
            </a:r>
            <a:r>
              <a:rPr lang="nl-NL" dirty="0" err="1"/>
              <a:t>nav</a:t>
            </a:r>
            <a:r>
              <a:rPr lang="nl-NL" dirty="0"/>
              <a:t> de voorbereiding opstellen;</a:t>
            </a:r>
          </a:p>
          <a:p>
            <a:pPr lvl="1">
              <a:buFont typeface="Wingdings" panose="05000000000000000000" pitchFamily="2" charset="2"/>
              <a:buChar char="§"/>
            </a:pPr>
            <a:r>
              <a:rPr lang="nl-NL" dirty="0"/>
              <a:t>Kun je passende gesprekstechnieken ‘op een rij’ inzetten: </a:t>
            </a:r>
          </a:p>
          <a:p>
            <a:pPr lvl="1">
              <a:buFont typeface="Wingdings" panose="05000000000000000000" pitchFamily="2" charset="2"/>
              <a:buChar char="§"/>
            </a:pPr>
            <a:r>
              <a:rPr lang="nl-NL" dirty="0"/>
              <a:t>Herken je de meest basale beoordelaarsvalkuilen.</a:t>
            </a:r>
          </a:p>
          <a:p>
            <a:pPr lvl="2">
              <a:buFont typeface="Wingdings" panose="05000000000000000000" pitchFamily="2" charset="2"/>
              <a:buChar char="§"/>
            </a:pPr>
            <a:endParaRPr lang="nl-NL" dirty="0"/>
          </a:p>
          <a:p>
            <a:pPr>
              <a:buFont typeface="Wingdings" panose="05000000000000000000" pitchFamily="2" charset="2"/>
              <a:buChar char="§"/>
            </a:pPr>
            <a:r>
              <a:rPr lang="nl-NL" b="1" dirty="0"/>
              <a:t>  Kun je de methodiek voor het valideren herkennen en inzetten: de beoordelingsdriehoek, de VRAAK-criteria gekoppeld aan beoordelingsstandaard</a:t>
            </a:r>
          </a:p>
          <a:p>
            <a:pPr>
              <a:buFont typeface="Wingdings" panose="05000000000000000000" pitchFamily="2" charset="2"/>
              <a:buChar char="§"/>
            </a:pPr>
            <a:r>
              <a:rPr lang="nl-NL" dirty="0"/>
              <a:t>  </a:t>
            </a:r>
            <a:r>
              <a:rPr lang="nl-NL" b="1" dirty="0"/>
              <a:t>Verlaat je de ruimte met ENERGIE (plezier) en weet je naar welk RESULTAAT je toe (helpt) werken voor jezelf, de toekomstig student, voor je team, de opleiding en de SAMENLEVING! </a:t>
            </a:r>
          </a:p>
        </p:txBody>
      </p:sp>
      <p:sp>
        <p:nvSpPr>
          <p:cNvPr id="4" name="Tijdelijke aanduiding voor voettekst 3">
            <a:extLst>
              <a:ext uri="{FF2B5EF4-FFF2-40B4-BE49-F238E27FC236}">
                <a16:creationId xmlns:a16="http://schemas.microsoft.com/office/drawing/2014/main" id="{062499EC-8C0D-43CD-9D2C-527CD9908461}"/>
              </a:ext>
            </a:extLst>
          </p:cNvPr>
          <p:cNvSpPr>
            <a:spLocks noGrp="1"/>
          </p:cNvSpPr>
          <p:nvPr>
            <p:ph type="ftr" sz="quarter" idx="11"/>
          </p:nvPr>
        </p:nvSpPr>
        <p:spPr/>
        <p:txBody>
          <a:bodyPr/>
          <a:lstStyle/>
          <a:p>
            <a:endParaRPr lang="en-US" dirty="0"/>
          </a:p>
        </p:txBody>
      </p:sp>
      <p:pic>
        <p:nvPicPr>
          <p:cNvPr id="5" name="Picture 2" descr="Vonken van steiger Poster - Anders Gefotografeerd | OhMyPrints">
            <a:extLst>
              <a:ext uri="{FF2B5EF4-FFF2-40B4-BE49-F238E27FC236}">
                <a16:creationId xmlns:a16="http://schemas.microsoft.com/office/drawing/2014/main" id="{BAAD0F9E-A23A-4A06-A503-6DE0594A7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213809"/>
            <a:ext cx="2167581" cy="143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004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b="1" dirty="0">
                <a:solidFill>
                  <a:srgbClr val="0070C0"/>
                </a:solidFill>
                <a:latin typeface="+mn-lt"/>
              </a:rPr>
              <a:t>Het orkest – verwachtingen </a:t>
            </a:r>
          </a:p>
        </p:txBody>
      </p:sp>
      <p:sp>
        <p:nvSpPr>
          <p:cNvPr id="4" name="Tijdelijke aanduiding voor voettekst 3"/>
          <p:cNvSpPr>
            <a:spLocks noGrp="1"/>
          </p:cNvSpPr>
          <p:nvPr>
            <p:ph type="ftr" sz="quarter" idx="11"/>
          </p:nvPr>
        </p:nvSpPr>
        <p:spPr/>
        <p:txBody>
          <a:bodyPr/>
          <a:lstStyle/>
          <a:p>
            <a:endParaRPr lang="en-US" dirty="0"/>
          </a:p>
        </p:txBody>
      </p:sp>
      <p:sp>
        <p:nvSpPr>
          <p:cNvPr id="3" name="Tijdelijke aanduiding voor inhoud 2">
            <a:extLst>
              <a:ext uri="{FF2B5EF4-FFF2-40B4-BE49-F238E27FC236}">
                <a16:creationId xmlns:a16="http://schemas.microsoft.com/office/drawing/2014/main" id="{F75F8582-D9B9-406B-92C4-A4E5A4FCAF85}"/>
              </a:ext>
            </a:extLst>
          </p:cNvPr>
          <p:cNvSpPr>
            <a:spLocks noGrp="1"/>
          </p:cNvSpPr>
          <p:nvPr>
            <p:ph idx="1"/>
          </p:nvPr>
        </p:nvSpPr>
        <p:spPr/>
        <p:txBody>
          <a:bodyPr>
            <a:normAutofit/>
          </a:bodyPr>
          <a:lstStyle/>
          <a:p>
            <a:pPr algn="ctr"/>
            <a:r>
              <a:rPr lang="nl-NL" sz="2400" dirty="0"/>
              <a:t>Handvatten, ruimte voor vragen en oefenen</a:t>
            </a:r>
          </a:p>
          <a:p>
            <a:pPr algn="ctr"/>
            <a:endParaRPr lang="nl-NL" sz="2400" dirty="0"/>
          </a:p>
          <a:p>
            <a:pPr algn="ctr"/>
            <a:endParaRPr lang="nl-NL" sz="2400" dirty="0"/>
          </a:p>
          <a:p>
            <a:pPr algn="ctr"/>
            <a:endParaRPr lang="nl-NL" sz="2400" dirty="0"/>
          </a:p>
          <a:p>
            <a:pPr algn="ctr"/>
            <a:endParaRPr lang="nl-NL" sz="2400" dirty="0"/>
          </a:p>
          <a:p>
            <a:pPr algn="ctr"/>
            <a:endParaRPr lang="nl-NL" sz="2400" dirty="0"/>
          </a:p>
          <a:p>
            <a:pPr algn="ctr"/>
            <a:endParaRPr lang="nl-NL" sz="2400" dirty="0"/>
          </a:p>
          <a:p>
            <a:pPr algn="ctr"/>
            <a:r>
              <a:rPr lang="nl-NL" sz="2400" dirty="0"/>
              <a:t>Samen gaan we de toon van de muziek bepalen! </a:t>
            </a:r>
          </a:p>
        </p:txBody>
      </p:sp>
      <p:pic>
        <p:nvPicPr>
          <p:cNvPr id="6" name="Picture 2" descr="Afbeeldingsresultaat voor concertgebouworkest">
            <a:extLst>
              <a:ext uri="{FF2B5EF4-FFF2-40B4-BE49-F238E27FC236}">
                <a16:creationId xmlns:a16="http://schemas.microsoft.com/office/drawing/2014/main" id="{A092001F-BD8B-4E89-8D73-8DDE71BCB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820" y="2564904"/>
            <a:ext cx="4294360" cy="2415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217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01C512-984D-47EC-B1BF-A065D4431D09}"/>
              </a:ext>
            </a:extLst>
          </p:cNvPr>
          <p:cNvSpPr>
            <a:spLocks noGrp="1"/>
          </p:cNvSpPr>
          <p:nvPr>
            <p:ph type="title"/>
          </p:nvPr>
        </p:nvSpPr>
        <p:spPr/>
        <p:txBody>
          <a:bodyPr/>
          <a:lstStyle/>
          <a:p>
            <a:r>
              <a:rPr lang="nl-NL" dirty="0"/>
              <a:t>Van vinken naar VONKEN?!</a:t>
            </a:r>
          </a:p>
        </p:txBody>
      </p:sp>
      <p:sp>
        <p:nvSpPr>
          <p:cNvPr id="4" name="Tijdelijke aanduiding voor voettekst 3">
            <a:extLst>
              <a:ext uri="{FF2B5EF4-FFF2-40B4-BE49-F238E27FC236}">
                <a16:creationId xmlns:a16="http://schemas.microsoft.com/office/drawing/2014/main" id="{A8BE67ED-394E-47DC-ABCB-E8438BFEB5CE}"/>
              </a:ext>
            </a:extLst>
          </p:cNvPr>
          <p:cNvSpPr>
            <a:spLocks noGrp="1"/>
          </p:cNvSpPr>
          <p:nvPr>
            <p:ph type="ftr" sz="quarter" idx="11"/>
          </p:nvPr>
        </p:nvSpPr>
        <p:spPr/>
        <p:txBody>
          <a:bodyPr/>
          <a:lstStyle/>
          <a:p>
            <a:endParaRPr lang="en-US" dirty="0"/>
          </a:p>
        </p:txBody>
      </p:sp>
      <p:pic>
        <p:nvPicPr>
          <p:cNvPr id="5" name="Picture 2" descr="Vonken van steiger Poster - Anders Gefotografeerd | OhMyPrints">
            <a:extLst>
              <a:ext uri="{FF2B5EF4-FFF2-40B4-BE49-F238E27FC236}">
                <a16:creationId xmlns:a16="http://schemas.microsoft.com/office/drawing/2014/main" id="{5A40F122-8485-48E6-AB4B-B69B60D53C7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62337" y="1846263"/>
            <a:ext cx="6063775"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899353"/>
      </p:ext>
    </p:extLst>
  </p:cSld>
  <p:clrMapOvr>
    <a:masterClrMapping/>
  </p:clrMapOvr>
</p:sld>
</file>

<file path=ppt/theme/theme1.xml><?xml version="1.0" encoding="utf-8"?>
<a:theme xmlns:a="http://schemas.openxmlformats.org/drawingml/2006/main" name="Bureau Sterk 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ICE2802 presentatie powerpoin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rugblik">
  <a:themeElements>
    <a:clrScheme name="Terugblik">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angepast 3">
      <a:majorFont>
        <a:latin typeface="Calibri"/>
        <a:ea typeface=""/>
        <a:cs typeface=""/>
      </a:majorFont>
      <a:minorFont>
        <a:latin typeface="Calibri"/>
        <a:ea typeface=""/>
        <a:cs typeface=""/>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29429</TotalTime>
  <Words>3516</Words>
  <Application>Microsoft Office PowerPoint</Application>
  <PresentationFormat>Diavoorstelling (4:3)</PresentationFormat>
  <Paragraphs>504</Paragraphs>
  <Slides>59</Slides>
  <Notes>38</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59</vt:i4>
      </vt:variant>
    </vt:vector>
  </HeadingPairs>
  <TitlesOfParts>
    <vt:vector size="69" baseType="lpstr">
      <vt:lpstr>Arial</vt:lpstr>
      <vt:lpstr>Calibri</vt:lpstr>
      <vt:lpstr>Delicious-Roman</vt:lpstr>
      <vt:lpstr>HelveticaNeueLT Std Blk Cn</vt:lpstr>
      <vt:lpstr>HelveticaNeueLT Std Lt</vt:lpstr>
      <vt:lpstr>Roboto</vt:lpstr>
      <vt:lpstr>Verdana</vt:lpstr>
      <vt:lpstr>Wingdings</vt:lpstr>
      <vt:lpstr>Bureau Sterk body</vt:lpstr>
      <vt:lpstr>Terugblik</vt:lpstr>
      <vt:lpstr>ENERGIE en PLEZIER! </vt:lpstr>
      <vt:lpstr>Training 2e assessor worden</vt:lpstr>
      <vt:lpstr>  WELKOM!   uniciteit</vt:lpstr>
      <vt:lpstr>Missie &amp; visie Bureau STERK</vt:lpstr>
      <vt:lpstr>Missie en visie Hanzehogeschool Groningen</vt:lpstr>
      <vt:lpstr>Wanneer verlaat je tevreden deze ruimte?</vt:lpstr>
      <vt:lpstr>Doelen training 2e assessor zijn anders denken en kijken door valideren</vt:lpstr>
      <vt:lpstr>Het orkest – verwachtingen </vt:lpstr>
      <vt:lpstr>Van vinken naar VONKEN?!</vt:lpstr>
      <vt:lpstr>Anders denken, anders kijken …..!</vt:lpstr>
      <vt:lpstr>Procedure – Bureau STERK in the lead </vt:lpstr>
      <vt:lpstr>Start met iemand (beter) leren kennen STERKscan – professionele identiteit</vt:lpstr>
      <vt:lpstr>Wat is de bedoeling?</vt:lpstr>
      <vt:lpstr>Ik word ik in het aangezicht van de Ander (Emmanuel Levinas, 10906 – 1995)</vt:lpstr>
      <vt:lpstr>Psychologische Basisbehoeften  - Ryan &amp; Deci</vt:lpstr>
      <vt:lpstr>Broaden and Build Theory of Positive Emotions </vt:lpstr>
      <vt:lpstr>Waarderend onderzoek – Appreciative Inquiry</vt:lpstr>
      <vt:lpstr>Appreciative Inquiry  (Cooperrider en Whitney, 2006)</vt:lpstr>
      <vt:lpstr>Appreciative Inquiry (5D-cyclus) </vt:lpstr>
      <vt:lpstr>Metacommunicatie</vt:lpstr>
      <vt:lpstr>Positieve psychologie – Seligman – positief taalgebruik</vt:lpstr>
      <vt:lpstr>Roos van Leary – het ene gedrag roept het andere gedrag op</vt:lpstr>
      <vt:lpstr>Afstemmingscyclus Ontwikkelingsgerichte organisatie</vt:lpstr>
      <vt:lpstr>Bewust(er) bekwaam </vt:lpstr>
      <vt:lpstr>Pygmalion-effect – Rosenthal en Jacobson (1968)</vt:lpstr>
      <vt:lpstr>Lifted?! Vonken? </vt:lpstr>
      <vt:lpstr>Wat hebben we voor ogen met het assessment?!</vt:lpstr>
      <vt:lpstr>Definitie assessment</vt:lpstr>
      <vt:lpstr>Assessor centraal middelpunt?!  Vertrouwen</vt:lpstr>
      <vt:lpstr>Beoordelingsdriehoek</vt:lpstr>
      <vt:lpstr>Beoordelingsdriehoek en schrijfwijzer</vt:lpstr>
      <vt:lpstr>Beoordelingsstandaard tbv valideren </vt:lpstr>
      <vt:lpstr>STARRT-beschrijving – voorbeeld</vt:lpstr>
      <vt:lpstr>VRAAK-criteria gelden voor bewijzen</vt:lpstr>
      <vt:lpstr>Valideren vanuit een positief kritische grondhouding gebaseerd op waarderend onderzoek? Hoe dan?!  Appreciative Inquiry (5D-cyclus) - WAT IS ER AL? </vt:lpstr>
      <vt:lpstr>Patroon detecteren  IJsberg van McClelland – STERKscan </vt:lpstr>
      <vt:lpstr> Holistische benadering </vt:lpstr>
      <vt:lpstr>Positieve psychologie – Seligman – positief taalgebruik</vt:lpstr>
      <vt:lpstr>Grondige voorbereiding</vt:lpstr>
      <vt:lpstr>Wat is de bedoeling van leerwegonafhankelijk valideren?</vt:lpstr>
      <vt:lpstr>                                                                            voorbereiding gespreksleidraad  landingspagina: www.bureausterk.nl/HH-training-assessor     </vt:lpstr>
      <vt:lpstr>Procedure bij start CGI – geplastificeerd</vt:lpstr>
      <vt:lpstr>  Concrete voorbeelden</vt:lpstr>
      <vt:lpstr>     BS assessor is in the lead - STARRT(T) - methodiek</vt:lpstr>
      <vt:lpstr>(motiverende) Gesprekstechnieken   Reflectief luisteren en gespreksleidraad ‘bewaken’</vt:lpstr>
      <vt:lpstr>Gesprekstechnieken  LUISTEREN volgens Scharmer</vt:lpstr>
      <vt:lpstr>Non-verbale communicatie</vt:lpstr>
      <vt:lpstr>Gesprekstechniek op een rij</vt:lpstr>
      <vt:lpstr>Gun en geef iemand de tijd - nadenktijd</vt:lpstr>
      <vt:lpstr>Rapportage</vt:lpstr>
      <vt:lpstr>Maslow: beoordelaarseffecten - valkuilen</vt:lpstr>
      <vt:lpstr>Ecosysteem en toekomstperspectief</vt:lpstr>
      <vt:lpstr>Maya Angelou (1928 – 2014) </vt:lpstr>
      <vt:lpstr> van vinken naar VONKEN en VIEREN</vt:lpstr>
      <vt:lpstr>De bedoeling! </vt:lpstr>
      <vt:lpstr>   </vt:lpstr>
      <vt:lpstr> </vt:lpstr>
      <vt:lpstr>Samen het STERK verhaal maken?</vt:lpstr>
      <vt:lpstr>Samen is toch altijd het fijnst!  Energie en plezier is resultaat! </vt:lpstr>
    </vt:vector>
  </TitlesOfParts>
  <Company>Bureau 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ICE</dc:creator>
  <cp:lastModifiedBy>Robinet Bargeman</cp:lastModifiedBy>
  <cp:revision>692</cp:revision>
  <cp:lastPrinted>2025-04-08T16:36:11Z</cp:lastPrinted>
  <dcterms:created xsi:type="dcterms:W3CDTF">2009-02-03T12:39:31Z</dcterms:created>
  <dcterms:modified xsi:type="dcterms:W3CDTF">2025-04-08T16:38:03Z</dcterms:modified>
</cp:coreProperties>
</file>