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0" r:id="rId2"/>
  </p:sldMasterIdLst>
  <p:notesMasterIdLst>
    <p:notesMasterId r:id="rId92"/>
  </p:notesMasterIdLst>
  <p:handoutMasterIdLst>
    <p:handoutMasterId r:id="rId93"/>
  </p:handoutMasterIdLst>
  <p:sldIdLst>
    <p:sldId id="560" r:id="rId3"/>
    <p:sldId id="349" r:id="rId4"/>
    <p:sldId id="602" r:id="rId5"/>
    <p:sldId id="561" r:id="rId6"/>
    <p:sldId id="439" r:id="rId7"/>
    <p:sldId id="601" r:id="rId8"/>
    <p:sldId id="989" r:id="rId9"/>
    <p:sldId id="552" r:id="rId10"/>
    <p:sldId id="437" r:id="rId11"/>
    <p:sldId id="653" r:id="rId12"/>
    <p:sldId id="487" r:id="rId13"/>
    <p:sldId id="546" r:id="rId14"/>
    <p:sldId id="476" r:id="rId15"/>
    <p:sldId id="594" r:id="rId16"/>
    <p:sldId id="935" r:id="rId17"/>
    <p:sldId id="930" r:id="rId18"/>
    <p:sldId id="663" r:id="rId19"/>
    <p:sldId id="971" r:id="rId20"/>
    <p:sldId id="744" r:id="rId21"/>
    <p:sldId id="861" r:id="rId22"/>
    <p:sldId id="652" r:id="rId23"/>
    <p:sldId id="651" r:id="rId24"/>
    <p:sldId id="490" r:id="rId25"/>
    <p:sldId id="865" r:id="rId26"/>
    <p:sldId id="944" r:id="rId27"/>
    <p:sldId id="463" r:id="rId28"/>
    <p:sldId id="614" r:id="rId29"/>
    <p:sldId id="444" r:id="rId30"/>
    <p:sldId id="760" r:id="rId31"/>
    <p:sldId id="401" r:id="rId32"/>
    <p:sldId id="671" r:id="rId33"/>
    <p:sldId id="618" r:id="rId34"/>
    <p:sldId id="566" r:id="rId35"/>
    <p:sldId id="565" r:id="rId36"/>
    <p:sldId id="745" r:id="rId37"/>
    <p:sldId id="940" r:id="rId38"/>
    <p:sldId id="571" r:id="rId39"/>
    <p:sldId id="572" r:id="rId40"/>
    <p:sldId id="466" r:id="rId41"/>
    <p:sldId id="990" r:id="rId42"/>
    <p:sldId id="567" r:id="rId43"/>
    <p:sldId id="747" r:id="rId44"/>
    <p:sldId id="570" r:id="rId45"/>
    <p:sldId id="452" r:id="rId46"/>
    <p:sldId id="972" r:id="rId47"/>
    <p:sldId id="620" r:id="rId48"/>
    <p:sldId id="763" r:id="rId49"/>
    <p:sldId id="576" r:id="rId50"/>
    <p:sldId id="991" r:id="rId51"/>
    <p:sldId id="579" r:id="rId52"/>
    <p:sldId id="580" r:id="rId53"/>
    <p:sldId id="582" r:id="rId54"/>
    <p:sldId id="583" r:id="rId55"/>
    <p:sldId id="939" r:id="rId56"/>
    <p:sldId id="628" r:id="rId57"/>
    <p:sldId id="458" r:id="rId58"/>
    <p:sldId id="425" r:id="rId59"/>
    <p:sldId id="426" r:id="rId60"/>
    <p:sldId id="755" r:id="rId61"/>
    <p:sldId id="457" r:id="rId62"/>
    <p:sldId id="638" r:id="rId63"/>
    <p:sldId id="528" r:id="rId64"/>
    <p:sldId id="621" r:id="rId65"/>
    <p:sldId id="639" r:id="rId66"/>
    <p:sldId id="957" r:id="rId67"/>
    <p:sldId id="427" r:id="rId68"/>
    <p:sldId id="387" r:id="rId69"/>
    <p:sldId id="949" r:id="rId70"/>
    <p:sldId id="395" r:id="rId71"/>
    <p:sldId id="859" r:id="rId72"/>
    <p:sldId id="750" r:id="rId73"/>
    <p:sldId id="992" r:id="rId74"/>
    <p:sldId id="633" r:id="rId75"/>
    <p:sldId id="589" r:id="rId76"/>
    <p:sldId id="600" r:id="rId77"/>
    <p:sldId id="587" r:id="rId78"/>
    <p:sldId id="591" r:id="rId79"/>
    <p:sldId id="753" r:id="rId80"/>
    <p:sldId id="754" r:id="rId81"/>
    <p:sldId id="631" r:id="rId82"/>
    <p:sldId id="960" r:id="rId83"/>
    <p:sldId id="647" r:id="rId84"/>
    <p:sldId id="645" r:id="rId85"/>
    <p:sldId id="748" r:id="rId86"/>
    <p:sldId id="749" r:id="rId87"/>
    <p:sldId id="850" r:id="rId88"/>
    <p:sldId id="644" r:id="rId89"/>
    <p:sldId id="982" r:id="rId90"/>
    <p:sldId id="598" r:id="rId91"/>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1"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1"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1"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1"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1" charset="-128"/>
        <a:cs typeface="+mn-cs"/>
      </a:defRPr>
    </a:lvl5pPr>
    <a:lvl6pPr marL="2286000" algn="l" defTabSz="914400" rtl="0" eaLnBrk="1" latinLnBrk="0" hangingPunct="1">
      <a:defRPr kern="1200">
        <a:solidFill>
          <a:schemeClr val="tx1"/>
        </a:solidFill>
        <a:latin typeface="Arial" charset="0"/>
        <a:ea typeface="ＭＳ Ｐゴシック" pitchFamily="-111" charset="-128"/>
        <a:cs typeface="+mn-cs"/>
      </a:defRPr>
    </a:lvl6pPr>
    <a:lvl7pPr marL="2743200" algn="l" defTabSz="914400" rtl="0" eaLnBrk="1" latinLnBrk="0" hangingPunct="1">
      <a:defRPr kern="1200">
        <a:solidFill>
          <a:schemeClr val="tx1"/>
        </a:solidFill>
        <a:latin typeface="Arial" charset="0"/>
        <a:ea typeface="ＭＳ Ｐゴシック" pitchFamily="-111" charset="-128"/>
        <a:cs typeface="+mn-cs"/>
      </a:defRPr>
    </a:lvl7pPr>
    <a:lvl8pPr marL="3200400" algn="l" defTabSz="914400" rtl="0" eaLnBrk="1" latinLnBrk="0" hangingPunct="1">
      <a:defRPr kern="1200">
        <a:solidFill>
          <a:schemeClr val="tx1"/>
        </a:solidFill>
        <a:latin typeface="Arial" charset="0"/>
        <a:ea typeface="ＭＳ Ｐゴシック" pitchFamily="-111" charset="-128"/>
        <a:cs typeface="+mn-cs"/>
      </a:defRPr>
    </a:lvl8pPr>
    <a:lvl9pPr marL="3657600" algn="l" defTabSz="914400" rtl="0" eaLnBrk="1" latinLnBrk="0" hangingPunct="1">
      <a:defRPr kern="1200">
        <a:solidFill>
          <a:schemeClr val="tx1"/>
        </a:solidFill>
        <a:latin typeface="Arial" charset="0"/>
        <a:ea typeface="ＭＳ Ｐゴシック" pitchFamily="-11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jo Mooren" initials="AM" lastIdx="1" clrIdx="0">
    <p:extLst>
      <p:ext uri="{19B8F6BF-5375-455C-9EA6-DF929625EA0E}">
        <p15:presenceInfo xmlns:p15="http://schemas.microsoft.com/office/powerpoint/2012/main" userId="S-1-5-21-3527151279-2027192612-4254693549-1150" providerId="AD"/>
      </p:ext>
    </p:extLst>
  </p:cmAuthor>
  <p:cmAuthor id="2" name="Robinet Bargeman" initials="RB" lastIdx="2" clrIdx="1">
    <p:extLst>
      <p:ext uri="{19B8F6BF-5375-455C-9EA6-DF929625EA0E}">
        <p15:presenceInfo xmlns:p15="http://schemas.microsoft.com/office/powerpoint/2012/main" userId="f5feefe5d9ba78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A2"/>
    <a:srgbClr val="E6F1F6"/>
    <a:srgbClr val="0072A3"/>
    <a:srgbClr val="D927B3"/>
    <a:srgbClr val="008FCD"/>
    <a:srgbClr val="008ECC"/>
    <a:srgbClr val="CCE6ED"/>
    <a:srgbClr val="CC0000"/>
    <a:srgbClr val="E3F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73559" autoAdjust="0"/>
  </p:normalViewPr>
  <p:slideViewPr>
    <p:cSldViewPr snapToObjects="1">
      <p:cViewPr varScale="1">
        <p:scale>
          <a:sx n="84" d="100"/>
          <a:sy n="84" d="100"/>
        </p:scale>
        <p:origin x="1992"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Objects="1">
      <p:cViewPr varScale="1">
        <p:scale>
          <a:sx n="112" d="100"/>
          <a:sy n="112" d="100"/>
        </p:scale>
        <p:origin x="-4136" y="-12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5A1D69-CE6E-47AA-A7DF-FC793BF06C9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nl-NL"/>
        </a:p>
      </dgm:t>
    </dgm:pt>
    <dgm:pt modelId="{416C49B0-F70E-4B57-9BCF-BAE4D2013E8A}">
      <dgm:prSet phldrT="[Tekst]"/>
      <dgm:spPr/>
      <dgm:t>
        <a:bodyPr/>
        <a:lstStyle/>
        <a:p>
          <a:r>
            <a:rPr lang="nl-NL" b="1" dirty="0" err="1"/>
            <a:t>Positive</a:t>
          </a:r>
          <a:r>
            <a:rPr lang="nl-NL" b="1" dirty="0"/>
            <a:t> </a:t>
          </a:r>
          <a:r>
            <a:rPr lang="nl-NL" b="1" dirty="0" err="1"/>
            <a:t>emotions</a:t>
          </a:r>
          <a:endParaRPr lang="nl-NL" b="1" dirty="0"/>
        </a:p>
      </dgm:t>
    </dgm:pt>
    <dgm:pt modelId="{3D9D8543-DDEF-460B-AA1A-BCA981B36EA5}" type="parTrans" cxnId="{79E63011-5F37-4AAF-83BB-A973B4656AE1}">
      <dgm:prSet/>
      <dgm:spPr/>
      <dgm:t>
        <a:bodyPr/>
        <a:lstStyle/>
        <a:p>
          <a:endParaRPr lang="nl-NL"/>
        </a:p>
      </dgm:t>
    </dgm:pt>
    <dgm:pt modelId="{1C74E5D7-EA36-4470-B31F-2E185E15618F}" type="sibTrans" cxnId="{79E63011-5F37-4AAF-83BB-A973B4656AE1}">
      <dgm:prSet/>
      <dgm:spPr/>
      <dgm:t>
        <a:bodyPr/>
        <a:lstStyle/>
        <a:p>
          <a:endParaRPr lang="nl-NL"/>
        </a:p>
      </dgm:t>
    </dgm:pt>
    <dgm:pt modelId="{F62C1895-8FCB-49DD-9544-BE3F2C6B7725}">
      <dgm:prSet phldrT="[Tekst]"/>
      <dgm:spPr/>
      <dgm:t>
        <a:bodyPr/>
        <a:lstStyle/>
        <a:p>
          <a:r>
            <a:rPr lang="nl-NL" dirty="0"/>
            <a:t>Advances Personal </a:t>
          </a:r>
          <a:r>
            <a:rPr lang="nl-NL" dirty="0" err="1"/>
            <a:t>Growth</a:t>
          </a:r>
          <a:r>
            <a:rPr lang="nl-NL" dirty="0"/>
            <a:t> </a:t>
          </a:r>
          <a:r>
            <a:rPr lang="nl-NL" dirty="0" err="1"/>
            <a:t>and</a:t>
          </a:r>
          <a:r>
            <a:rPr lang="nl-NL" dirty="0"/>
            <a:t> </a:t>
          </a:r>
          <a:r>
            <a:rPr lang="nl-NL" dirty="0" err="1"/>
            <a:t>Creates</a:t>
          </a:r>
          <a:r>
            <a:rPr lang="nl-NL" dirty="0"/>
            <a:t> More </a:t>
          </a:r>
          <a:r>
            <a:rPr lang="nl-NL" dirty="0" err="1"/>
            <a:t>Positive</a:t>
          </a:r>
          <a:r>
            <a:rPr lang="nl-NL" dirty="0"/>
            <a:t> </a:t>
          </a:r>
          <a:r>
            <a:rPr lang="nl-NL" dirty="0" err="1"/>
            <a:t>Emotions</a:t>
          </a:r>
          <a:r>
            <a:rPr lang="nl-NL" dirty="0"/>
            <a:t>.</a:t>
          </a:r>
        </a:p>
      </dgm:t>
    </dgm:pt>
    <dgm:pt modelId="{F8E2371D-BAC3-4A46-A3A1-C63C123B4006}" type="parTrans" cxnId="{C5A2332D-94AB-484F-AAA1-EB1533EBA104}">
      <dgm:prSet/>
      <dgm:spPr/>
      <dgm:t>
        <a:bodyPr/>
        <a:lstStyle/>
        <a:p>
          <a:endParaRPr lang="nl-NL"/>
        </a:p>
      </dgm:t>
    </dgm:pt>
    <dgm:pt modelId="{99786F28-89CF-4E74-BC89-8572DB212E94}" type="sibTrans" cxnId="{C5A2332D-94AB-484F-AAA1-EB1533EBA104}">
      <dgm:prSet/>
      <dgm:spPr/>
      <dgm:t>
        <a:bodyPr/>
        <a:lstStyle/>
        <a:p>
          <a:endParaRPr lang="nl-NL"/>
        </a:p>
      </dgm:t>
    </dgm:pt>
    <dgm:pt modelId="{FCC9B56F-7D49-4095-A037-4F2B732FBA0E}">
      <dgm:prSet phldrT="[Tekst]"/>
      <dgm:spPr/>
      <dgm:t>
        <a:bodyPr/>
        <a:lstStyle/>
        <a:p>
          <a:r>
            <a:rPr lang="nl-NL" b="1" dirty="0" err="1"/>
            <a:t>Broaden</a:t>
          </a:r>
          <a:endParaRPr lang="nl-NL" b="1" dirty="0"/>
        </a:p>
      </dgm:t>
    </dgm:pt>
    <dgm:pt modelId="{022A1490-CA0E-4A55-99A5-6915A6D0A677}" type="parTrans" cxnId="{D113729C-FFA6-4634-807E-2B56A46E6511}">
      <dgm:prSet/>
      <dgm:spPr/>
      <dgm:t>
        <a:bodyPr/>
        <a:lstStyle/>
        <a:p>
          <a:endParaRPr lang="nl-NL"/>
        </a:p>
      </dgm:t>
    </dgm:pt>
    <dgm:pt modelId="{27C3CAA4-8EA3-4CBB-9EF4-B9A8AAC5B2F0}" type="sibTrans" cxnId="{D113729C-FFA6-4634-807E-2B56A46E6511}">
      <dgm:prSet/>
      <dgm:spPr/>
      <dgm:t>
        <a:bodyPr/>
        <a:lstStyle/>
        <a:p>
          <a:endParaRPr lang="nl-NL"/>
        </a:p>
      </dgm:t>
    </dgm:pt>
    <dgm:pt modelId="{7343F4AD-9055-455E-8D1C-DB15D1565A9D}">
      <dgm:prSet phldrT="[Tekst]"/>
      <dgm:spPr/>
      <dgm:t>
        <a:bodyPr/>
        <a:lstStyle/>
        <a:p>
          <a:r>
            <a:rPr lang="nl-NL" b="1" dirty="0" err="1"/>
            <a:t>Transform</a:t>
          </a:r>
          <a:endParaRPr lang="nl-NL" b="1" dirty="0"/>
        </a:p>
      </dgm:t>
    </dgm:pt>
    <dgm:pt modelId="{2DE2B987-F4CB-412C-AB6E-DD59B718B427}" type="parTrans" cxnId="{F2B451D9-C71D-4A49-8D2F-EFED1EC25D3B}">
      <dgm:prSet/>
      <dgm:spPr/>
      <dgm:t>
        <a:bodyPr/>
        <a:lstStyle/>
        <a:p>
          <a:endParaRPr lang="nl-NL"/>
        </a:p>
      </dgm:t>
    </dgm:pt>
    <dgm:pt modelId="{D46E78BA-6A9E-4046-BBA6-90197EE166C0}" type="sibTrans" cxnId="{F2B451D9-C71D-4A49-8D2F-EFED1EC25D3B}">
      <dgm:prSet/>
      <dgm:spPr/>
      <dgm:t>
        <a:bodyPr/>
        <a:lstStyle/>
        <a:p>
          <a:endParaRPr lang="nl-NL"/>
        </a:p>
      </dgm:t>
    </dgm:pt>
    <dgm:pt modelId="{544A0041-67A1-4C06-B14D-A4873CB32CB0}">
      <dgm:prSet phldrT="[Tekst]"/>
      <dgm:spPr/>
      <dgm:t>
        <a:bodyPr/>
        <a:lstStyle/>
        <a:p>
          <a:r>
            <a:rPr lang="nl-NL" b="1" dirty="0" err="1"/>
            <a:t>Build</a:t>
          </a:r>
          <a:endParaRPr lang="nl-NL" b="1" dirty="0"/>
        </a:p>
      </dgm:t>
    </dgm:pt>
    <dgm:pt modelId="{8357D002-FCBB-45CD-A0E4-0D8154ACAEED}" type="parTrans" cxnId="{15AC0C2B-E964-4C6E-AD75-CB915C2F60EF}">
      <dgm:prSet/>
      <dgm:spPr/>
      <dgm:t>
        <a:bodyPr/>
        <a:lstStyle/>
        <a:p>
          <a:endParaRPr lang="nl-NL"/>
        </a:p>
      </dgm:t>
    </dgm:pt>
    <dgm:pt modelId="{FFE33197-2210-40B3-A18A-9CB039C8332F}" type="sibTrans" cxnId="{15AC0C2B-E964-4C6E-AD75-CB915C2F60EF}">
      <dgm:prSet/>
      <dgm:spPr/>
      <dgm:t>
        <a:bodyPr/>
        <a:lstStyle/>
        <a:p>
          <a:endParaRPr lang="nl-NL"/>
        </a:p>
      </dgm:t>
    </dgm:pt>
    <dgm:pt modelId="{B9935033-EF76-43A2-AD68-1A07FA9CAA0E}">
      <dgm:prSet phldrT="[Tekst]"/>
      <dgm:spPr/>
      <dgm:t>
        <a:bodyPr/>
        <a:lstStyle/>
        <a:p>
          <a:r>
            <a:rPr lang="nl-NL" dirty="0"/>
            <a:t>Joy, Love, </a:t>
          </a:r>
          <a:r>
            <a:rPr lang="nl-NL" dirty="0" err="1"/>
            <a:t>Contentment</a:t>
          </a:r>
          <a:r>
            <a:rPr lang="nl-NL" dirty="0"/>
            <a:t>, Interest, </a:t>
          </a:r>
          <a:r>
            <a:rPr lang="nl-NL" dirty="0" err="1"/>
            <a:t>Happiness</a:t>
          </a:r>
          <a:endParaRPr lang="nl-NL" dirty="0"/>
        </a:p>
      </dgm:t>
    </dgm:pt>
    <dgm:pt modelId="{24F32527-0293-4A9E-A122-A29F81F5B8E6}" type="parTrans" cxnId="{0696F737-0F65-44A7-957B-80692E906F7B}">
      <dgm:prSet/>
      <dgm:spPr/>
      <dgm:t>
        <a:bodyPr/>
        <a:lstStyle/>
        <a:p>
          <a:endParaRPr lang="nl-NL"/>
        </a:p>
      </dgm:t>
    </dgm:pt>
    <dgm:pt modelId="{B0A1BFA0-BC5F-4DD9-B4D5-B09C05AC82ED}" type="sibTrans" cxnId="{0696F737-0F65-44A7-957B-80692E906F7B}">
      <dgm:prSet/>
      <dgm:spPr/>
      <dgm:t>
        <a:bodyPr/>
        <a:lstStyle/>
        <a:p>
          <a:endParaRPr lang="nl-NL"/>
        </a:p>
      </dgm:t>
    </dgm:pt>
    <dgm:pt modelId="{0FE27F33-B3A8-4392-BE06-DB51F727817D}">
      <dgm:prSet phldrT="[Tekst]"/>
      <dgm:spPr/>
      <dgm:t>
        <a:bodyPr/>
        <a:lstStyle/>
        <a:p>
          <a:r>
            <a:rPr lang="nl-NL" dirty="0" err="1"/>
            <a:t>Expands</a:t>
          </a:r>
          <a:r>
            <a:rPr lang="nl-NL" dirty="0"/>
            <a:t> Inventory of </a:t>
          </a:r>
          <a:r>
            <a:rPr lang="nl-NL" dirty="0" err="1"/>
            <a:t>Thoughts</a:t>
          </a:r>
          <a:r>
            <a:rPr lang="nl-NL" dirty="0"/>
            <a:t> </a:t>
          </a:r>
          <a:r>
            <a:rPr lang="nl-NL" dirty="0" err="1"/>
            <a:t>an</a:t>
          </a:r>
          <a:r>
            <a:rPr lang="nl-NL" dirty="0"/>
            <a:t> Action</a:t>
          </a:r>
        </a:p>
      </dgm:t>
    </dgm:pt>
    <dgm:pt modelId="{EECDB6A5-1327-47E5-8739-4F28057F5D18}" type="parTrans" cxnId="{208D2F02-ACFA-4112-ABFD-180953BF38DE}">
      <dgm:prSet/>
      <dgm:spPr/>
      <dgm:t>
        <a:bodyPr/>
        <a:lstStyle/>
        <a:p>
          <a:endParaRPr lang="nl-NL"/>
        </a:p>
      </dgm:t>
    </dgm:pt>
    <dgm:pt modelId="{ECF34104-A6C3-48DE-94D2-8F1745D85A1C}" type="sibTrans" cxnId="{208D2F02-ACFA-4112-ABFD-180953BF38DE}">
      <dgm:prSet/>
      <dgm:spPr/>
      <dgm:t>
        <a:bodyPr/>
        <a:lstStyle/>
        <a:p>
          <a:endParaRPr lang="nl-NL"/>
        </a:p>
      </dgm:t>
    </dgm:pt>
    <dgm:pt modelId="{75880A92-0B39-4D91-9789-D154CEF8371B}">
      <dgm:prSet phldrT="[Tekst]"/>
      <dgm:spPr/>
      <dgm:t>
        <a:bodyPr/>
        <a:lstStyle/>
        <a:p>
          <a:r>
            <a:rPr lang="nl-NL" dirty="0" err="1"/>
            <a:t>Develops</a:t>
          </a:r>
          <a:r>
            <a:rPr lang="nl-NL" dirty="0"/>
            <a:t> </a:t>
          </a:r>
          <a:r>
            <a:rPr lang="nl-NL" dirty="0" err="1"/>
            <a:t>Physical</a:t>
          </a:r>
          <a:r>
            <a:rPr lang="nl-NL" dirty="0"/>
            <a:t>, </a:t>
          </a:r>
          <a:r>
            <a:rPr lang="nl-NL" dirty="0" err="1"/>
            <a:t>Mental</a:t>
          </a:r>
          <a:r>
            <a:rPr lang="nl-NL" dirty="0"/>
            <a:t> </a:t>
          </a:r>
          <a:r>
            <a:rPr lang="nl-NL" dirty="0" err="1"/>
            <a:t>and</a:t>
          </a:r>
          <a:r>
            <a:rPr lang="nl-NL" dirty="0"/>
            <a:t> </a:t>
          </a:r>
          <a:r>
            <a:rPr lang="nl-NL" dirty="0" err="1"/>
            <a:t>Social</a:t>
          </a:r>
          <a:r>
            <a:rPr lang="nl-NL" dirty="0"/>
            <a:t> Resources</a:t>
          </a:r>
        </a:p>
      </dgm:t>
    </dgm:pt>
    <dgm:pt modelId="{C223336D-BC11-4152-9014-FC4D71CB96F9}" type="parTrans" cxnId="{57D94DB6-9A2C-4803-8128-76A5C60961CE}">
      <dgm:prSet/>
      <dgm:spPr/>
      <dgm:t>
        <a:bodyPr/>
        <a:lstStyle/>
        <a:p>
          <a:endParaRPr lang="nl-NL"/>
        </a:p>
      </dgm:t>
    </dgm:pt>
    <dgm:pt modelId="{7F1AD8F3-5004-453E-A5C8-54081E34D563}" type="sibTrans" cxnId="{57D94DB6-9A2C-4803-8128-76A5C60961CE}">
      <dgm:prSet/>
      <dgm:spPr/>
      <dgm:t>
        <a:bodyPr/>
        <a:lstStyle/>
        <a:p>
          <a:endParaRPr lang="nl-NL"/>
        </a:p>
      </dgm:t>
    </dgm:pt>
    <dgm:pt modelId="{569932FD-3FF9-40F4-81FC-ED505AFBE36D}" type="pres">
      <dgm:prSet presAssocID="{865A1D69-CE6E-47AA-A7DF-FC793BF06C9B}" presName="rootnode" presStyleCnt="0">
        <dgm:presLayoutVars>
          <dgm:chMax/>
          <dgm:chPref/>
          <dgm:dir/>
          <dgm:animLvl val="lvl"/>
        </dgm:presLayoutVars>
      </dgm:prSet>
      <dgm:spPr/>
    </dgm:pt>
    <dgm:pt modelId="{67926C9A-85D4-4D7F-B3E2-C82E4FE26E66}" type="pres">
      <dgm:prSet presAssocID="{416C49B0-F70E-4B57-9BCF-BAE4D2013E8A}" presName="composite" presStyleCnt="0"/>
      <dgm:spPr/>
    </dgm:pt>
    <dgm:pt modelId="{CD37C4A7-07B0-4C38-8711-8B53CCE9136F}" type="pres">
      <dgm:prSet presAssocID="{416C49B0-F70E-4B57-9BCF-BAE4D2013E8A}" presName="LShape" presStyleLbl="alignNode1" presStyleIdx="0" presStyleCnt="7"/>
      <dgm:spPr/>
    </dgm:pt>
    <dgm:pt modelId="{5C44DDD5-0881-438B-A2A8-664207A449F0}" type="pres">
      <dgm:prSet presAssocID="{416C49B0-F70E-4B57-9BCF-BAE4D2013E8A}" presName="ParentText" presStyleLbl="revTx" presStyleIdx="0" presStyleCnt="4">
        <dgm:presLayoutVars>
          <dgm:chMax val="0"/>
          <dgm:chPref val="0"/>
          <dgm:bulletEnabled val="1"/>
        </dgm:presLayoutVars>
      </dgm:prSet>
      <dgm:spPr/>
    </dgm:pt>
    <dgm:pt modelId="{DD966CF1-0B80-426F-8826-2D9B30088EA3}" type="pres">
      <dgm:prSet presAssocID="{416C49B0-F70E-4B57-9BCF-BAE4D2013E8A}" presName="Triangle" presStyleLbl="alignNode1" presStyleIdx="1" presStyleCnt="7"/>
      <dgm:spPr/>
    </dgm:pt>
    <dgm:pt modelId="{5FBFC820-A35F-4531-8AB4-E6843CCE02B4}" type="pres">
      <dgm:prSet presAssocID="{1C74E5D7-EA36-4470-B31F-2E185E15618F}" presName="sibTrans" presStyleCnt="0"/>
      <dgm:spPr/>
    </dgm:pt>
    <dgm:pt modelId="{8CB193DB-F866-4489-B103-B8B4FF75868D}" type="pres">
      <dgm:prSet presAssocID="{1C74E5D7-EA36-4470-B31F-2E185E15618F}" presName="space" presStyleCnt="0"/>
      <dgm:spPr/>
    </dgm:pt>
    <dgm:pt modelId="{7BFD8B46-B022-4273-B80C-C7638866F5E3}" type="pres">
      <dgm:prSet presAssocID="{FCC9B56F-7D49-4095-A037-4F2B732FBA0E}" presName="composite" presStyleCnt="0"/>
      <dgm:spPr/>
    </dgm:pt>
    <dgm:pt modelId="{C40EAD9C-302A-473B-8A6C-6B3EA710669D}" type="pres">
      <dgm:prSet presAssocID="{FCC9B56F-7D49-4095-A037-4F2B732FBA0E}" presName="LShape" presStyleLbl="alignNode1" presStyleIdx="2" presStyleCnt="7"/>
      <dgm:spPr/>
    </dgm:pt>
    <dgm:pt modelId="{B3AA5DAF-DC50-4291-BBC6-AB6A78BD5437}" type="pres">
      <dgm:prSet presAssocID="{FCC9B56F-7D49-4095-A037-4F2B732FBA0E}" presName="ParentText" presStyleLbl="revTx" presStyleIdx="1" presStyleCnt="4">
        <dgm:presLayoutVars>
          <dgm:chMax val="0"/>
          <dgm:chPref val="0"/>
          <dgm:bulletEnabled val="1"/>
        </dgm:presLayoutVars>
      </dgm:prSet>
      <dgm:spPr/>
    </dgm:pt>
    <dgm:pt modelId="{A72E84B5-94B0-40FE-BC7F-A4779F514A5C}" type="pres">
      <dgm:prSet presAssocID="{FCC9B56F-7D49-4095-A037-4F2B732FBA0E}" presName="Triangle" presStyleLbl="alignNode1" presStyleIdx="3" presStyleCnt="7"/>
      <dgm:spPr/>
    </dgm:pt>
    <dgm:pt modelId="{0E4A9D73-679A-4122-97F7-8011FD7EE4A8}" type="pres">
      <dgm:prSet presAssocID="{27C3CAA4-8EA3-4CBB-9EF4-B9A8AAC5B2F0}" presName="sibTrans" presStyleCnt="0"/>
      <dgm:spPr/>
    </dgm:pt>
    <dgm:pt modelId="{C67A4767-10C1-41A7-86B3-4FD0627D5C97}" type="pres">
      <dgm:prSet presAssocID="{27C3CAA4-8EA3-4CBB-9EF4-B9A8AAC5B2F0}" presName="space" presStyleCnt="0"/>
      <dgm:spPr/>
    </dgm:pt>
    <dgm:pt modelId="{8A6377C4-2932-4815-8F1E-C88B88BE9AB6}" type="pres">
      <dgm:prSet presAssocID="{544A0041-67A1-4C06-B14D-A4873CB32CB0}" presName="composite" presStyleCnt="0"/>
      <dgm:spPr/>
    </dgm:pt>
    <dgm:pt modelId="{41DB03C5-FB00-44D5-B057-F038947FE81E}" type="pres">
      <dgm:prSet presAssocID="{544A0041-67A1-4C06-B14D-A4873CB32CB0}" presName="LShape" presStyleLbl="alignNode1" presStyleIdx="4" presStyleCnt="7"/>
      <dgm:spPr/>
    </dgm:pt>
    <dgm:pt modelId="{71DCDC6B-0170-42B8-B30F-A05900824197}" type="pres">
      <dgm:prSet presAssocID="{544A0041-67A1-4C06-B14D-A4873CB32CB0}" presName="ParentText" presStyleLbl="revTx" presStyleIdx="2" presStyleCnt="4">
        <dgm:presLayoutVars>
          <dgm:chMax val="0"/>
          <dgm:chPref val="0"/>
          <dgm:bulletEnabled val="1"/>
        </dgm:presLayoutVars>
      </dgm:prSet>
      <dgm:spPr/>
    </dgm:pt>
    <dgm:pt modelId="{0668AC4B-528E-4E01-BA7E-73E3D0E3D78C}" type="pres">
      <dgm:prSet presAssocID="{544A0041-67A1-4C06-B14D-A4873CB32CB0}" presName="Triangle" presStyleLbl="alignNode1" presStyleIdx="5" presStyleCnt="7"/>
      <dgm:spPr/>
    </dgm:pt>
    <dgm:pt modelId="{C54B3686-56F8-4579-81AB-7E173A3C98B0}" type="pres">
      <dgm:prSet presAssocID="{FFE33197-2210-40B3-A18A-9CB039C8332F}" presName="sibTrans" presStyleCnt="0"/>
      <dgm:spPr/>
    </dgm:pt>
    <dgm:pt modelId="{4EE03A1E-530E-4848-B02D-697CD4098C28}" type="pres">
      <dgm:prSet presAssocID="{FFE33197-2210-40B3-A18A-9CB039C8332F}" presName="space" presStyleCnt="0"/>
      <dgm:spPr/>
    </dgm:pt>
    <dgm:pt modelId="{4A330557-2F51-4B6B-8B66-ED759CD69A4B}" type="pres">
      <dgm:prSet presAssocID="{7343F4AD-9055-455E-8D1C-DB15D1565A9D}" presName="composite" presStyleCnt="0"/>
      <dgm:spPr/>
    </dgm:pt>
    <dgm:pt modelId="{74344943-2CEA-4EA0-86A9-F0B6D0B7EA32}" type="pres">
      <dgm:prSet presAssocID="{7343F4AD-9055-455E-8D1C-DB15D1565A9D}" presName="LShape" presStyleLbl="alignNode1" presStyleIdx="6" presStyleCnt="7"/>
      <dgm:spPr/>
    </dgm:pt>
    <dgm:pt modelId="{7DEEF756-7EAC-45EE-A8EB-EBE3AC564DC8}" type="pres">
      <dgm:prSet presAssocID="{7343F4AD-9055-455E-8D1C-DB15D1565A9D}" presName="ParentText" presStyleLbl="revTx" presStyleIdx="3" presStyleCnt="4">
        <dgm:presLayoutVars>
          <dgm:chMax val="0"/>
          <dgm:chPref val="0"/>
          <dgm:bulletEnabled val="1"/>
        </dgm:presLayoutVars>
      </dgm:prSet>
      <dgm:spPr/>
    </dgm:pt>
  </dgm:ptLst>
  <dgm:cxnLst>
    <dgm:cxn modelId="{208D2F02-ACFA-4112-ABFD-180953BF38DE}" srcId="{FCC9B56F-7D49-4095-A037-4F2B732FBA0E}" destId="{0FE27F33-B3A8-4392-BE06-DB51F727817D}" srcOrd="0" destOrd="0" parTransId="{EECDB6A5-1327-47E5-8739-4F28057F5D18}" sibTransId="{ECF34104-A6C3-48DE-94D2-8F1745D85A1C}"/>
    <dgm:cxn modelId="{3E04A703-92BE-460C-9E73-2DCBD3CF5EA7}" type="presOf" srcId="{865A1D69-CE6E-47AA-A7DF-FC793BF06C9B}" destId="{569932FD-3FF9-40F4-81FC-ED505AFBE36D}" srcOrd="0" destOrd="0" presId="urn:microsoft.com/office/officeart/2009/3/layout/StepUpProcess"/>
    <dgm:cxn modelId="{79E63011-5F37-4AAF-83BB-A973B4656AE1}" srcId="{865A1D69-CE6E-47AA-A7DF-FC793BF06C9B}" destId="{416C49B0-F70E-4B57-9BCF-BAE4D2013E8A}" srcOrd="0" destOrd="0" parTransId="{3D9D8543-DDEF-460B-AA1A-BCA981B36EA5}" sibTransId="{1C74E5D7-EA36-4470-B31F-2E185E15618F}"/>
    <dgm:cxn modelId="{8D5D811E-003F-4FF5-9FEC-75494C3AE613}" type="presOf" srcId="{FCC9B56F-7D49-4095-A037-4F2B732FBA0E}" destId="{B3AA5DAF-DC50-4291-BBC6-AB6A78BD5437}" srcOrd="0" destOrd="0" presId="urn:microsoft.com/office/officeart/2009/3/layout/StepUpProcess"/>
    <dgm:cxn modelId="{2EC46429-3FC5-4E03-98B1-875C34C53874}" type="presOf" srcId="{544A0041-67A1-4C06-B14D-A4873CB32CB0}" destId="{71DCDC6B-0170-42B8-B30F-A05900824197}" srcOrd="0" destOrd="0" presId="urn:microsoft.com/office/officeart/2009/3/layout/StepUpProcess"/>
    <dgm:cxn modelId="{15AC0C2B-E964-4C6E-AD75-CB915C2F60EF}" srcId="{865A1D69-CE6E-47AA-A7DF-FC793BF06C9B}" destId="{544A0041-67A1-4C06-B14D-A4873CB32CB0}" srcOrd="2" destOrd="0" parTransId="{8357D002-FCBB-45CD-A0E4-0D8154ACAEED}" sibTransId="{FFE33197-2210-40B3-A18A-9CB039C8332F}"/>
    <dgm:cxn modelId="{C5A2332D-94AB-484F-AAA1-EB1533EBA104}" srcId="{7343F4AD-9055-455E-8D1C-DB15D1565A9D}" destId="{F62C1895-8FCB-49DD-9544-BE3F2C6B7725}" srcOrd="0" destOrd="0" parTransId="{F8E2371D-BAC3-4A46-A3A1-C63C123B4006}" sibTransId="{99786F28-89CF-4E74-BC89-8572DB212E94}"/>
    <dgm:cxn modelId="{0696F737-0F65-44A7-957B-80692E906F7B}" srcId="{416C49B0-F70E-4B57-9BCF-BAE4D2013E8A}" destId="{B9935033-EF76-43A2-AD68-1A07FA9CAA0E}" srcOrd="0" destOrd="0" parTransId="{24F32527-0293-4A9E-A122-A29F81F5B8E6}" sibTransId="{B0A1BFA0-BC5F-4DD9-B4D5-B09C05AC82ED}"/>
    <dgm:cxn modelId="{52440B62-FC91-41E2-A17A-910142361F89}" type="presOf" srcId="{B9935033-EF76-43A2-AD68-1A07FA9CAA0E}" destId="{5C44DDD5-0881-438B-A2A8-664207A449F0}" srcOrd="0" destOrd="1" presId="urn:microsoft.com/office/officeart/2009/3/layout/StepUpProcess"/>
    <dgm:cxn modelId="{CB4F8A74-E5F9-4B22-8AF1-5602D0F248C7}" type="presOf" srcId="{7343F4AD-9055-455E-8D1C-DB15D1565A9D}" destId="{7DEEF756-7EAC-45EE-A8EB-EBE3AC564DC8}" srcOrd="0" destOrd="0" presId="urn:microsoft.com/office/officeart/2009/3/layout/StepUpProcess"/>
    <dgm:cxn modelId="{D113729C-FFA6-4634-807E-2B56A46E6511}" srcId="{865A1D69-CE6E-47AA-A7DF-FC793BF06C9B}" destId="{FCC9B56F-7D49-4095-A037-4F2B732FBA0E}" srcOrd="1" destOrd="0" parTransId="{022A1490-CA0E-4A55-99A5-6915A6D0A677}" sibTransId="{27C3CAA4-8EA3-4CBB-9EF4-B9A8AAC5B2F0}"/>
    <dgm:cxn modelId="{5E09119D-1D92-4C5C-BB2F-F2A2F89D4875}" type="presOf" srcId="{416C49B0-F70E-4B57-9BCF-BAE4D2013E8A}" destId="{5C44DDD5-0881-438B-A2A8-664207A449F0}" srcOrd="0" destOrd="0" presId="urn:microsoft.com/office/officeart/2009/3/layout/StepUpProcess"/>
    <dgm:cxn modelId="{57D94DB6-9A2C-4803-8128-76A5C60961CE}" srcId="{544A0041-67A1-4C06-B14D-A4873CB32CB0}" destId="{75880A92-0B39-4D91-9789-D154CEF8371B}" srcOrd="0" destOrd="0" parTransId="{C223336D-BC11-4152-9014-FC4D71CB96F9}" sibTransId="{7F1AD8F3-5004-453E-A5C8-54081E34D563}"/>
    <dgm:cxn modelId="{A2E8D2B7-95D3-4A6E-89F2-16735C80FCCA}" type="presOf" srcId="{75880A92-0B39-4D91-9789-D154CEF8371B}" destId="{71DCDC6B-0170-42B8-B30F-A05900824197}" srcOrd="0" destOrd="1" presId="urn:microsoft.com/office/officeart/2009/3/layout/StepUpProcess"/>
    <dgm:cxn modelId="{E62132C7-5D31-4850-8947-6C5CE151EAF6}" type="presOf" srcId="{F62C1895-8FCB-49DD-9544-BE3F2C6B7725}" destId="{7DEEF756-7EAC-45EE-A8EB-EBE3AC564DC8}" srcOrd="0" destOrd="1" presId="urn:microsoft.com/office/officeart/2009/3/layout/StepUpProcess"/>
    <dgm:cxn modelId="{F2B451D9-C71D-4A49-8D2F-EFED1EC25D3B}" srcId="{865A1D69-CE6E-47AA-A7DF-FC793BF06C9B}" destId="{7343F4AD-9055-455E-8D1C-DB15D1565A9D}" srcOrd="3" destOrd="0" parTransId="{2DE2B987-F4CB-412C-AB6E-DD59B718B427}" sibTransId="{D46E78BA-6A9E-4046-BBA6-90197EE166C0}"/>
    <dgm:cxn modelId="{930007EC-0F7B-4C1E-89B6-F1A43D6249A7}" type="presOf" srcId="{0FE27F33-B3A8-4392-BE06-DB51F727817D}" destId="{B3AA5DAF-DC50-4291-BBC6-AB6A78BD5437}" srcOrd="0" destOrd="1" presId="urn:microsoft.com/office/officeart/2009/3/layout/StepUpProcess"/>
    <dgm:cxn modelId="{5C6FB3A4-5151-4AFB-A862-63B977924430}" type="presParOf" srcId="{569932FD-3FF9-40F4-81FC-ED505AFBE36D}" destId="{67926C9A-85D4-4D7F-B3E2-C82E4FE26E66}" srcOrd="0" destOrd="0" presId="urn:microsoft.com/office/officeart/2009/3/layout/StepUpProcess"/>
    <dgm:cxn modelId="{C94BD73B-FF39-46D1-9D20-AF0BD186ABE6}" type="presParOf" srcId="{67926C9A-85D4-4D7F-B3E2-C82E4FE26E66}" destId="{CD37C4A7-07B0-4C38-8711-8B53CCE9136F}" srcOrd="0" destOrd="0" presId="urn:microsoft.com/office/officeart/2009/3/layout/StepUpProcess"/>
    <dgm:cxn modelId="{470C62BF-1FBA-4853-AB08-2DE5BD75CCE4}" type="presParOf" srcId="{67926C9A-85D4-4D7F-B3E2-C82E4FE26E66}" destId="{5C44DDD5-0881-438B-A2A8-664207A449F0}" srcOrd="1" destOrd="0" presId="urn:microsoft.com/office/officeart/2009/3/layout/StepUpProcess"/>
    <dgm:cxn modelId="{BC9AE409-AD42-4973-95DF-E237400F26F2}" type="presParOf" srcId="{67926C9A-85D4-4D7F-B3E2-C82E4FE26E66}" destId="{DD966CF1-0B80-426F-8826-2D9B30088EA3}" srcOrd="2" destOrd="0" presId="urn:microsoft.com/office/officeart/2009/3/layout/StepUpProcess"/>
    <dgm:cxn modelId="{07A3AFD6-890C-4D0D-97F6-D097DF6C23AB}" type="presParOf" srcId="{569932FD-3FF9-40F4-81FC-ED505AFBE36D}" destId="{5FBFC820-A35F-4531-8AB4-E6843CCE02B4}" srcOrd="1" destOrd="0" presId="urn:microsoft.com/office/officeart/2009/3/layout/StepUpProcess"/>
    <dgm:cxn modelId="{5821DA18-B93A-4C1E-9908-5683F003B9EA}" type="presParOf" srcId="{5FBFC820-A35F-4531-8AB4-E6843CCE02B4}" destId="{8CB193DB-F866-4489-B103-B8B4FF75868D}" srcOrd="0" destOrd="0" presId="urn:microsoft.com/office/officeart/2009/3/layout/StepUpProcess"/>
    <dgm:cxn modelId="{8206AEC0-ED72-44B2-813B-798C2C1DD5FA}" type="presParOf" srcId="{569932FD-3FF9-40F4-81FC-ED505AFBE36D}" destId="{7BFD8B46-B022-4273-B80C-C7638866F5E3}" srcOrd="2" destOrd="0" presId="urn:microsoft.com/office/officeart/2009/3/layout/StepUpProcess"/>
    <dgm:cxn modelId="{3121CF90-9043-4BAB-A877-1F21684BA958}" type="presParOf" srcId="{7BFD8B46-B022-4273-B80C-C7638866F5E3}" destId="{C40EAD9C-302A-473B-8A6C-6B3EA710669D}" srcOrd="0" destOrd="0" presId="urn:microsoft.com/office/officeart/2009/3/layout/StepUpProcess"/>
    <dgm:cxn modelId="{6E53F7F5-26C7-4080-96EE-453A0747ECEF}" type="presParOf" srcId="{7BFD8B46-B022-4273-B80C-C7638866F5E3}" destId="{B3AA5DAF-DC50-4291-BBC6-AB6A78BD5437}" srcOrd="1" destOrd="0" presId="urn:microsoft.com/office/officeart/2009/3/layout/StepUpProcess"/>
    <dgm:cxn modelId="{C8D1374A-B219-4A84-B548-FFD40AD4A047}" type="presParOf" srcId="{7BFD8B46-B022-4273-B80C-C7638866F5E3}" destId="{A72E84B5-94B0-40FE-BC7F-A4779F514A5C}" srcOrd="2" destOrd="0" presId="urn:microsoft.com/office/officeart/2009/3/layout/StepUpProcess"/>
    <dgm:cxn modelId="{969B93EC-68BB-4A87-94D7-9BC335DD9B05}" type="presParOf" srcId="{569932FD-3FF9-40F4-81FC-ED505AFBE36D}" destId="{0E4A9D73-679A-4122-97F7-8011FD7EE4A8}" srcOrd="3" destOrd="0" presId="urn:microsoft.com/office/officeart/2009/3/layout/StepUpProcess"/>
    <dgm:cxn modelId="{E6E4608A-23E6-45CA-AC65-6AE02CC17334}" type="presParOf" srcId="{0E4A9D73-679A-4122-97F7-8011FD7EE4A8}" destId="{C67A4767-10C1-41A7-86B3-4FD0627D5C97}" srcOrd="0" destOrd="0" presId="urn:microsoft.com/office/officeart/2009/3/layout/StepUpProcess"/>
    <dgm:cxn modelId="{53E0A775-880D-4105-9D85-E2E4C8784519}" type="presParOf" srcId="{569932FD-3FF9-40F4-81FC-ED505AFBE36D}" destId="{8A6377C4-2932-4815-8F1E-C88B88BE9AB6}" srcOrd="4" destOrd="0" presId="urn:microsoft.com/office/officeart/2009/3/layout/StepUpProcess"/>
    <dgm:cxn modelId="{C200B048-C028-467E-9279-7AFCE92B85CC}" type="presParOf" srcId="{8A6377C4-2932-4815-8F1E-C88B88BE9AB6}" destId="{41DB03C5-FB00-44D5-B057-F038947FE81E}" srcOrd="0" destOrd="0" presId="urn:microsoft.com/office/officeart/2009/3/layout/StepUpProcess"/>
    <dgm:cxn modelId="{25414263-BFE6-4ACB-8573-90495076565C}" type="presParOf" srcId="{8A6377C4-2932-4815-8F1E-C88B88BE9AB6}" destId="{71DCDC6B-0170-42B8-B30F-A05900824197}" srcOrd="1" destOrd="0" presId="urn:microsoft.com/office/officeart/2009/3/layout/StepUpProcess"/>
    <dgm:cxn modelId="{DC6246FD-0A1A-4FC0-B368-7EF8D3519596}" type="presParOf" srcId="{8A6377C4-2932-4815-8F1E-C88B88BE9AB6}" destId="{0668AC4B-528E-4E01-BA7E-73E3D0E3D78C}" srcOrd="2" destOrd="0" presId="urn:microsoft.com/office/officeart/2009/3/layout/StepUpProcess"/>
    <dgm:cxn modelId="{4CBE0366-D8F1-4071-A374-E1964CEE74B6}" type="presParOf" srcId="{569932FD-3FF9-40F4-81FC-ED505AFBE36D}" destId="{C54B3686-56F8-4579-81AB-7E173A3C98B0}" srcOrd="5" destOrd="0" presId="urn:microsoft.com/office/officeart/2009/3/layout/StepUpProcess"/>
    <dgm:cxn modelId="{D68B410C-F74C-49C7-B0DE-9AC88065C65B}" type="presParOf" srcId="{C54B3686-56F8-4579-81AB-7E173A3C98B0}" destId="{4EE03A1E-530E-4848-B02D-697CD4098C28}" srcOrd="0" destOrd="0" presId="urn:microsoft.com/office/officeart/2009/3/layout/StepUpProcess"/>
    <dgm:cxn modelId="{53DB532A-B2AB-4AD6-ACF2-404E21783B2D}" type="presParOf" srcId="{569932FD-3FF9-40F4-81FC-ED505AFBE36D}" destId="{4A330557-2F51-4B6B-8B66-ED759CD69A4B}" srcOrd="6" destOrd="0" presId="urn:microsoft.com/office/officeart/2009/3/layout/StepUpProcess"/>
    <dgm:cxn modelId="{8871DD57-79F3-4AE5-AF80-4D0C1A23775A}" type="presParOf" srcId="{4A330557-2F51-4B6B-8B66-ED759CD69A4B}" destId="{74344943-2CEA-4EA0-86A9-F0B6D0B7EA32}" srcOrd="0" destOrd="0" presId="urn:microsoft.com/office/officeart/2009/3/layout/StepUpProcess"/>
    <dgm:cxn modelId="{5FB2D6FF-BC91-4FFA-BEBF-50CAE9B96243}" type="presParOf" srcId="{4A330557-2F51-4B6B-8B66-ED759CD69A4B}" destId="{7DEEF756-7EAC-45EE-A8EB-EBE3AC564DC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9A36A7-0368-47D1-AD36-FB491D054A4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nl-NL"/>
        </a:p>
      </dgm:t>
    </dgm:pt>
    <dgm:pt modelId="{E5711E4E-6131-4CF7-AB6B-D16CE1B907FA}">
      <dgm:prSet phldrT="[Tekst]" phldr="1"/>
      <dgm:spPr/>
      <dgm:t>
        <a:bodyPr/>
        <a:lstStyle/>
        <a:p>
          <a:endParaRPr lang="nl-NL" dirty="0"/>
        </a:p>
      </dgm:t>
    </dgm:pt>
    <dgm:pt modelId="{1BA39DE9-5274-4614-9272-D14FB86CD005}" type="parTrans" cxnId="{A594C2DC-6402-4C71-B38C-DACE56271004}">
      <dgm:prSet/>
      <dgm:spPr/>
      <dgm:t>
        <a:bodyPr/>
        <a:lstStyle/>
        <a:p>
          <a:endParaRPr lang="nl-NL"/>
        </a:p>
      </dgm:t>
    </dgm:pt>
    <dgm:pt modelId="{8A658EA8-C5B2-4F58-A185-22F93F03817A}" type="sibTrans" cxnId="{A594C2DC-6402-4C71-B38C-DACE56271004}">
      <dgm:prSet/>
      <dgm:spPr/>
      <dgm:t>
        <a:bodyPr/>
        <a:lstStyle/>
        <a:p>
          <a:endParaRPr lang="nl-NL"/>
        </a:p>
      </dgm:t>
    </dgm:pt>
    <dgm:pt modelId="{77F18550-932E-4915-8359-403CFA73D59D}">
      <dgm:prSet phldrT="[Tekst]" custT="1"/>
      <dgm:spPr/>
      <dgm:t>
        <a:bodyPr/>
        <a:lstStyle/>
        <a:p>
          <a:r>
            <a:rPr lang="nl-NL" sz="2300" dirty="0">
              <a:solidFill>
                <a:srgbClr val="0072A3"/>
              </a:solidFill>
            </a:rPr>
            <a:t>Voorlichting / scan / intake / overeenkomst</a:t>
          </a:r>
        </a:p>
      </dgm:t>
    </dgm:pt>
    <dgm:pt modelId="{E5DF0B4C-DE2D-4DB0-9C02-B90EA0BCDC66}" type="parTrans" cxnId="{68F1C08B-C1D1-4F53-B1D8-58F77846C069}">
      <dgm:prSet/>
      <dgm:spPr/>
      <dgm:t>
        <a:bodyPr/>
        <a:lstStyle/>
        <a:p>
          <a:endParaRPr lang="nl-NL"/>
        </a:p>
      </dgm:t>
    </dgm:pt>
    <dgm:pt modelId="{DF153A4F-833E-432B-851D-0AD254EAFAC2}" type="sibTrans" cxnId="{68F1C08B-C1D1-4F53-B1D8-58F77846C069}">
      <dgm:prSet/>
      <dgm:spPr/>
      <dgm:t>
        <a:bodyPr/>
        <a:lstStyle/>
        <a:p>
          <a:endParaRPr lang="nl-NL"/>
        </a:p>
      </dgm:t>
    </dgm:pt>
    <dgm:pt modelId="{D30A1586-3E36-4122-817B-3CD03B567FA7}">
      <dgm:prSet phldrT="[Tekst]" phldr="1"/>
      <dgm:spPr/>
      <dgm:t>
        <a:bodyPr/>
        <a:lstStyle/>
        <a:p>
          <a:endParaRPr lang="nl-NL" dirty="0"/>
        </a:p>
      </dgm:t>
    </dgm:pt>
    <dgm:pt modelId="{09AE06C6-D0FC-4EA6-B927-F59190F30B04}" type="parTrans" cxnId="{5A16D5A3-1C4E-41DA-82A9-A6DC5B51ADC9}">
      <dgm:prSet/>
      <dgm:spPr/>
      <dgm:t>
        <a:bodyPr/>
        <a:lstStyle/>
        <a:p>
          <a:endParaRPr lang="nl-NL"/>
        </a:p>
      </dgm:t>
    </dgm:pt>
    <dgm:pt modelId="{154C0CF9-B45B-4ED1-9A50-0B9D11FC4D73}" type="sibTrans" cxnId="{5A16D5A3-1C4E-41DA-82A9-A6DC5B51ADC9}">
      <dgm:prSet/>
      <dgm:spPr/>
      <dgm:t>
        <a:bodyPr/>
        <a:lstStyle/>
        <a:p>
          <a:endParaRPr lang="nl-NL"/>
        </a:p>
      </dgm:t>
    </dgm:pt>
    <dgm:pt modelId="{0E791932-214D-42D2-A17E-78DA60F9035C}">
      <dgm:prSet phldrT="[Tekst]" custT="1"/>
      <dgm:spPr/>
      <dgm:t>
        <a:bodyPr/>
        <a:lstStyle/>
        <a:p>
          <a:r>
            <a:rPr lang="nl-NL" sz="2300" dirty="0">
              <a:solidFill>
                <a:srgbClr val="0072A3"/>
              </a:solidFill>
            </a:rPr>
            <a:t>Portfolio opbouwen (begeleiding) – STERKscan </a:t>
          </a:r>
        </a:p>
      </dgm:t>
    </dgm:pt>
    <dgm:pt modelId="{2730A4EB-13A2-4DC2-B314-D22B7705E3D3}" type="parTrans" cxnId="{0713EA92-7CC0-4C43-8DD1-2809DAD9F44B}">
      <dgm:prSet/>
      <dgm:spPr/>
      <dgm:t>
        <a:bodyPr/>
        <a:lstStyle/>
        <a:p>
          <a:endParaRPr lang="nl-NL"/>
        </a:p>
      </dgm:t>
    </dgm:pt>
    <dgm:pt modelId="{27437414-0AA3-4B6F-9D3A-404A948C5049}" type="sibTrans" cxnId="{0713EA92-7CC0-4C43-8DD1-2809DAD9F44B}">
      <dgm:prSet/>
      <dgm:spPr/>
      <dgm:t>
        <a:bodyPr/>
        <a:lstStyle/>
        <a:p>
          <a:endParaRPr lang="nl-NL"/>
        </a:p>
      </dgm:t>
    </dgm:pt>
    <dgm:pt modelId="{C08BDF9B-2D70-4D89-8123-F2AE3FA639FC}">
      <dgm:prSet phldrT="[Tekst]" phldr="1"/>
      <dgm:spPr/>
      <dgm:t>
        <a:bodyPr/>
        <a:lstStyle/>
        <a:p>
          <a:endParaRPr lang="nl-NL" dirty="0"/>
        </a:p>
      </dgm:t>
    </dgm:pt>
    <dgm:pt modelId="{C7A32282-5608-4506-921E-66D3551E6536}" type="parTrans" cxnId="{583A4BB0-1FDF-4D3C-9D4C-13898A55E101}">
      <dgm:prSet/>
      <dgm:spPr/>
      <dgm:t>
        <a:bodyPr/>
        <a:lstStyle/>
        <a:p>
          <a:endParaRPr lang="nl-NL"/>
        </a:p>
      </dgm:t>
    </dgm:pt>
    <dgm:pt modelId="{3C9297A8-3813-4FBF-BA8D-777E6A678214}" type="sibTrans" cxnId="{583A4BB0-1FDF-4D3C-9D4C-13898A55E101}">
      <dgm:prSet/>
      <dgm:spPr/>
      <dgm:t>
        <a:bodyPr/>
        <a:lstStyle/>
        <a:p>
          <a:endParaRPr lang="nl-NL"/>
        </a:p>
      </dgm:t>
    </dgm:pt>
    <dgm:pt modelId="{8E848F17-458C-47EC-811D-E83C1FF5D47F}">
      <dgm:prSet phldrT="[Tekst]"/>
      <dgm:spPr/>
      <dgm:t>
        <a:bodyPr/>
        <a:lstStyle/>
        <a:p>
          <a:endParaRPr lang="nl-NL" dirty="0"/>
        </a:p>
      </dgm:t>
    </dgm:pt>
    <dgm:pt modelId="{438D085B-C91B-4243-98CE-48FBD501DB95}" type="parTrans" cxnId="{F9EB6530-29EA-4808-9DA4-320762FF03E4}">
      <dgm:prSet/>
      <dgm:spPr/>
      <dgm:t>
        <a:bodyPr/>
        <a:lstStyle/>
        <a:p>
          <a:endParaRPr lang="nl-NL"/>
        </a:p>
      </dgm:t>
    </dgm:pt>
    <dgm:pt modelId="{12752DE6-AF90-4834-8678-D11D9875DB71}" type="sibTrans" cxnId="{F9EB6530-29EA-4808-9DA4-320762FF03E4}">
      <dgm:prSet/>
      <dgm:spPr/>
      <dgm:t>
        <a:bodyPr/>
        <a:lstStyle/>
        <a:p>
          <a:endParaRPr lang="nl-NL"/>
        </a:p>
      </dgm:t>
    </dgm:pt>
    <dgm:pt modelId="{7B7CFCFF-3879-4213-867C-1A67F4BFAE0E}">
      <dgm:prSet phldrT="[Tekst]"/>
      <dgm:spPr/>
      <dgm:t>
        <a:bodyPr/>
        <a:lstStyle/>
        <a:p>
          <a:endParaRPr lang="nl-NL" dirty="0"/>
        </a:p>
      </dgm:t>
    </dgm:pt>
    <dgm:pt modelId="{00FFCEF3-1DD7-4A00-A0B8-FB3BF355F700}" type="parTrans" cxnId="{86F6986E-5B58-48D0-8AFD-4CE1BAF591B6}">
      <dgm:prSet/>
      <dgm:spPr/>
      <dgm:t>
        <a:bodyPr/>
        <a:lstStyle/>
        <a:p>
          <a:endParaRPr lang="nl-NL"/>
        </a:p>
      </dgm:t>
    </dgm:pt>
    <dgm:pt modelId="{45A66FAA-7E60-4CF4-8E9A-E3C47DEFEA29}" type="sibTrans" cxnId="{86F6986E-5B58-48D0-8AFD-4CE1BAF591B6}">
      <dgm:prSet/>
      <dgm:spPr/>
      <dgm:t>
        <a:bodyPr/>
        <a:lstStyle/>
        <a:p>
          <a:endParaRPr lang="nl-NL"/>
        </a:p>
      </dgm:t>
    </dgm:pt>
    <dgm:pt modelId="{C731BE41-DD9F-4BA9-89CC-9B1B1579BE31}">
      <dgm:prSet custT="1"/>
      <dgm:spPr/>
      <dgm:t>
        <a:bodyPr/>
        <a:lstStyle/>
        <a:p>
          <a:r>
            <a:rPr lang="nl-NL" sz="2300" dirty="0">
              <a:solidFill>
                <a:srgbClr val="0072A3"/>
              </a:solidFill>
            </a:rPr>
            <a:t>Beoordeling (criteriumgericht interview </a:t>
          </a:r>
          <a:r>
            <a:rPr lang="nl-NL" sz="1400" dirty="0">
              <a:solidFill>
                <a:srgbClr val="0072A3"/>
              </a:solidFill>
            </a:rPr>
            <a:t>– </a:t>
          </a:r>
          <a:r>
            <a:rPr lang="nl-NL" sz="2300" i="1" dirty="0">
              <a:solidFill>
                <a:srgbClr val="0072A3"/>
              </a:solidFill>
            </a:rPr>
            <a:t>observatie, simulatie</a:t>
          </a:r>
          <a:r>
            <a:rPr lang="nl-NL" sz="2300" dirty="0">
              <a:solidFill>
                <a:srgbClr val="0072A3"/>
              </a:solidFill>
            </a:rPr>
            <a:t>)</a:t>
          </a:r>
        </a:p>
      </dgm:t>
    </dgm:pt>
    <dgm:pt modelId="{D66D6A17-3ED0-4E5D-B8C4-8DB0E7E35D3E}" type="parTrans" cxnId="{55E9E123-EC5B-4A09-BFA7-B8AC8E925960}">
      <dgm:prSet/>
      <dgm:spPr/>
      <dgm:t>
        <a:bodyPr/>
        <a:lstStyle/>
        <a:p>
          <a:endParaRPr lang="nl-NL"/>
        </a:p>
      </dgm:t>
    </dgm:pt>
    <dgm:pt modelId="{43BBEB4D-CE7F-4A4C-A8E1-068A515AEEC2}" type="sibTrans" cxnId="{55E9E123-EC5B-4A09-BFA7-B8AC8E925960}">
      <dgm:prSet/>
      <dgm:spPr/>
      <dgm:t>
        <a:bodyPr/>
        <a:lstStyle/>
        <a:p>
          <a:endParaRPr lang="nl-NL"/>
        </a:p>
      </dgm:t>
    </dgm:pt>
    <dgm:pt modelId="{DA1FAD7F-DDF9-4D8E-8825-E8A0EE432A11}">
      <dgm:prSet custT="1"/>
      <dgm:spPr/>
      <dgm:t>
        <a:bodyPr/>
        <a:lstStyle/>
        <a:p>
          <a:r>
            <a:rPr lang="nl-NL" sz="2300" dirty="0">
              <a:solidFill>
                <a:srgbClr val="0072A3"/>
              </a:solidFill>
            </a:rPr>
            <a:t>Rapportage: Ervaringscertificaat</a:t>
          </a:r>
        </a:p>
      </dgm:t>
    </dgm:pt>
    <dgm:pt modelId="{6E019D33-75FF-4F0A-A125-64431DC2200E}" type="parTrans" cxnId="{5AE4FAD1-5832-47D7-89ED-5AE05CE56582}">
      <dgm:prSet/>
      <dgm:spPr/>
      <dgm:t>
        <a:bodyPr/>
        <a:lstStyle/>
        <a:p>
          <a:endParaRPr lang="nl-NL"/>
        </a:p>
      </dgm:t>
    </dgm:pt>
    <dgm:pt modelId="{5A59A943-CE96-4381-8A15-699B4DF62F67}" type="sibTrans" cxnId="{5AE4FAD1-5832-47D7-89ED-5AE05CE56582}">
      <dgm:prSet/>
      <dgm:spPr/>
      <dgm:t>
        <a:bodyPr/>
        <a:lstStyle/>
        <a:p>
          <a:endParaRPr lang="nl-NL"/>
        </a:p>
      </dgm:t>
    </dgm:pt>
    <dgm:pt modelId="{C0AB07CA-D0CB-4F86-9237-8D497A9EF337}">
      <dgm:prSet custT="1"/>
      <dgm:spPr/>
      <dgm:t>
        <a:bodyPr/>
        <a:lstStyle/>
        <a:p>
          <a:r>
            <a:rPr lang="nl-NL" sz="2300" dirty="0">
              <a:solidFill>
                <a:srgbClr val="0072A3"/>
              </a:solidFill>
            </a:rPr>
            <a:t>Verzilvering voor vrijstellingen – toetreding opleiding</a:t>
          </a:r>
        </a:p>
      </dgm:t>
    </dgm:pt>
    <dgm:pt modelId="{9C97C5D1-58A7-463C-891D-8C41B9FB681F}" type="parTrans" cxnId="{AF0AA153-5D75-4BAC-872F-8D2F48010BD5}">
      <dgm:prSet/>
      <dgm:spPr/>
      <dgm:t>
        <a:bodyPr/>
        <a:lstStyle/>
        <a:p>
          <a:endParaRPr lang="nl-NL"/>
        </a:p>
      </dgm:t>
    </dgm:pt>
    <dgm:pt modelId="{F25DA4D8-B803-48DB-AE4B-ABFA1FA129D7}" type="sibTrans" cxnId="{AF0AA153-5D75-4BAC-872F-8D2F48010BD5}">
      <dgm:prSet/>
      <dgm:spPr/>
      <dgm:t>
        <a:bodyPr/>
        <a:lstStyle/>
        <a:p>
          <a:endParaRPr lang="nl-NL"/>
        </a:p>
      </dgm:t>
    </dgm:pt>
    <dgm:pt modelId="{DE89F0E2-D567-45DA-8E59-02BC429D7FB4}" type="pres">
      <dgm:prSet presAssocID="{E79A36A7-0368-47D1-AD36-FB491D054A4E}" presName="linearFlow" presStyleCnt="0">
        <dgm:presLayoutVars>
          <dgm:dir/>
          <dgm:animLvl val="lvl"/>
          <dgm:resizeHandles val="exact"/>
        </dgm:presLayoutVars>
      </dgm:prSet>
      <dgm:spPr/>
    </dgm:pt>
    <dgm:pt modelId="{76E60C0A-5A80-4D53-BE6D-BA718A0788A7}" type="pres">
      <dgm:prSet presAssocID="{E5711E4E-6131-4CF7-AB6B-D16CE1B907FA}" presName="composite" presStyleCnt="0"/>
      <dgm:spPr/>
    </dgm:pt>
    <dgm:pt modelId="{A26A8C44-735F-4D7A-B3BB-369B478FF499}" type="pres">
      <dgm:prSet presAssocID="{E5711E4E-6131-4CF7-AB6B-D16CE1B907FA}" presName="parentText" presStyleLbl="alignNode1" presStyleIdx="0" presStyleCnt="5">
        <dgm:presLayoutVars>
          <dgm:chMax val="1"/>
          <dgm:bulletEnabled val="1"/>
        </dgm:presLayoutVars>
      </dgm:prSet>
      <dgm:spPr/>
    </dgm:pt>
    <dgm:pt modelId="{BABD1B9B-A4FB-4459-A889-36C6DB354452}" type="pres">
      <dgm:prSet presAssocID="{E5711E4E-6131-4CF7-AB6B-D16CE1B907FA}" presName="descendantText" presStyleLbl="alignAcc1" presStyleIdx="0" presStyleCnt="5" custLinFactNeighborX="0" custLinFactNeighborY="1921">
        <dgm:presLayoutVars>
          <dgm:bulletEnabled val="1"/>
        </dgm:presLayoutVars>
      </dgm:prSet>
      <dgm:spPr/>
    </dgm:pt>
    <dgm:pt modelId="{F5BA43DB-DD5E-440A-A59D-6B29E4763FCA}" type="pres">
      <dgm:prSet presAssocID="{8A658EA8-C5B2-4F58-A185-22F93F03817A}" presName="sp" presStyleCnt="0"/>
      <dgm:spPr/>
    </dgm:pt>
    <dgm:pt modelId="{C1CECE20-E194-4B50-BD92-04BC6BF8108E}" type="pres">
      <dgm:prSet presAssocID="{D30A1586-3E36-4122-817B-3CD03B567FA7}" presName="composite" presStyleCnt="0"/>
      <dgm:spPr/>
    </dgm:pt>
    <dgm:pt modelId="{98019A4C-8D77-43A5-8F67-5102CFDFF473}" type="pres">
      <dgm:prSet presAssocID="{D30A1586-3E36-4122-817B-3CD03B567FA7}" presName="parentText" presStyleLbl="alignNode1" presStyleIdx="1" presStyleCnt="5">
        <dgm:presLayoutVars>
          <dgm:chMax val="1"/>
          <dgm:bulletEnabled val="1"/>
        </dgm:presLayoutVars>
      </dgm:prSet>
      <dgm:spPr/>
    </dgm:pt>
    <dgm:pt modelId="{B8F4476E-3080-4DAE-B314-D89669FE8C73}" type="pres">
      <dgm:prSet presAssocID="{D30A1586-3E36-4122-817B-3CD03B567FA7}" presName="descendantText" presStyleLbl="alignAcc1" presStyleIdx="1" presStyleCnt="5">
        <dgm:presLayoutVars>
          <dgm:bulletEnabled val="1"/>
        </dgm:presLayoutVars>
      </dgm:prSet>
      <dgm:spPr/>
    </dgm:pt>
    <dgm:pt modelId="{CCE4FC3B-B4BC-4FFC-B294-123D1CBF2948}" type="pres">
      <dgm:prSet presAssocID="{154C0CF9-B45B-4ED1-9A50-0B9D11FC4D73}" presName="sp" presStyleCnt="0"/>
      <dgm:spPr/>
    </dgm:pt>
    <dgm:pt modelId="{4E0E96B6-DD2B-472A-8F9D-D3AA7991B78C}" type="pres">
      <dgm:prSet presAssocID="{C08BDF9B-2D70-4D89-8123-F2AE3FA639FC}" presName="composite" presStyleCnt="0"/>
      <dgm:spPr/>
    </dgm:pt>
    <dgm:pt modelId="{26CACEB3-0E0B-4C06-B307-0EB7A3D4EFB7}" type="pres">
      <dgm:prSet presAssocID="{C08BDF9B-2D70-4D89-8123-F2AE3FA639FC}" presName="parentText" presStyleLbl="alignNode1" presStyleIdx="2" presStyleCnt="5">
        <dgm:presLayoutVars>
          <dgm:chMax val="1"/>
          <dgm:bulletEnabled val="1"/>
        </dgm:presLayoutVars>
      </dgm:prSet>
      <dgm:spPr/>
    </dgm:pt>
    <dgm:pt modelId="{FBD8FB70-69D3-4D7E-878E-BFF8DBAC5232}" type="pres">
      <dgm:prSet presAssocID="{C08BDF9B-2D70-4D89-8123-F2AE3FA639FC}" presName="descendantText" presStyleLbl="alignAcc1" presStyleIdx="2" presStyleCnt="5" custLinFactNeighborX="0" custLinFactNeighborY="0">
        <dgm:presLayoutVars>
          <dgm:bulletEnabled val="1"/>
        </dgm:presLayoutVars>
      </dgm:prSet>
      <dgm:spPr/>
    </dgm:pt>
    <dgm:pt modelId="{2FD1C5A2-2BB3-436A-A064-D7003B166DB4}" type="pres">
      <dgm:prSet presAssocID="{3C9297A8-3813-4FBF-BA8D-777E6A678214}" presName="sp" presStyleCnt="0"/>
      <dgm:spPr/>
    </dgm:pt>
    <dgm:pt modelId="{215D1469-D1EF-4BFD-A857-93CA794CE36F}" type="pres">
      <dgm:prSet presAssocID="{8E848F17-458C-47EC-811D-E83C1FF5D47F}" presName="composite" presStyleCnt="0"/>
      <dgm:spPr/>
    </dgm:pt>
    <dgm:pt modelId="{920E2D24-EBE8-4F0F-8BF6-CB9A8F68E317}" type="pres">
      <dgm:prSet presAssocID="{8E848F17-458C-47EC-811D-E83C1FF5D47F}" presName="parentText" presStyleLbl="alignNode1" presStyleIdx="3" presStyleCnt="5">
        <dgm:presLayoutVars>
          <dgm:chMax val="1"/>
          <dgm:bulletEnabled val="1"/>
        </dgm:presLayoutVars>
      </dgm:prSet>
      <dgm:spPr/>
    </dgm:pt>
    <dgm:pt modelId="{1854C1D9-800D-4920-B58F-F41FD080D11F}" type="pres">
      <dgm:prSet presAssocID="{8E848F17-458C-47EC-811D-E83C1FF5D47F}" presName="descendantText" presStyleLbl="alignAcc1" presStyleIdx="3" presStyleCnt="5">
        <dgm:presLayoutVars>
          <dgm:bulletEnabled val="1"/>
        </dgm:presLayoutVars>
      </dgm:prSet>
      <dgm:spPr/>
    </dgm:pt>
    <dgm:pt modelId="{125B3D0D-1C53-40CD-8D9E-AFC7F84B4552}" type="pres">
      <dgm:prSet presAssocID="{12752DE6-AF90-4834-8678-D11D9875DB71}" presName="sp" presStyleCnt="0"/>
      <dgm:spPr/>
    </dgm:pt>
    <dgm:pt modelId="{775693B9-0DDE-4BB9-B8E4-E94CD09ADADA}" type="pres">
      <dgm:prSet presAssocID="{7B7CFCFF-3879-4213-867C-1A67F4BFAE0E}" presName="composite" presStyleCnt="0"/>
      <dgm:spPr/>
    </dgm:pt>
    <dgm:pt modelId="{89A25FF5-77D4-4919-A312-5163FC0F0085}" type="pres">
      <dgm:prSet presAssocID="{7B7CFCFF-3879-4213-867C-1A67F4BFAE0E}" presName="parentText" presStyleLbl="alignNode1" presStyleIdx="4" presStyleCnt="5">
        <dgm:presLayoutVars>
          <dgm:chMax val="1"/>
          <dgm:bulletEnabled val="1"/>
        </dgm:presLayoutVars>
      </dgm:prSet>
      <dgm:spPr/>
    </dgm:pt>
    <dgm:pt modelId="{6ACC1B18-8A44-4A49-AEFF-86A64B0E6C48}" type="pres">
      <dgm:prSet presAssocID="{7B7CFCFF-3879-4213-867C-1A67F4BFAE0E}" presName="descendantText" presStyleLbl="alignAcc1" presStyleIdx="4" presStyleCnt="5">
        <dgm:presLayoutVars>
          <dgm:bulletEnabled val="1"/>
        </dgm:presLayoutVars>
      </dgm:prSet>
      <dgm:spPr/>
    </dgm:pt>
  </dgm:ptLst>
  <dgm:cxnLst>
    <dgm:cxn modelId="{55E9E123-EC5B-4A09-BFA7-B8AC8E925960}" srcId="{C08BDF9B-2D70-4D89-8123-F2AE3FA639FC}" destId="{C731BE41-DD9F-4BA9-89CC-9B1B1579BE31}" srcOrd="0" destOrd="0" parTransId="{D66D6A17-3ED0-4E5D-B8C4-8DB0E7E35D3E}" sibTransId="{43BBEB4D-CE7F-4A4C-A8E1-068A515AEEC2}"/>
    <dgm:cxn modelId="{F9EB6530-29EA-4808-9DA4-320762FF03E4}" srcId="{E79A36A7-0368-47D1-AD36-FB491D054A4E}" destId="{8E848F17-458C-47EC-811D-E83C1FF5D47F}" srcOrd="3" destOrd="0" parTransId="{438D085B-C91B-4243-98CE-48FBD501DB95}" sibTransId="{12752DE6-AF90-4834-8678-D11D9875DB71}"/>
    <dgm:cxn modelId="{987CEC3B-8A46-4C58-9F02-3193E26F723E}" type="presOf" srcId="{C731BE41-DD9F-4BA9-89CC-9B1B1579BE31}" destId="{FBD8FB70-69D3-4D7E-878E-BFF8DBAC5232}" srcOrd="0" destOrd="0" presId="urn:microsoft.com/office/officeart/2005/8/layout/chevron2"/>
    <dgm:cxn modelId="{4E944D40-630C-43E4-BCB4-B27C81C36F0C}" type="presOf" srcId="{E5711E4E-6131-4CF7-AB6B-D16CE1B907FA}" destId="{A26A8C44-735F-4D7A-B3BB-369B478FF499}" srcOrd="0" destOrd="0" presId="urn:microsoft.com/office/officeart/2005/8/layout/chevron2"/>
    <dgm:cxn modelId="{1197A840-021D-49F2-9B6E-2314EDDC6E70}" type="presOf" srcId="{0E791932-214D-42D2-A17E-78DA60F9035C}" destId="{B8F4476E-3080-4DAE-B314-D89669FE8C73}" srcOrd="0" destOrd="0" presId="urn:microsoft.com/office/officeart/2005/8/layout/chevron2"/>
    <dgm:cxn modelId="{B27A4544-ECB3-4CFE-9B26-238C32277241}" type="presOf" srcId="{D30A1586-3E36-4122-817B-3CD03B567FA7}" destId="{98019A4C-8D77-43A5-8F67-5102CFDFF473}" srcOrd="0" destOrd="0" presId="urn:microsoft.com/office/officeart/2005/8/layout/chevron2"/>
    <dgm:cxn modelId="{86F6986E-5B58-48D0-8AFD-4CE1BAF591B6}" srcId="{E79A36A7-0368-47D1-AD36-FB491D054A4E}" destId="{7B7CFCFF-3879-4213-867C-1A67F4BFAE0E}" srcOrd="4" destOrd="0" parTransId="{00FFCEF3-1DD7-4A00-A0B8-FB3BF355F700}" sibTransId="{45A66FAA-7E60-4CF4-8E9A-E3C47DEFEA29}"/>
    <dgm:cxn modelId="{AF0AA153-5D75-4BAC-872F-8D2F48010BD5}" srcId="{7B7CFCFF-3879-4213-867C-1A67F4BFAE0E}" destId="{C0AB07CA-D0CB-4F86-9237-8D497A9EF337}" srcOrd="0" destOrd="0" parTransId="{9C97C5D1-58A7-463C-891D-8C41B9FB681F}" sibTransId="{F25DA4D8-B803-48DB-AE4B-ABFA1FA129D7}"/>
    <dgm:cxn modelId="{07C19459-E069-401D-8116-4591A4214C0B}" type="presOf" srcId="{7B7CFCFF-3879-4213-867C-1A67F4BFAE0E}" destId="{89A25FF5-77D4-4919-A312-5163FC0F0085}" srcOrd="0" destOrd="0" presId="urn:microsoft.com/office/officeart/2005/8/layout/chevron2"/>
    <dgm:cxn modelId="{864D1D88-BDD9-4F6D-A569-4FACEF5B2652}" type="presOf" srcId="{E79A36A7-0368-47D1-AD36-FB491D054A4E}" destId="{DE89F0E2-D567-45DA-8E59-02BC429D7FB4}" srcOrd="0" destOrd="0" presId="urn:microsoft.com/office/officeart/2005/8/layout/chevron2"/>
    <dgm:cxn modelId="{68F1C08B-C1D1-4F53-B1D8-58F77846C069}" srcId="{E5711E4E-6131-4CF7-AB6B-D16CE1B907FA}" destId="{77F18550-932E-4915-8359-403CFA73D59D}" srcOrd="0" destOrd="0" parTransId="{E5DF0B4C-DE2D-4DB0-9C02-B90EA0BCDC66}" sibTransId="{DF153A4F-833E-432B-851D-0AD254EAFAC2}"/>
    <dgm:cxn modelId="{0713EA92-7CC0-4C43-8DD1-2809DAD9F44B}" srcId="{D30A1586-3E36-4122-817B-3CD03B567FA7}" destId="{0E791932-214D-42D2-A17E-78DA60F9035C}" srcOrd="0" destOrd="0" parTransId="{2730A4EB-13A2-4DC2-B314-D22B7705E3D3}" sibTransId="{27437414-0AA3-4B6F-9D3A-404A948C5049}"/>
    <dgm:cxn modelId="{5E96A89A-7EED-4AEA-B10D-18BC08D7F9C8}" type="presOf" srcId="{DA1FAD7F-DDF9-4D8E-8825-E8A0EE432A11}" destId="{1854C1D9-800D-4920-B58F-F41FD080D11F}" srcOrd="0" destOrd="0" presId="urn:microsoft.com/office/officeart/2005/8/layout/chevron2"/>
    <dgm:cxn modelId="{493AB99A-7F87-4D87-912E-90CDF199CE76}" type="presOf" srcId="{C08BDF9B-2D70-4D89-8123-F2AE3FA639FC}" destId="{26CACEB3-0E0B-4C06-B307-0EB7A3D4EFB7}" srcOrd="0" destOrd="0" presId="urn:microsoft.com/office/officeart/2005/8/layout/chevron2"/>
    <dgm:cxn modelId="{5A16D5A3-1C4E-41DA-82A9-A6DC5B51ADC9}" srcId="{E79A36A7-0368-47D1-AD36-FB491D054A4E}" destId="{D30A1586-3E36-4122-817B-3CD03B567FA7}" srcOrd="1" destOrd="0" parTransId="{09AE06C6-D0FC-4EA6-B927-F59190F30B04}" sibTransId="{154C0CF9-B45B-4ED1-9A50-0B9D11FC4D73}"/>
    <dgm:cxn modelId="{20FD95A5-2F36-42C0-A56E-A7C27A74D638}" type="presOf" srcId="{8E848F17-458C-47EC-811D-E83C1FF5D47F}" destId="{920E2D24-EBE8-4F0F-8BF6-CB9A8F68E317}" srcOrd="0" destOrd="0" presId="urn:microsoft.com/office/officeart/2005/8/layout/chevron2"/>
    <dgm:cxn modelId="{583A4BB0-1FDF-4D3C-9D4C-13898A55E101}" srcId="{E79A36A7-0368-47D1-AD36-FB491D054A4E}" destId="{C08BDF9B-2D70-4D89-8123-F2AE3FA639FC}" srcOrd="2" destOrd="0" parTransId="{C7A32282-5608-4506-921E-66D3551E6536}" sibTransId="{3C9297A8-3813-4FBF-BA8D-777E6A678214}"/>
    <dgm:cxn modelId="{5AE4FAD1-5832-47D7-89ED-5AE05CE56582}" srcId="{8E848F17-458C-47EC-811D-E83C1FF5D47F}" destId="{DA1FAD7F-DDF9-4D8E-8825-E8A0EE432A11}" srcOrd="0" destOrd="0" parTransId="{6E019D33-75FF-4F0A-A125-64431DC2200E}" sibTransId="{5A59A943-CE96-4381-8A15-699B4DF62F67}"/>
    <dgm:cxn modelId="{7207C5D4-0E76-4C47-8D74-99C7D39EB85A}" type="presOf" srcId="{C0AB07CA-D0CB-4F86-9237-8D497A9EF337}" destId="{6ACC1B18-8A44-4A49-AEFF-86A64B0E6C48}" srcOrd="0" destOrd="0" presId="urn:microsoft.com/office/officeart/2005/8/layout/chevron2"/>
    <dgm:cxn modelId="{A594C2DC-6402-4C71-B38C-DACE56271004}" srcId="{E79A36A7-0368-47D1-AD36-FB491D054A4E}" destId="{E5711E4E-6131-4CF7-AB6B-D16CE1B907FA}" srcOrd="0" destOrd="0" parTransId="{1BA39DE9-5274-4614-9272-D14FB86CD005}" sibTransId="{8A658EA8-C5B2-4F58-A185-22F93F03817A}"/>
    <dgm:cxn modelId="{99EE97EA-F3FB-4ADC-AED1-A550B2911201}" type="presOf" srcId="{77F18550-932E-4915-8359-403CFA73D59D}" destId="{BABD1B9B-A4FB-4459-A889-36C6DB354452}" srcOrd="0" destOrd="0" presId="urn:microsoft.com/office/officeart/2005/8/layout/chevron2"/>
    <dgm:cxn modelId="{2AF1C0E0-B6FA-4A04-87DD-E0BC8BA2BD73}" type="presParOf" srcId="{DE89F0E2-D567-45DA-8E59-02BC429D7FB4}" destId="{76E60C0A-5A80-4D53-BE6D-BA718A0788A7}" srcOrd="0" destOrd="0" presId="urn:microsoft.com/office/officeart/2005/8/layout/chevron2"/>
    <dgm:cxn modelId="{2ACDB51E-778D-446B-9B79-E30E68327BA6}" type="presParOf" srcId="{76E60C0A-5A80-4D53-BE6D-BA718A0788A7}" destId="{A26A8C44-735F-4D7A-B3BB-369B478FF499}" srcOrd="0" destOrd="0" presId="urn:microsoft.com/office/officeart/2005/8/layout/chevron2"/>
    <dgm:cxn modelId="{A0C1E9A2-F7F1-4AAD-B076-3791C0AD842F}" type="presParOf" srcId="{76E60C0A-5A80-4D53-BE6D-BA718A0788A7}" destId="{BABD1B9B-A4FB-4459-A889-36C6DB354452}" srcOrd="1" destOrd="0" presId="urn:microsoft.com/office/officeart/2005/8/layout/chevron2"/>
    <dgm:cxn modelId="{BAFAEC6B-742B-467C-AC96-17DDB316730F}" type="presParOf" srcId="{DE89F0E2-D567-45DA-8E59-02BC429D7FB4}" destId="{F5BA43DB-DD5E-440A-A59D-6B29E4763FCA}" srcOrd="1" destOrd="0" presId="urn:microsoft.com/office/officeart/2005/8/layout/chevron2"/>
    <dgm:cxn modelId="{68550735-39C4-4EDE-9EA6-1DCECB1D164C}" type="presParOf" srcId="{DE89F0E2-D567-45DA-8E59-02BC429D7FB4}" destId="{C1CECE20-E194-4B50-BD92-04BC6BF8108E}" srcOrd="2" destOrd="0" presId="urn:microsoft.com/office/officeart/2005/8/layout/chevron2"/>
    <dgm:cxn modelId="{C8511EAC-52F6-42DA-A8B9-AE809279359D}" type="presParOf" srcId="{C1CECE20-E194-4B50-BD92-04BC6BF8108E}" destId="{98019A4C-8D77-43A5-8F67-5102CFDFF473}" srcOrd="0" destOrd="0" presId="urn:microsoft.com/office/officeart/2005/8/layout/chevron2"/>
    <dgm:cxn modelId="{F442D393-D6EE-4AA8-9C60-56420B0E126A}" type="presParOf" srcId="{C1CECE20-E194-4B50-BD92-04BC6BF8108E}" destId="{B8F4476E-3080-4DAE-B314-D89669FE8C73}" srcOrd="1" destOrd="0" presId="urn:microsoft.com/office/officeart/2005/8/layout/chevron2"/>
    <dgm:cxn modelId="{41EF2AAE-95DA-4789-9388-2A9D55960556}" type="presParOf" srcId="{DE89F0E2-D567-45DA-8E59-02BC429D7FB4}" destId="{CCE4FC3B-B4BC-4FFC-B294-123D1CBF2948}" srcOrd="3" destOrd="0" presId="urn:microsoft.com/office/officeart/2005/8/layout/chevron2"/>
    <dgm:cxn modelId="{45BE8803-413B-49DA-ACD5-55134C4A6BDD}" type="presParOf" srcId="{DE89F0E2-D567-45DA-8E59-02BC429D7FB4}" destId="{4E0E96B6-DD2B-472A-8F9D-D3AA7991B78C}" srcOrd="4" destOrd="0" presId="urn:microsoft.com/office/officeart/2005/8/layout/chevron2"/>
    <dgm:cxn modelId="{57658C37-E32C-49E5-9ACF-D9B05BCF5BFF}" type="presParOf" srcId="{4E0E96B6-DD2B-472A-8F9D-D3AA7991B78C}" destId="{26CACEB3-0E0B-4C06-B307-0EB7A3D4EFB7}" srcOrd="0" destOrd="0" presId="urn:microsoft.com/office/officeart/2005/8/layout/chevron2"/>
    <dgm:cxn modelId="{DF64806A-D104-4596-9BBD-45F23FE2C967}" type="presParOf" srcId="{4E0E96B6-DD2B-472A-8F9D-D3AA7991B78C}" destId="{FBD8FB70-69D3-4D7E-878E-BFF8DBAC5232}" srcOrd="1" destOrd="0" presId="urn:microsoft.com/office/officeart/2005/8/layout/chevron2"/>
    <dgm:cxn modelId="{462D1C6F-0C86-417F-BFE1-FB020E423F08}" type="presParOf" srcId="{DE89F0E2-D567-45DA-8E59-02BC429D7FB4}" destId="{2FD1C5A2-2BB3-436A-A064-D7003B166DB4}" srcOrd="5" destOrd="0" presId="urn:microsoft.com/office/officeart/2005/8/layout/chevron2"/>
    <dgm:cxn modelId="{A4AEF000-B927-48CD-A005-F3ABBB39A04E}" type="presParOf" srcId="{DE89F0E2-D567-45DA-8E59-02BC429D7FB4}" destId="{215D1469-D1EF-4BFD-A857-93CA794CE36F}" srcOrd="6" destOrd="0" presId="urn:microsoft.com/office/officeart/2005/8/layout/chevron2"/>
    <dgm:cxn modelId="{36412A31-3AE9-41CB-8DF1-853B32C3C757}" type="presParOf" srcId="{215D1469-D1EF-4BFD-A857-93CA794CE36F}" destId="{920E2D24-EBE8-4F0F-8BF6-CB9A8F68E317}" srcOrd="0" destOrd="0" presId="urn:microsoft.com/office/officeart/2005/8/layout/chevron2"/>
    <dgm:cxn modelId="{33F69034-C117-45CE-8280-49B93D9101BC}" type="presParOf" srcId="{215D1469-D1EF-4BFD-A857-93CA794CE36F}" destId="{1854C1D9-800D-4920-B58F-F41FD080D11F}" srcOrd="1" destOrd="0" presId="urn:microsoft.com/office/officeart/2005/8/layout/chevron2"/>
    <dgm:cxn modelId="{61D4312B-A550-490E-A555-5405A3379D2E}" type="presParOf" srcId="{DE89F0E2-D567-45DA-8E59-02BC429D7FB4}" destId="{125B3D0D-1C53-40CD-8D9E-AFC7F84B4552}" srcOrd="7" destOrd="0" presId="urn:microsoft.com/office/officeart/2005/8/layout/chevron2"/>
    <dgm:cxn modelId="{44B7E560-B578-46B3-BBA8-FCB186613ED8}" type="presParOf" srcId="{DE89F0E2-D567-45DA-8E59-02BC429D7FB4}" destId="{775693B9-0DDE-4BB9-B8E4-E94CD09ADADA}" srcOrd="8" destOrd="0" presId="urn:microsoft.com/office/officeart/2005/8/layout/chevron2"/>
    <dgm:cxn modelId="{66BFED7D-37EA-49CB-97EF-5F09026A2BDE}" type="presParOf" srcId="{775693B9-0DDE-4BB9-B8E4-E94CD09ADADA}" destId="{89A25FF5-77D4-4919-A312-5163FC0F0085}" srcOrd="0" destOrd="0" presId="urn:microsoft.com/office/officeart/2005/8/layout/chevron2"/>
    <dgm:cxn modelId="{979781D2-C701-4CCD-AA9B-A5DC782D57C4}" type="presParOf" srcId="{775693B9-0DDE-4BB9-B8E4-E94CD09ADADA}" destId="{6ACC1B18-8A44-4A49-AEFF-86A64B0E6C4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7C4A7-07B0-4C38-8711-8B53CCE9136F}">
      <dsp:nvSpPr>
        <dsp:cNvPr id="0" name=""/>
        <dsp:cNvSpPr/>
      </dsp:nvSpPr>
      <dsp:spPr>
        <a:xfrm rot="5400000">
          <a:off x="365864" y="2019312"/>
          <a:ext cx="1098843" cy="182845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44DDD5-0881-438B-A2A8-664207A449F0}">
      <dsp:nvSpPr>
        <dsp:cNvPr id="0" name=""/>
        <dsp:cNvSpPr/>
      </dsp:nvSpPr>
      <dsp:spPr>
        <a:xfrm>
          <a:off x="182440" y="2565625"/>
          <a:ext cx="1650736" cy="144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1" kern="1200" dirty="0" err="1"/>
            <a:t>Positive</a:t>
          </a:r>
          <a:r>
            <a:rPr lang="nl-NL" sz="1800" b="1" kern="1200" dirty="0"/>
            <a:t> </a:t>
          </a:r>
          <a:r>
            <a:rPr lang="nl-NL" sz="1800" b="1" kern="1200" dirty="0" err="1"/>
            <a:t>emotions</a:t>
          </a:r>
          <a:endParaRPr lang="nl-NL" sz="1800" b="1" kern="1200" dirty="0"/>
        </a:p>
        <a:p>
          <a:pPr marL="114300" lvl="1" indent="-114300" algn="l" defTabSz="622300">
            <a:lnSpc>
              <a:spcPct val="90000"/>
            </a:lnSpc>
            <a:spcBef>
              <a:spcPct val="0"/>
            </a:spcBef>
            <a:spcAft>
              <a:spcPct val="15000"/>
            </a:spcAft>
            <a:buChar char="•"/>
          </a:pPr>
          <a:r>
            <a:rPr lang="nl-NL" sz="1400" kern="1200" dirty="0"/>
            <a:t>Joy, Love, </a:t>
          </a:r>
          <a:r>
            <a:rPr lang="nl-NL" sz="1400" kern="1200" dirty="0" err="1"/>
            <a:t>Contentment</a:t>
          </a:r>
          <a:r>
            <a:rPr lang="nl-NL" sz="1400" kern="1200" dirty="0"/>
            <a:t>, Interest, </a:t>
          </a:r>
          <a:r>
            <a:rPr lang="nl-NL" sz="1400" kern="1200" dirty="0" err="1"/>
            <a:t>Happiness</a:t>
          </a:r>
          <a:endParaRPr lang="nl-NL" sz="1400" kern="1200" dirty="0"/>
        </a:p>
      </dsp:txBody>
      <dsp:txXfrm>
        <a:off x="182440" y="2565625"/>
        <a:ext cx="1650736" cy="1446967"/>
      </dsp:txXfrm>
    </dsp:sp>
    <dsp:sp modelId="{DD966CF1-0B80-426F-8826-2D9B30088EA3}">
      <dsp:nvSpPr>
        <dsp:cNvPr id="0" name=""/>
        <dsp:cNvSpPr/>
      </dsp:nvSpPr>
      <dsp:spPr>
        <a:xfrm>
          <a:off x="1521716" y="1884699"/>
          <a:ext cx="311459" cy="311459"/>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0EAD9C-302A-473B-8A6C-6B3EA710669D}">
      <dsp:nvSpPr>
        <dsp:cNvPr id="0" name=""/>
        <dsp:cNvSpPr/>
      </dsp:nvSpPr>
      <dsp:spPr>
        <a:xfrm rot="5400000">
          <a:off x="2386688" y="1519257"/>
          <a:ext cx="1098843" cy="182845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AA5DAF-DC50-4291-BBC6-AB6A78BD5437}">
      <dsp:nvSpPr>
        <dsp:cNvPr id="0" name=""/>
        <dsp:cNvSpPr/>
      </dsp:nvSpPr>
      <dsp:spPr>
        <a:xfrm>
          <a:off x="2203263" y="2065570"/>
          <a:ext cx="1650736" cy="144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1" kern="1200" dirty="0" err="1"/>
            <a:t>Broaden</a:t>
          </a:r>
          <a:endParaRPr lang="nl-NL" sz="1800" b="1" kern="1200" dirty="0"/>
        </a:p>
        <a:p>
          <a:pPr marL="114300" lvl="1" indent="-114300" algn="l" defTabSz="622300">
            <a:lnSpc>
              <a:spcPct val="90000"/>
            </a:lnSpc>
            <a:spcBef>
              <a:spcPct val="0"/>
            </a:spcBef>
            <a:spcAft>
              <a:spcPct val="15000"/>
            </a:spcAft>
            <a:buChar char="•"/>
          </a:pPr>
          <a:r>
            <a:rPr lang="nl-NL" sz="1400" kern="1200" dirty="0" err="1"/>
            <a:t>Expands</a:t>
          </a:r>
          <a:r>
            <a:rPr lang="nl-NL" sz="1400" kern="1200" dirty="0"/>
            <a:t> Inventory of </a:t>
          </a:r>
          <a:r>
            <a:rPr lang="nl-NL" sz="1400" kern="1200" dirty="0" err="1"/>
            <a:t>Thoughts</a:t>
          </a:r>
          <a:r>
            <a:rPr lang="nl-NL" sz="1400" kern="1200" dirty="0"/>
            <a:t> </a:t>
          </a:r>
          <a:r>
            <a:rPr lang="nl-NL" sz="1400" kern="1200" dirty="0" err="1"/>
            <a:t>an</a:t>
          </a:r>
          <a:r>
            <a:rPr lang="nl-NL" sz="1400" kern="1200" dirty="0"/>
            <a:t> Action</a:t>
          </a:r>
        </a:p>
      </dsp:txBody>
      <dsp:txXfrm>
        <a:off x="2203263" y="2065570"/>
        <a:ext cx="1650736" cy="1446967"/>
      </dsp:txXfrm>
    </dsp:sp>
    <dsp:sp modelId="{A72E84B5-94B0-40FE-BC7F-A4779F514A5C}">
      <dsp:nvSpPr>
        <dsp:cNvPr id="0" name=""/>
        <dsp:cNvSpPr/>
      </dsp:nvSpPr>
      <dsp:spPr>
        <a:xfrm>
          <a:off x="3542540" y="1384644"/>
          <a:ext cx="311459" cy="311459"/>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DB03C5-FB00-44D5-B057-F038947FE81E}">
      <dsp:nvSpPr>
        <dsp:cNvPr id="0" name=""/>
        <dsp:cNvSpPr/>
      </dsp:nvSpPr>
      <dsp:spPr>
        <a:xfrm rot="5400000">
          <a:off x="4407511" y="1019202"/>
          <a:ext cx="1098843" cy="182845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CDC6B-0170-42B8-B30F-A05900824197}">
      <dsp:nvSpPr>
        <dsp:cNvPr id="0" name=""/>
        <dsp:cNvSpPr/>
      </dsp:nvSpPr>
      <dsp:spPr>
        <a:xfrm>
          <a:off x="4224087" y="1565515"/>
          <a:ext cx="1650736" cy="144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1" kern="1200" dirty="0" err="1"/>
            <a:t>Build</a:t>
          </a:r>
          <a:endParaRPr lang="nl-NL" sz="1800" b="1" kern="1200" dirty="0"/>
        </a:p>
        <a:p>
          <a:pPr marL="114300" lvl="1" indent="-114300" algn="l" defTabSz="622300">
            <a:lnSpc>
              <a:spcPct val="90000"/>
            </a:lnSpc>
            <a:spcBef>
              <a:spcPct val="0"/>
            </a:spcBef>
            <a:spcAft>
              <a:spcPct val="15000"/>
            </a:spcAft>
            <a:buChar char="•"/>
          </a:pPr>
          <a:r>
            <a:rPr lang="nl-NL" sz="1400" kern="1200" dirty="0" err="1"/>
            <a:t>Develops</a:t>
          </a:r>
          <a:r>
            <a:rPr lang="nl-NL" sz="1400" kern="1200" dirty="0"/>
            <a:t> </a:t>
          </a:r>
          <a:r>
            <a:rPr lang="nl-NL" sz="1400" kern="1200" dirty="0" err="1"/>
            <a:t>Physical</a:t>
          </a:r>
          <a:r>
            <a:rPr lang="nl-NL" sz="1400" kern="1200" dirty="0"/>
            <a:t>, </a:t>
          </a:r>
          <a:r>
            <a:rPr lang="nl-NL" sz="1400" kern="1200" dirty="0" err="1"/>
            <a:t>Mental</a:t>
          </a:r>
          <a:r>
            <a:rPr lang="nl-NL" sz="1400" kern="1200" dirty="0"/>
            <a:t> </a:t>
          </a:r>
          <a:r>
            <a:rPr lang="nl-NL" sz="1400" kern="1200" dirty="0" err="1"/>
            <a:t>and</a:t>
          </a:r>
          <a:r>
            <a:rPr lang="nl-NL" sz="1400" kern="1200" dirty="0"/>
            <a:t> </a:t>
          </a:r>
          <a:r>
            <a:rPr lang="nl-NL" sz="1400" kern="1200" dirty="0" err="1"/>
            <a:t>Social</a:t>
          </a:r>
          <a:r>
            <a:rPr lang="nl-NL" sz="1400" kern="1200" dirty="0"/>
            <a:t> Resources</a:t>
          </a:r>
        </a:p>
      </dsp:txBody>
      <dsp:txXfrm>
        <a:off x="4224087" y="1565515"/>
        <a:ext cx="1650736" cy="1446967"/>
      </dsp:txXfrm>
    </dsp:sp>
    <dsp:sp modelId="{0668AC4B-528E-4E01-BA7E-73E3D0E3D78C}">
      <dsp:nvSpPr>
        <dsp:cNvPr id="0" name=""/>
        <dsp:cNvSpPr/>
      </dsp:nvSpPr>
      <dsp:spPr>
        <a:xfrm>
          <a:off x="5563363" y="884590"/>
          <a:ext cx="311459" cy="311459"/>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344943-2CEA-4EA0-86A9-F0B6D0B7EA32}">
      <dsp:nvSpPr>
        <dsp:cNvPr id="0" name=""/>
        <dsp:cNvSpPr/>
      </dsp:nvSpPr>
      <dsp:spPr>
        <a:xfrm rot="5400000">
          <a:off x="6428335" y="519147"/>
          <a:ext cx="1098843" cy="182845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EEF756-7EAC-45EE-A8EB-EBE3AC564DC8}">
      <dsp:nvSpPr>
        <dsp:cNvPr id="0" name=""/>
        <dsp:cNvSpPr/>
      </dsp:nvSpPr>
      <dsp:spPr>
        <a:xfrm>
          <a:off x="6244910" y="1065460"/>
          <a:ext cx="1650736" cy="144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1" kern="1200" dirty="0" err="1"/>
            <a:t>Transform</a:t>
          </a:r>
          <a:endParaRPr lang="nl-NL" sz="1800" b="1" kern="1200" dirty="0"/>
        </a:p>
        <a:p>
          <a:pPr marL="114300" lvl="1" indent="-114300" algn="l" defTabSz="622300">
            <a:lnSpc>
              <a:spcPct val="90000"/>
            </a:lnSpc>
            <a:spcBef>
              <a:spcPct val="0"/>
            </a:spcBef>
            <a:spcAft>
              <a:spcPct val="15000"/>
            </a:spcAft>
            <a:buChar char="•"/>
          </a:pPr>
          <a:r>
            <a:rPr lang="nl-NL" sz="1400" kern="1200" dirty="0"/>
            <a:t>Advances Personal </a:t>
          </a:r>
          <a:r>
            <a:rPr lang="nl-NL" sz="1400" kern="1200" dirty="0" err="1"/>
            <a:t>Growth</a:t>
          </a:r>
          <a:r>
            <a:rPr lang="nl-NL" sz="1400" kern="1200" dirty="0"/>
            <a:t> </a:t>
          </a:r>
          <a:r>
            <a:rPr lang="nl-NL" sz="1400" kern="1200" dirty="0" err="1"/>
            <a:t>and</a:t>
          </a:r>
          <a:r>
            <a:rPr lang="nl-NL" sz="1400" kern="1200" dirty="0"/>
            <a:t> </a:t>
          </a:r>
          <a:r>
            <a:rPr lang="nl-NL" sz="1400" kern="1200" dirty="0" err="1"/>
            <a:t>Creates</a:t>
          </a:r>
          <a:r>
            <a:rPr lang="nl-NL" sz="1400" kern="1200" dirty="0"/>
            <a:t> More </a:t>
          </a:r>
          <a:r>
            <a:rPr lang="nl-NL" sz="1400" kern="1200" dirty="0" err="1"/>
            <a:t>Positive</a:t>
          </a:r>
          <a:r>
            <a:rPr lang="nl-NL" sz="1400" kern="1200" dirty="0"/>
            <a:t> </a:t>
          </a:r>
          <a:r>
            <a:rPr lang="nl-NL" sz="1400" kern="1200" dirty="0" err="1"/>
            <a:t>Emotions</a:t>
          </a:r>
          <a:r>
            <a:rPr lang="nl-NL" sz="1400" kern="1200" dirty="0"/>
            <a:t>.</a:t>
          </a:r>
        </a:p>
      </dsp:txBody>
      <dsp:txXfrm>
        <a:off x="6244910" y="1065460"/>
        <a:ext cx="1650736" cy="14469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A8C44-735F-4D7A-B3BB-369B478FF499}">
      <dsp:nvSpPr>
        <dsp:cNvPr id="0" name=""/>
        <dsp:cNvSpPr/>
      </dsp:nvSpPr>
      <dsp:spPr>
        <a:xfrm rot="5400000">
          <a:off x="-135207" y="138396"/>
          <a:ext cx="901385" cy="63096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2" y="318673"/>
        <a:ext cx="630969" cy="270416"/>
      </dsp:txXfrm>
    </dsp:sp>
    <dsp:sp modelId="{BABD1B9B-A4FB-4459-A889-36C6DB354452}">
      <dsp:nvSpPr>
        <dsp:cNvPr id="0" name=""/>
        <dsp:cNvSpPr/>
      </dsp:nvSpPr>
      <dsp:spPr>
        <a:xfrm rot="5400000">
          <a:off x="3799514" y="-3154101"/>
          <a:ext cx="585900" cy="692299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nl-NL" sz="2300" kern="1200" dirty="0">
              <a:solidFill>
                <a:srgbClr val="0072A3"/>
              </a:solidFill>
            </a:rPr>
            <a:t>Voorlichting / scan / intake / overeenkomst</a:t>
          </a:r>
        </a:p>
      </dsp:txBody>
      <dsp:txXfrm rot="-5400000">
        <a:off x="630970" y="43044"/>
        <a:ext cx="6894389" cy="528698"/>
      </dsp:txXfrm>
    </dsp:sp>
    <dsp:sp modelId="{98019A4C-8D77-43A5-8F67-5102CFDFF473}">
      <dsp:nvSpPr>
        <dsp:cNvPr id="0" name=""/>
        <dsp:cNvSpPr/>
      </dsp:nvSpPr>
      <dsp:spPr>
        <a:xfrm rot="5400000">
          <a:off x="-135207" y="920102"/>
          <a:ext cx="901385" cy="63096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2" y="1100379"/>
        <a:ext cx="630969" cy="270416"/>
      </dsp:txXfrm>
    </dsp:sp>
    <dsp:sp modelId="{B8F4476E-3080-4DAE-B314-D89669FE8C73}">
      <dsp:nvSpPr>
        <dsp:cNvPr id="0" name=""/>
        <dsp:cNvSpPr/>
      </dsp:nvSpPr>
      <dsp:spPr>
        <a:xfrm rot="5400000">
          <a:off x="3799514" y="-2383649"/>
          <a:ext cx="585900" cy="692299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nl-NL" sz="2300" kern="1200" dirty="0">
              <a:solidFill>
                <a:srgbClr val="0072A3"/>
              </a:solidFill>
            </a:rPr>
            <a:t>Portfolio opbouwen (begeleiding) – STERKscan </a:t>
          </a:r>
        </a:p>
      </dsp:txBody>
      <dsp:txXfrm rot="-5400000">
        <a:off x="630970" y="813496"/>
        <a:ext cx="6894389" cy="528698"/>
      </dsp:txXfrm>
    </dsp:sp>
    <dsp:sp modelId="{26CACEB3-0E0B-4C06-B307-0EB7A3D4EFB7}">
      <dsp:nvSpPr>
        <dsp:cNvPr id="0" name=""/>
        <dsp:cNvSpPr/>
      </dsp:nvSpPr>
      <dsp:spPr>
        <a:xfrm rot="5400000">
          <a:off x="-135207" y="1701809"/>
          <a:ext cx="901385" cy="63096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2" y="1882086"/>
        <a:ext cx="630969" cy="270416"/>
      </dsp:txXfrm>
    </dsp:sp>
    <dsp:sp modelId="{FBD8FB70-69D3-4D7E-878E-BFF8DBAC5232}">
      <dsp:nvSpPr>
        <dsp:cNvPr id="0" name=""/>
        <dsp:cNvSpPr/>
      </dsp:nvSpPr>
      <dsp:spPr>
        <a:xfrm rot="5400000">
          <a:off x="3799514" y="-1601943"/>
          <a:ext cx="585900" cy="692299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nl-NL" sz="2300" kern="1200" dirty="0">
              <a:solidFill>
                <a:srgbClr val="0072A3"/>
              </a:solidFill>
            </a:rPr>
            <a:t>Beoordeling (criteriumgericht interview </a:t>
          </a:r>
          <a:r>
            <a:rPr lang="nl-NL" sz="1400" kern="1200" dirty="0">
              <a:solidFill>
                <a:srgbClr val="0072A3"/>
              </a:solidFill>
            </a:rPr>
            <a:t>– </a:t>
          </a:r>
          <a:r>
            <a:rPr lang="nl-NL" sz="2300" i="1" kern="1200" dirty="0">
              <a:solidFill>
                <a:srgbClr val="0072A3"/>
              </a:solidFill>
            </a:rPr>
            <a:t>observatie, simulatie</a:t>
          </a:r>
          <a:r>
            <a:rPr lang="nl-NL" sz="2300" kern="1200" dirty="0">
              <a:solidFill>
                <a:srgbClr val="0072A3"/>
              </a:solidFill>
            </a:rPr>
            <a:t>)</a:t>
          </a:r>
        </a:p>
      </dsp:txBody>
      <dsp:txXfrm rot="-5400000">
        <a:off x="630970" y="1595202"/>
        <a:ext cx="6894389" cy="528698"/>
      </dsp:txXfrm>
    </dsp:sp>
    <dsp:sp modelId="{920E2D24-EBE8-4F0F-8BF6-CB9A8F68E317}">
      <dsp:nvSpPr>
        <dsp:cNvPr id="0" name=""/>
        <dsp:cNvSpPr/>
      </dsp:nvSpPr>
      <dsp:spPr>
        <a:xfrm rot="5400000">
          <a:off x="-135207" y="2483516"/>
          <a:ext cx="901385" cy="63096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2" y="2663793"/>
        <a:ext cx="630969" cy="270416"/>
      </dsp:txXfrm>
    </dsp:sp>
    <dsp:sp modelId="{1854C1D9-800D-4920-B58F-F41FD080D11F}">
      <dsp:nvSpPr>
        <dsp:cNvPr id="0" name=""/>
        <dsp:cNvSpPr/>
      </dsp:nvSpPr>
      <dsp:spPr>
        <a:xfrm rot="5400000">
          <a:off x="3799514" y="-820236"/>
          <a:ext cx="585900" cy="692299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nl-NL" sz="2300" kern="1200" dirty="0">
              <a:solidFill>
                <a:srgbClr val="0072A3"/>
              </a:solidFill>
            </a:rPr>
            <a:t>Rapportage: Ervaringscertificaat</a:t>
          </a:r>
        </a:p>
      </dsp:txBody>
      <dsp:txXfrm rot="-5400000">
        <a:off x="630970" y="2376909"/>
        <a:ext cx="6894389" cy="528698"/>
      </dsp:txXfrm>
    </dsp:sp>
    <dsp:sp modelId="{89A25FF5-77D4-4919-A312-5163FC0F0085}">
      <dsp:nvSpPr>
        <dsp:cNvPr id="0" name=""/>
        <dsp:cNvSpPr/>
      </dsp:nvSpPr>
      <dsp:spPr>
        <a:xfrm rot="5400000">
          <a:off x="-135207" y="3265223"/>
          <a:ext cx="901385" cy="630969"/>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2" y="3445500"/>
        <a:ext cx="630969" cy="270416"/>
      </dsp:txXfrm>
    </dsp:sp>
    <dsp:sp modelId="{6ACC1B18-8A44-4A49-AEFF-86A64B0E6C48}">
      <dsp:nvSpPr>
        <dsp:cNvPr id="0" name=""/>
        <dsp:cNvSpPr/>
      </dsp:nvSpPr>
      <dsp:spPr>
        <a:xfrm rot="5400000">
          <a:off x="3799514" y="-38529"/>
          <a:ext cx="585900" cy="692299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nl-NL" sz="2300" kern="1200" dirty="0">
              <a:solidFill>
                <a:srgbClr val="0072A3"/>
              </a:solidFill>
            </a:rPr>
            <a:t>Verzilvering voor vrijstellingen – toetreding opleiding</a:t>
          </a:r>
        </a:p>
      </dsp:txBody>
      <dsp:txXfrm rot="-5400000">
        <a:off x="630970" y="3158616"/>
        <a:ext cx="6894389" cy="5286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332"/>
          </a:xfrm>
          <a:prstGeom prst="rect">
            <a:avLst/>
          </a:prstGeom>
        </p:spPr>
        <p:txBody>
          <a:bodyPr vert="horz" wrap="square" lIns="91438" tIns="45719" rIns="91438" bIns="45719" numCol="1" anchor="t" anchorCtr="0" compatLnSpc="1">
            <a:prstTxWarp prst="textNoShape">
              <a:avLst/>
            </a:prstTxWarp>
          </a:bodyPr>
          <a:lstStyle>
            <a:lvl1pPr>
              <a:defRPr sz="1200"/>
            </a:lvl1pPr>
          </a:lstStyle>
          <a:p>
            <a:endParaRPr lang="nl-NL" dirty="0"/>
          </a:p>
        </p:txBody>
      </p:sp>
      <p:sp>
        <p:nvSpPr>
          <p:cNvPr id="3" name="Date Placeholder 2"/>
          <p:cNvSpPr>
            <a:spLocks noGrp="1"/>
          </p:cNvSpPr>
          <p:nvPr>
            <p:ph type="dt" sz="quarter" idx="1"/>
          </p:nvPr>
        </p:nvSpPr>
        <p:spPr>
          <a:xfrm>
            <a:off x="3850443" y="2"/>
            <a:ext cx="2945659" cy="496332"/>
          </a:xfrm>
          <a:prstGeom prst="rect">
            <a:avLst/>
          </a:prstGeom>
        </p:spPr>
        <p:txBody>
          <a:bodyPr vert="horz" wrap="square" lIns="91438" tIns="45719" rIns="91438" bIns="45719" numCol="1" anchor="t" anchorCtr="0" compatLnSpc="1">
            <a:prstTxWarp prst="textNoShape">
              <a:avLst/>
            </a:prstTxWarp>
          </a:bodyPr>
          <a:lstStyle>
            <a:lvl1pPr algn="r">
              <a:defRPr sz="1200"/>
            </a:lvl1pPr>
          </a:lstStyle>
          <a:p>
            <a:fld id="{1CF7E64C-4180-4DC0-B926-4A7758C6A015}" type="datetime1">
              <a:rPr lang="nl-NL"/>
              <a:pPr/>
              <a:t>13-5-2024</a:t>
            </a:fld>
            <a:endParaRPr lang="en-US" dirty="0"/>
          </a:p>
        </p:txBody>
      </p:sp>
      <p:sp>
        <p:nvSpPr>
          <p:cNvPr id="4" name="Footer Placeholder 3"/>
          <p:cNvSpPr>
            <a:spLocks noGrp="1"/>
          </p:cNvSpPr>
          <p:nvPr>
            <p:ph type="ftr" sz="quarter" idx="2"/>
          </p:nvPr>
        </p:nvSpPr>
        <p:spPr>
          <a:xfrm>
            <a:off x="1" y="9428712"/>
            <a:ext cx="2945659" cy="496332"/>
          </a:xfrm>
          <a:prstGeom prst="rect">
            <a:avLst/>
          </a:prstGeom>
        </p:spPr>
        <p:txBody>
          <a:bodyPr vert="horz" wrap="square" lIns="91438" tIns="45719" rIns="91438" bIns="45719" numCol="1" anchor="b" anchorCtr="0" compatLnSpc="1">
            <a:prstTxWarp prst="textNoShape">
              <a:avLst/>
            </a:prstTxWarp>
          </a:bodyPr>
          <a:lstStyle>
            <a:lvl1pPr>
              <a:defRPr sz="1200"/>
            </a:lvl1pPr>
          </a:lstStyle>
          <a:p>
            <a:endParaRPr lang="nl-NL" dirty="0"/>
          </a:p>
        </p:txBody>
      </p:sp>
      <p:sp>
        <p:nvSpPr>
          <p:cNvPr id="5" name="Slide Number Placeholder 4"/>
          <p:cNvSpPr>
            <a:spLocks noGrp="1"/>
          </p:cNvSpPr>
          <p:nvPr>
            <p:ph type="sldNum" sz="quarter" idx="3"/>
          </p:nvPr>
        </p:nvSpPr>
        <p:spPr>
          <a:xfrm>
            <a:off x="3850443" y="9428712"/>
            <a:ext cx="2945659" cy="496332"/>
          </a:xfrm>
          <a:prstGeom prst="rect">
            <a:avLst/>
          </a:prstGeom>
        </p:spPr>
        <p:txBody>
          <a:bodyPr vert="horz" wrap="square" lIns="91438" tIns="45719" rIns="91438" bIns="45719" numCol="1" anchor="b" anchorCtr="0" compatLnSpc="1">
            <a:prstTxWarp prst="textNoShape">
              <a:avLst/>
            </a:prstTxWarp>
          </a:bodyPr>
          <a:lstStyle>
            <a:lvl1pPr algn="r">
              <a:defRPr sz="1200"/>
            </a:lvl1pPr>
          </a:lstStyle>
          <a:p>
            <a:fld id="{F739AE7C-8873-4815-8F73-B607D5473D11}" type="slidenum">
              <a:rPr lang="en-US"/>
              <a:pPr/>
              <a:t>‹nr.›</a:t>
            </a:fld>
            <a:endParaRPr lang="en-US" dirty="0"/>
          </a:p>
        </p:txBody>
      </p:sp>
    </p:spTree>
    <p:extLst>
      <p:ext uri="{BB962C8B-B14F-4D97-AF65-F5344CB8AC3E}">
        <p14:creationId xmlns:p14="http://schemas.microsoft.com/office/powerpoint/2010/main" val="20745162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09409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178" y="4821096"/>
            <a:ext cx="5508634" cy="3944678"/>
          </a:xfrm>
          <a:prstGeom prst="rect">
            <a:avLst/>
          </a:prstGeom>
        </p:spPr>
        <p:txBody>
          <a:bodyPr lIns="92418" tIns="46209" rIns="92418" bIns="46209"/>
          <a:lstStyle/>
          <a:p>
            <a:r>
              <a:rPr lang="nl-NL" dirty="0"/>
              <a:t>2.</a:t>
            </a:r>
          </a:p>
          <a:p>
            <a:r>
              <a:rPr lang="nl-NL" dirty="0" err="1"/>
              <a:t>Evt</a:t>
            </a:r>
            <a:r>
              <a:rPr lang="nl-NL" dirty="0"/>
              <a:t> ander citaat</a:t>
            </a:r>
            <a:endParaRPr lang="en-NL" dirty="0"/>
          </a:p>
        </p:txBody>
      </p:sp>
    </p:spTree>
    <p:extLst>
      <p:ext uri="{BB962C8B-B14F-4D97-AF65-F5344CB8AC3E}">
        <p14:creationId xmlns:p14="http://schemas.microsoft.com/office/powerpoint/2010/main" val="536623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01738" y="1257300"/>
            <a:ext cx="4521200" cy="3390900"/>
          </a:xfrm>
          <a:prstGeom prst="rect">
            <a:avLst/>
          </a:prstGeom>
          <a:noFill/>
          <a:ln w="12700">
            <a:solidFill>
              <a:prstClr val="black"/>
            </a:solidFill>
          </a:ln>
        </p:spPr>
      </p:sp>
      <p:sp>
        <p:nvSpPr>
          <p:cNvPr id="3" name="Tijdelijke aanduiding voor notities 2"/>
          <p:cNvSpPr>
            <a:spLocks noGrp="1"/>
          </p:cNvSpPr>
          <p:nvPr>
            <p:ph type="body" idx="1"/>
          </p:nvPr>
        </p:nvSpPr>
        <p:spPr>
          <a:xfrm>
            <a:off x="692984" y="4835024"/>
            <a:ext cx="5539060" cy="3956218"/>
          </a:xfrm>
          <a:prstGeom prst="rect">
            <a:avLst/>
          </a:prstGeom>
        </p:spPr>
        <p:txBody>
          <a:bodyPr lIns="91793" tIns="45897" rIns="91793" bIns="45897"/>
          <a:lstStyle/>
          <a:p>
            <a:r>
              <a:rPr lang="nl-NL" sz="1200" b="0" i="0" kern="1200" dirty="0">
                <a:solidFill>
                  <a:schemeClr val="tx1"/>
                </a:solidFill>
                <a:effectLst/>
                <a:latin typeface="+mn-lt"/>
                <a:ea typeface="ＭＳ Ｐゴシック" pitchFamily="-65" charset="-128"/>
                <a:cs typeface="ＭＳ Ｐゴシック" pitchFamily="-65" charset="-128"/>
              </a:rPr>
              <a:t>Martin </a:t>
            </a:r>
            <a:r>
              <a:rPr lang="nl-NL" sz="1200" b="0" i="0" kern="1200" dirty="0" err="1">
                <a:solidFill>
                  <a:schemeClr val="tx1"/>
                </a:solidFill>
                <a:effectLst/>
                <a:latin typeface="+mn-lt"/>
                <a:ea typeface="ＭＳ Ｐゴシック" pitchFamily="-65" charset="-128"/>
                <a:cs typeface="ＭＳ Ｐゴシック" pitchFamily="-65" charset="-128"/>
              </a:rPr>
              <a:t>Seligman</a:t>
            </a:r>
            <a:r>
              <a:rPr lang="nl-NL" sz="1200" b="0" i="0" kern="1200" dirty="0">
                <a:solidFill>
                  <a:schemeClr val="tx1"/>
                </a:solidFill>
                <a:effectLst/>
                <a:latin typeface="+mn-lt"/>
                <a:ea typeface="ＭＳ Ｐゴシック" pitchFamily="-65" charset="-128"/>
                <a:cs typeface="ＭＳ Ｐゴシック" pitchFamily="-65" charset="-128"/>
              </a:rPr>
              <a:t> onderzocht wat mensen die weerbaar zijn onderscheidde en wat mensen weerbaar en krachtig maakte.</a:t>
            </a:r>
          </a:p>
          <a:p>
            <a:r>
              <a:rPr lang="nl-NL" sz="1200" b="0" i="0" kern="1200" dirty="0">
                <a:solidFill>
                  <a:schemeClr val="tx1"/>
                </a:solidFill>
                <a:effectLst/>
                <a:latin typeface="+mn-lt"/>
                <a:ea typeface="ＭＳ Ｐゴシック" pitchFamily="-65" charset="-128"/>
              </a:rPr>
              <a:t>Niki moment: </a:t>
            </a:r>
          </a:p>
          <a:p>
            <a:r>
              <a:rPr lang="nl-NL" dirty="0"/>
              <a:t>Ik was in de tuin rozen aan het snoeien en onkruid aan het wieden. Mijn dochter, die net vijf jaar geworden was, maakte er een spel van om het onkruid in de lucht te gooien, rond te rennen en rond te dansen. Ik mopperde op haar en toen ze niet ophield schreeuw de ik tegen haar dat ze ermee moest ophouden, waarop ze me even aankeek en wegliep. Ze kwam terug en zei: “Papa, misschien heb je het niet gemerkt, maar voordat ik vijf werd, zeurde ik over van alles. Toen ik vijf werd heb ik besloten om daarmee op te houden. Dat was het moeilijkste wat ik ooit heb gedaan, en het is me gelukt! Als ik kan ophouden met zeuren, dan kun jij ophouden met mopperen.”’ (</a:t>
            </a:r>
            <a:r>
              <a:rPr lang="nl-NL" dirty="0" err="1"/>
              <a:t>Seligman</a:t>
            </a:r>
            <a:r>
              <a:rPr lang="nl-NL" dirty="0"/>
              <a:t>, 2005, p. 3)</a:t>
            </a:r>
          </a:p>
          <a:p>
            <a:r>
              <a:rPr lang="nl-NL" sz="1200" b="0" i="0" kern="1200" dirty="0">
                <a:solidFill>
                  <a:schemeClr val="tx1"/>
                </a:solidFill>
                <a:effectLst/>
                <a:latin typeface="+mn-lt"/>
                <a:ea typeface="ＭＳ Ｐゴシック" pitchFamily="-65" charset="-128"/>
                <a:cs typeface="ＭＳ Ｐゴシック" pitchFamily="-65" charset="-128"/>
              </a:rPr>
              <a:t>Kenmerkend voor de positieve psychologie is dat men stelt dat het voortbouwen op en uitbreiden van persoonlijke kwaliteiten positieve emoties genereert, wat creativiteit oplevert en hogere motivatie. </a:t>
            </a:r>
            <a:r>
              <a:rPr lang="nl-NL" sz="1200" b="0" i="0" kern="1200" dirty="0" err="1">
                <a:solidFill>
                  <a:schemeClr val="tx1"/>
                </a:solidFill>
                <a:effectLst/>
                <a:latin typeface="+mn-lt"/>
                <a:ea typeface="ＭＳ Ｐゴシック" pitchFamily="-65" charset="-128"/>
                <a:cs typeface="ＭＳ Ｐゴシック" pitchFamily="-65" charset="-128"/>
              </a:rPr>
              <a:t>Fredrickson</a:t>
            </a:r>
            <a:r>
              <a:rPr lang="nl-NL" sz="1200" b="0" i="0" kern="1200" dirty="0">
                <a:solidFill>
                  <a:schemeClr val="tx1"/>
                </a:solidFill>
                <a:effectLst/>
                <a:latin typeface="+mn-lt"/>
                <a:ea typeface="ＭＳ Ｐゴシック" pitchFamily="-65" charset="-128"/>
                <a:cs typeface="ＭＳ Ｐゴシック" pitchFamily="-65" charset="-128"/>
              </a:rPr>
              <a:t> (2004) spreekt, wanneer zij het heeft over positieve emoties, over het </a:t>
            </a:r>
            <a:r>
              <a:rPr lang="nl-NL" sz="1200" b="0" i="0" kern="1200" dirty="0" err="1">
                <a:solidFill>
                  <a:schemeClr val="tx1"/>
                </a:solidFill>
                <a:effectLst/>
                <a:latin typeface="+mn-lt"/>
                <a:ea typeface="ＭＳ Ｐゴシック" pitchFamily="-65" charset="-128"/>
                <a:cs typeface="ＭＳ Ｐゴシック" pitchFamily="-65" charset="-128"/>
              </a:rPr>
              <a:t>broaden</a:t>
            </a:r>
            <a:r>
              <a:rPr lang="nl-NL" sz="1200" b="0" i="0" kern="1200" dirty="0">
                <a:solidFill>
                  <a:schemeClr val="tx1"/>
                </a:solidFill>
                <a:effectLst/>
                <a:latin typeface="+mn-lt"/>
                <a:ea typeface="ＭＳ Ｐゴシック" pitchFamily="-65" charset="-128"/>
                <a:cs typeface="ＭＳ Ｐゴシック" pitchFamily="-65" charset="-128"/>
              </a:rPr>
              <a:t>-</a:t>
            </a:r>
            <a:r>
              <a:rPr lang="nl-NL" sz="1200" b="0" i="0" kern="1200" dirty="0" err="1">
                <a:solidFill>
                  <a:schemeClr val="tx1"/>
                </a:solidFill>
                <a:effectLst/>
                <a:latin typeface="+mn-lt"/>
                <a:ea typeface="ＭＳ Ｐゴシック" pitchFamily="-65" charset="-128"/>
                <a:cs typeface="ＭＳ Ｐゴシック" pitchFamily="-65" charset="-128"/>
              </a:rPr>
              <a:t>and</a:t>
            </a:r>
            <a:r>
              <a:rPr lang="nl-NL" sz="1200" b="0" i="0" kern="1200" dirty="0">
                <a:solidFill>
                  <a:schemeClr val="tx1"/>
                </a:solidFill>
                <a:effectLst/>
                <a:latin typeface="+mn-lt"/>
                <a:ea typeface="ＭＳ Ｐゴシック" pitchFamily="-65" charset="-128"/>
                <a:cs typeface="ＭＳ Ｐゴシック" pitchFamily="-65" charset="-128"/>
              </a:rPr>
              <a:t>-</a:t>
            </a:r>
            <a:r>
              <a:rPr lang="nl-NL" sz="1200" b="0" i="0" kern="1200" dirty="0" err="1">
                <a:solidFill>
                  <a:schemeClr val="tx1"/>
                </a:solidFill>
                <a:effectLst/>
                <a:latin typeface="+mn-lt"/>
                <a:ea typeface="ＭＳ Ｐゴシック" pitchFamily="-65" charset="-128"/>
                <a:cs typeface="ＭＳ Ｐゴシック" pitchFamily="-65" charset="-128"/>
              </a:rPr>
              <a:t>build</a:t>
            </a:r>
            <a:r>
              <a:rPr lang="nl-NL" sz="1200" b="0" i="0" kern="1200" dirty="0">
                <a:solidFill>
                  <a:schemeClr val="tx1"/>
                </a:solidFill>
                <a:effectLst/>
                <a:latin typeface="+mn-lt"/>
                <a:ea typeface="ＭＳ Ｐゴシック" pitchFamily="-65" charset="-128"/>
                <a:cs typeface="ＭＳ Ｐゴシック" pitchFamily="-65" charset="-128"/>
              </a:rPr>
              <a:t>-model. Het  aandacht geven aan positieve emoties blijkt  het creatieve denken te verbreden en de persoonlijke mogelijkheden uit te bouwen. </a:t>
            </a:r>
          </a:p>
          <a:p>
            <a:r>
              <a:rPr lang="nl-NL" sz="1200" b="1" i="0" kern="1200" dirty="0">
                <a:solidFill>
                  <a:schemeClr val="tx1"/>
                </a:solidFill>
                <a:effectLst/>
                <a:latin typeface="+mn-lt"/>
                <a:ea typeface="ＭＳ Ｐゴシック" pitchFamily="-65" charset="-128"/>
                <a:cs typeface="ＭＳ Ｐゴシック" pitchFamily="-65" charset="-128"/>
              </a:rPr>
              <a:t>Welbevinden </a:t>
            </a:r>
          </a:p>
          <a:p>
            <a:r>
              <a:rPr lang="nl-NL" sz="1200" b="0" i="0" kern="1200" dirty="0">
                <a:solidFill>
                  <a:schemeClr val="tx1"/>
                </a:solidFill>
                <a:effectLst/>
                <a:latin typeface="+mn-lt"/>
                <a:ea typeface="ＭＳ Ｐゴシック" pitchFamily="-65" charset="-128"/>
                <a:cs typeface="ＭＳ Ｐゴシック" pitchFamily="-65" charset="-128"/>
              </a:rPr>
              <a:t>Binnen de positieve psychologie is welbevinden een belangrijk begrip. Welbevinden is een combinatie van zich goed voelen en goede relaties onderhouden, prestaties leveren en betekenis geven aan het leven. Het gaat dan over  positieve gevoelens (emoties) en positieve activiteiten. </a:t>
            </a:r>
            <a:r>
              <a:rPr lang="nl-NL" sz="1200" b="0" i="0" kern="1200" dirty="0" err="1">
                <a:solidFill>
                  <a:schemeClr val="tx1"/>
                </a:solidFill>
                <a:effectLst/>
                <a:latin typeface="+mn-lt"/>
                <a:ea typeface="ＭＳ Ｐゴシック" pitchFamily="-65" charset="-128"/>
                <a:cs typeface="ＭＳ Ｐゴシック" pitchFamily="-65" charset="-128"/>
              </a:rPr>
              <a:t>Seligman</a:t>
            </a:r>
            <a:r>
              <a:rPr lang="nl-NL" sz="1200" b="0" i="0" kern="1200" dirty="0">
                <a:solidFill>
                  <a:schemeClr val="tx1"/>
                </a:solidFill>
                <a:effectLst/>
                <a:latin typeface="+mn-lt"/>
                <a:ea typeface="ＭＳ Ｐゴシック" pitchFamily="-65" charset="-128"/>
                <a:cs typeface="ＭＳ Ｐゴシック" pitchFamily="-65" charset="-128"/>
              </a:rPr>
              <a:t> (2011) legt zijn theorie uit aan de hand van het acroniem ‘PERMA’. Dit staat voor </a:t>
            </a:r>
            <a:r>
              <a:rPr lang="nl-NL" sz="1200" b="0" i="0" kern="1200" dirty="0" err="1">
                <a:solidFill>
                  <a:schemeClr val="tx1"/>
                </a:solidFill>
                <a:effectLst/>
                <a:latin typeface="+mn-lt"/>
                <a:ea typeface="ＭＳ Ｐゴシック" pitchFamily="-65" charset="-128"/>
                <a:cs typeface="ＭＳ Ｐゴシック" pitchFamily="-65" charset="-128"/>
              </a:rPr>
              <a:t>Positive</a:t>
            </a:r>
            <a:r>
              <a:rPr lang="nl-NL" sz="1200" b="0" i="0" kern="1200" dirty="0">
                <a:solidFill>
                  <a:schemeClr val="tx1"/>
                </a:solidFill>
                <a:effectLst/>
                <a:latin typeface="+mn-lt"/>
                <a:ea typeface="ＭＳ Ｐゴシック" pitchFamily="-65" charset="-128"/>
                <a:cs typeface="ＭＳ Ｐゴシック" pitchFamily="-65" charset="-128"/>
              </a:rPr>
              <a:t> </a:t>
            </a:r>
            <a:r>
              <a:rPr lang="nl-NL" sz="1200" b="0" i="0" kern="1200" dirty="0" err="1">
                <a:solidFill>
                  <a:schemeClr val="tx1"/>
                </a:solidFill>
                <a:effectLst/>
                <a:latin typeface="+mn-lt"/>
                <a:ea typeface="ＭＳ Ｐゴシック" pitchFamily="-65" charset="-128"/>
                <a:cs typeface="ＭＳ Ｐゴシック" pitchFamily="-65" charset="-128"/>
              </a:rPr>
              <a:t>emotions</a:t>
            </a:r>
            <a:r>
              <a:rPr lang="nl-NL" sz="1200" b="0" i="0" kern="1200" dirty="0">
                <a:solidFill>
                  <a:schemeClr val="tx1"/>
                </a:solidFill>
                <a:effectLst/>
                <a:latin typeface="+mn-lt"/>
                <a:ea typeface="ＭＳ Ｐゴシック" pitchFamily="-65" charset="-128"/>
                <a:cs typeface="ＭＳ Ｐゴシック" pitchFamily="-65" charset="-128"/>
              </a:rPr>
              <a:t> (positieve emoties), Engagement (betrokkenheid), </a:t>
            </a:r>
            <a:r>
              <a:rPr lang="nl-NL" sz="1200" b="0" i="0" kern="1200" dirty="0" err="1">
                <a:solidFill>
                  <a:schemeClr val="tx1"/>
                </a:solidFill>
                <a:effectLst/>
                <a:latin typeface="+mn-lt"/>
                <a:ea typeface="ＭＳ Ｐゴシック" pitchFamily="-65" charset="-128"/>
                <a:cs typeface="ＭＳ Ｐゴシック" pitchFamily="-65" charset="-128"/>
              </a:rPr>
              <a:t>Relationships</a:t>
            </a:r>
            <a:r>
              <a:rPr lang="nl-NL" sz="1200" b="0" i="0" kern="1200" dirty="0">
                <a:solidFill>
                  <a:schemeClr val="tx1"/>
                </a:solidFill>
                <a:effectLst/>
                <a:latin typeface="+mn-lt"/>
                <a:ea typeface="ＭＳ Ｐゴシック" pitchFamily="-65" charset="-128"/>
                <a:cs typeface="ＭＳ Ｐゴシック" pitchFamily="-65" charset="-128"/>
              </a:rPr>
              <a:t> (positieve relaties), </a:t>
            </a:r>
            <a:r>
              <a:rPr lang="nl-NL" sz="1200" b="0" i="0" kern="1200" dirty="0" err="1">
                <a:solidFill>
                  <a:schemeClr val="tx1"/>
                </a:solidFill>
                <a:effectLst/>
                <a:latin typeface="+mn-lt"/>
                <a:ea typeface="ＭＳ Ｐゴシック" pitchFamily="-65" charset="-128"/>
                <a:cs typeface="ＭＳ Ｐゴシック" pitchFamily="-65" charset="-128"/>
              </a:rPr>
              <a:t>Meaning</a:t>
            </a:r>
            <a:r>
              <a:rPr lang="nl-NL" sz="1200" b="0" i="0" kern="1200" dirty="0">
                <a:solidFill>
                  <a:schemeClr val="tx1"/>
                </a:solidFill>
                <a:effectLst/>
                <a:latin typeface="+mn-lt"/>
                <a:ea typeface="ＭＳ Ｐゴシック" pitchFamily="-65" charset="-128"/>
                <a:cs typeface="ＭＳ Ｐゴシック" pitchFamily="-65" charset="-128"/>
              </a:rPr>
              <a:t> (zingeving) en </a:t>
            </a:r>
            <a:r>
              <a:rPr lang="nl-NL" sz="1200" b="0" i="0" kern="1200" dirty="0" err="1">
                <a:solidFill>
                  <a:schemeClr val="tx1"/>
                </a:solidFill>
                <a:effectLst/>
                <a:latin typeface="+mn-lt"/>
                <a:ea typeface="ＭＳ Ｐゴシック" pitchFamily="-65" charset="-128"/>
                <a:cs typeface="ＭＳ Ｐゴシック" pitchFamily="-65" charset="-128"/>
              </a:rPr>
              <a:t>Accomplishment</a:t>
            </a:r>
            <a:r>
              <a:rPr lang="nl-NL" sz="1200" b="0" i="0" kern="1200" dirty="0">
                <a:solidFill>
                  <a:schemeClr val="tx1"/>
                </a:solidFill>
                <a:effectLst/>
                <a:latin typeface="+mn-lt"/>
                <a:ea typeface="ＭＳ Ｐゴシック" pitchFamily="-65" charset="-128"/>
                <a:cs typeface="ＭＳ Ｐゴシック" pitchFamily="-65" charset="-128"/>
              </a:rPr>
              <a:t> (voldoening).</a:t>
            </a:r>
          </a:p>
          <a:p>
            <a:r>
              <a:rPr lang="nl-NL" sz="1200" b="0" i="0" kern="1200" dirty="0">
                <a:solidFill>
                  <a:schemeClr val="tx1"/>
                </a:solidFill>
                <a:effectLst/>
                <a:latin typeface="+mn-lt"/>
                <a:ea typeface="ＭＳ Ｐゴシック" pitchFamily="-65" charset="-128"/>
                <a:cs typeface="ＭＳ Ｐゴシック" pitchFamily="-65" charset="-128"/>
              </a:rPr>
              <a:t> </a:t>
            </a:r>
          </a:p>
          <a:p>
            <a:r>
              <a:rPr lang="nl-NL" sz="1200" b="0" i="0" kern="1200" dirty="0">
                <a:solidFill>
                  <a:schemeClr val="tx1"/>
                </a:solidFill>
                <a:effectLst/>
                <a:latin typeface="+mn-lt"/>
                <a:ea typeface="ＭＳ Ｐゴシック" pitchFamily="-65" charset="-128"/>
                <a:cs typeface="ＭＳ Ｐゴシック" pitchFamily="-65" charset="-128"/>
              </a:rPr>
              <a:t>Wanneer deze pijlers aanwezig zijn, is er sprake van welbevinden. Dit geeft veerkracht, waardoor mensen een soort reserve hebben zodat zij moeilijke gebeurtenissen kunnen doorstaan en overwinnen. Door het zogenaamde ‘</a:t>
            </a:r>
            <a:r>
              <a:rPr lang="nl-NL" sz="1200" b="0" i="0" kern="1200" dirty="0" err="1">
                <a:solidFill>
                  <a:schemeClr val="tx1"/>
                </a:solidFill>
                <a:effectLst/>
                <a:latin typeface="+mn-lt"/>
                <a:ea typeface="ＭＳ Ｐゴシック" pitchFamily="-65" charset="-128"/>
                <a:cs typeface="ＭＳ Ｐゴシック" pitchFamily="-65" charset="-128"/>
              </a:rPr>
              <a:t>undoing</a:t>
            </a:r>
            <a:r>
              <a:rPr lang="nl-NL" sz="1200" b="0" i="0" kern="1200" dirty="0">
                <a:solidFill>
                  <a:schemeClr val="tx1"/>
                </a:solidFill>
                <a:effectLst/>
                <a:latin typeface="+mn-lt"/>
                <a:ea typeface="ＭＳ Ｐゴシック" pitchFamily="-65" charset="-128"/>
                <a:cs typeface="ＭＳ Ｐゴシック" pitchFamily="-65" charset="-128"/>
              </a:rPr>
              <a:t> effect’ heffen positieve emoties de negatieve emoties op (</a:t>
            </a:r>
            <a:r>
              <a:rPr lang="nl-NL" sz="1200" b="0" i="0" kern="1200" dirty="0" err="1">
                <a:solidFill>
                  <a:schemeClr val="tx1"/>
                </a:solidFill>
                <a:effectLst/>
                <a:latin typeface="+mn-lt"/>
                <a:ea typeface="ＭＳ Ｐゴシック" pitchFamily="-65" charset="-128"/>
                <a:cs typeface="ＭＳ Ｐゴシック" pitchFamily="-65" charset="-128"/>
              </a:rPr>
              <a:t>Fredrickson</a:t>
            </a:r>
            <a:r>
              <a:rPr lang="nl-NL" sz="1200" b="0" i="0" kern="1200" dirty="0">
                <a:solidFill>
                  <a:schemeClr val="tx1"/>
                </a:solidFill>
                <a:effectLst/>
                <a:latin typeface="+mn-lt"/>
                <a:ea typeface="ＭＳ Ｐゴシック" pitchFamily="-65" charset="-128"/>
                <a:cs typeface="ＭＳ Ｐゴシック" pitchFamily="-65" charset="-128"/>
              </a:rPr>
              <a:t> e.a., 2000). Uit onderzoek van </a:t>
            </a:r>
            <a:r>
              <a:rPr lang="nl-NL" sz="1200" b="0" i="0" kern="1200" dirty="0" err="1">
                <a:solidFill>
                  <a:schemeClr val="tx1"/>
                </a:solidFill>
                <a:effectLst/>
                <a:latin typeface="+mn-lt"/>
                <a:ea typeface="ＭＳ Ｐゴシック" pitchFamily="-65" charset="-128"/>
                <a:cs typeface="ＭＳ Ｐゴシック" pitchFamily="-65" charset="-128"/>
              </a:rPr>
              <a:t>Seligman</a:t>
            </a:r>
            <a:r>
              <a:rPr lang="nl-NL" sz="1200" b="0" i="0" kern="1200" dirty="0">
                <a:solidFill>
                  <a:schemeClr val="tx1"/>
                </a:solidFill>
                <a:effectLst/>
                <a:latin typeface="+mn-lt"/>
                <a:ea typeface="ＭＳ Ｐゴシック" pitchFamily="-65" charset="-128"/>
                <a:cs typeface="ＭＳ Ｐゴシック" pitchFamily="-65" charset="-128"/>
              </a:rPr>
              <a:t> e.a. (2005) blijkt dat de mate van welbevinden blijvend beïnvloed kan worden door persoonlijke kwaliteiten dagelijks bewust in te zetten. </a:t>
            </a:r>
            <a:r>
              <a:rPr lang="nl-NL" sz="1200" b="0" i="0" kern="1200" dirty="0" err="1">
                <a:solidFill>
                  <a:schemeClr val="tx1"/>
                </a:solidFill>
                <a:effectLst/>
                <a:latin typeface="+mn-lt"/>
                <a:ea typeface="ＭＳ Ｐゴシック" pitchFamily="-65" charset="-128"/>
                <a:cs typeface="ＭＳ Ｐゴシック" pitchFamily="-65" charset="-128"/>
              </a:rPr>
              <a:t>Seligman</a:t>
            </a:r>
            <a:r>
              <a:rPr lang="nl-NL" sz="1200" b="0" i="0" kern="1200" dirty="0">
                <a:solidFill>
                  <a:schemeClr val="tx1"/>
                </a:solidFill>
                <a:effectLst/>
                <a:latin typeface="+mn-lt"/>
                <a:ea typeface="ＭＳ Ｐゴシック" pitchFamily="-65" charset="-128"/>
                <a:cs typeface="ＭＳ Ｐゴシック" pitchFamily="-65" charset="-128"/>
              </a:rPr>
              <a:t> (2002b) beweert dat het versterken van die persoonlijke kwaliteiten de basis is van optimaal</a:t>
            </a:r>
          </a:p>
          <a:p>
            <a:endParaRPr lang="nl-NL" dirty="0"/>
          </a:p>
        </p:txBody>
      </p:sp>
    </p:spTree>
    <p:extLst>
      <p:ext uri="{BB962C8B-B14F-4D97-AF65-F5344CB8AC3E}">
        <p14:creationId xmlns:p14="http://schemas.microsoft.com/office/powerpoint/2010/main" val="1407946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178" y="4821096"/>
            <a:ext cx="5508634" cy="3944678"/>
          </a:xfrm>
          <a:prstGeom prst="rect">
            <a:avLst/>
          </a:prstGeom>
        </p:spPr>
        <p:txBody>
          <a:bodyPr lIns="92418" tIns="46209" rIns="92418" bIns="46209"/>
          <a:lstStyle/>
          <a:p>
            <a:r>
              <a:rPr lang="nl-NL" dirty="0"/>
              <a:t>61</a:t>
            </a:r>
          </a:p>
          <a:p>
            <a:r>
              <a:rPr lang="nl-NL" sz="1200" b="0" i="0" kern="1200" dirty="0">
                <a:solidFill>
                  <a:schemeClr val="tx1"/>
                </a:solidFill>
                <a:effectLst/>
                <a:latin typeface="+mn-lt"/>
                <a:ea typeface="ＭＳ Ｐゴシック" pitchFamily="-65" charset="-128"/>
                <a:cs typeface="ＭＳ Ｐゴシック" pitchFamily="-65" charset="-128"/>
              </a:rPr>
              <a:t>Martin Seligman onderzocht wat mensen die weerbaar zijn onderscheidde en wat mensen weerbaar en krachtig maakte.</a:t>
            </a:r>
          </a:p>
          <a:p>
            <a:r>
              <a:rPr lang="nl-NL" sz="1200" b="0" i="0" kern="1200" dirty="0">
                <a:solidFill>
                  <a:schemeClr val="tx1"/>
                </a:solidFill>
                <a:effectLst/>
                <a:latin typeface="+mn-lt"/>
                <a:ea typeface="ＭＳ Ｐゴシック" pitchFamily="-65" charset="-128"/>
              </a:rPr>
              <a:t>Niki moment: </a:t>
            </a:r>
          </a:p>
          <a:p>
            <a:r>
              <a:rPr lang="nl-NL" dirty="0"/>
              <a:t>Ik was in de tuin rozen aan het snoeien en onkruid aan het wieden. Mijn dochter, die net vijf jaar geworden was, maakte er een spel van om het onkruid in de lucht te gooien, rond te rennen en rond te dansen. Ik mopperde op haar en toen ze niet ophield schreeuw de ik tegen haar dat ze ermee moest ophouden, waarop ze me even aankeek en wegliep. Ze kwam terug en zei: “Papa, misschien heb je het niet gemerkt, maar voordat ik vijf werd, zeurde ik over van alles. Toen ik vijf werd heb ik besloten om daarmee op te houden. Dat was het moeilijkste wat ik ooit heb gedaan, en het is me gelukt! Als ik kan ophouden met zeuren, dan kun jij ophouden met mopperen.”’ (Seligman, 2005, p. 3)</a:t>
            </a:r>
          </a:p>
          <a:p>
            <a:r>
              <a:rPr lang="nl-NL" sz="1200" b="0" i="0" kern="1200" dirty="0">
                <a:solidFill>
                  <a:schemeClr val="tx1"/>
                </a:solidFill>
                <a:effectLst/>
                <a:latin typeface="+mn-lt"/>
                <a:ea typeface="ＭＳ Ｐゴシック" pitchFamily="-65" charset="-128"/>
                <a:cs typeface="ＭＳ Ｐゴシック" pitchFamily="-65" charset="-128"/>
              </a:rPr>
              <a:t>Kenmerkend voor de positieve psychologie is dat men stelt dat het voortbouwen op en uitbreiden van persoonlijke kwaliteiten positieve emoties genereert, wat creativiteit oplevert en hogere motivatie. </a:t>
            </a:r>
            <a:r>
              <a:rPr lang="nl-NL" sz="1200" b="0" i="0" kern="1200" dirty="0" err="1">
                <a:solidFill>
                  <a:schemeClr val="tx1"/>
                </a:solidFill>
                <a:effectLst/>
                <a:latin typeface="+mn-lt"/>
                <a:ea typeface="ＭＳ Ｐゴシック" pitchFamily="-65" charset="-128"/>
                <a:cs typeface="ＭＳ Ｐゴシック" pitchFamily="-65" charset="-128"/>
              </a:rPr>
              <a:t>Fredrickson</a:t>
            </a:r>
            <a:r>
              <a:rPr lang="nl-NL" sz="1200" b="0" i="0" kern="1200" dirty="0">
                <a:solidFill>
                  <a:schemeClr val="tx1"/>
                </a:solidFill>
                <a:effectLst/>
                <a:latin typeface="+mn-lt"/>
                <a:ea typeface="ＭＳ Ｐゴシック" pitchFamily="-65" charset="-128"/>
                <a:cs typeface="ＭＳ Ｐゴシック" pitchFamily="-65" charset="-128"/>
              </a:rPr>
              <a:t> (2004) spreekt, wanneer zij het heeft over positieve emoties, over het </a:t>
            </a:r>
            <a:r>
              <a:rPr lang="nl-NL" sz="1200" b="0" i="0" kern="1200" dirty="0" err="1">
                <a:solidFill>
                  <a:schemeClr val="tx1"/>
                </a:solidFill>
                <a:effectLst/>
                <a:latin typeface="+mn-lt"/>
                <a:ea typeface="ＭＳ Ｐゴシック" pitchFamily="-65" charset="-128"/>
                <a:cs typeface="ＭＳ Ｐゴシック" pitchFamily="-65" charset="-128"/>
              </a:rPr>
              <a:t>broaden</a:t>
            </a:r>
            <a:r>
              <a:rPr lang="nl-NL" sz="1200" b="0" i="0" kern="1200" dirty="0">
                <a:solidFill>
                  <a:schemeClr val="tx1"/>
                </a:solidFill>
                <a:effectLst/>
                <a:latin typeface="+mn-lt"/>
                <a:ea typeface="ＭＳ Ｐゴシック" pitchFamily="-65" charset="-128"/>
                <a:cs typeface="ＭＳ Ｐゴシック" pitchFamily="-65" charset="-128"/>
              </a:rPr>
              <a:t>-and-</a:t>
            </a:r>
            <a:r>
              <a:rPr lang="nl-NL" sz="1200" b="0" i="0" kern="1200" dirty="0" err="1">
                <a:solidFill>
                  <a:schemeClr val="tx1"/>
                </a:solidFill>
                <a:effectLst/>
                <a:latin typeface="+mn-lt"/>
                <a:ea typeface="ＭＳ Ｐゴシック" pitchFamily="-65" charset="-128"/>
                <a:cs typeface="ＭＳ Ｐゴシック" pitchFamily="-65" charset="-128"/>
              </a:rPr>
              <a:t>build</a:t>
            </a:r>
            <a:r>
              <a:rPr lang="nl-NL" sz="1200" b="0" i="0" kern="1200" dirty="0">
                <a:solidFill>
                  <a:schemeClr val="tx1"/>
                </a:solidFill>
                <a:effectLst/>
                <a:latin typeface="+mn-lt"/>
                <a:ea typeface="ＭＳ Ｐゴシック" pitchFamily="-65" charset="-128"/>
                <a:cs typeface="ＭＳ Ｐゴシック" pitchFamily="-65" charset="-128"/>
              </a:rPr>
              <a:t>-model. Het  aandacht geven aan positieve emoties blijkt  het creatieve denken te verbreden en de persoonlijke mogelijkheden uit te bouwen. </a:t>
            </a:r>
          </a:p>
          <a:p>
            <a:r>
              <a:rPr lang="nl-NL" sz="1200" b="1" i="0" kern="1200" dirty="0">
                <a:solidFill>
                  <a:schemeClr val="tx1"/>
                </a:solidFill>
                <a:effectLst/>
                <a:latin typeface="+mn-lt"/>
                <a:ea typeface="ＭＳ Ｐゴシック" pitchFamily="-65" charset="-128"/>
                <a:cs typeface="ＭＳ Ｐゴシック" pitchFamily="-65" charset="-128"/>
              </a:rPr>
              <a:t>Welbevinden </a:t>
            </a:r>
          </a:p>
          <a:p>
            <a:r>
              <a:rPr lang="nl-NL" sz="1200" b="0" i="0" kern="1200" dirty="0">
                <a:solidFill>
                  <a:schemeClr val="tx1"/>
                </a:solidFill>
                <a:effectLst/>
                <a:latin typeface="+mn-lt"/>
                <a:ea typeface="ＭＳ Ｐゴシック" pitchFamily="-65" charset="-128"/>
                <a:cs typeface="ＭＳ Ｐゴシック" pitchFamily="-65" charset="-128"/>
              </a:rPr>
              <a:t>Binnen de positieve psychologie is welbevinden een belangrijk begrip. Welbevinden is een combinatie van zich goed voelen en goede relaties onderhouden, prestaties leveren en betekenis geven aan het leven. Het gaat dan over  positieve gevoelens (emoties) en positieve activiteiten. Seligman (2011) legt zijn theorie uit aan de hand van het acroniem ‘PERMA’. Dit staat voor Positive </a:t>
            </a:r>
            <a:r>
              <a:rPr lang="nl-NL" sz="1200" b="0" i="0" kern="1200" dirty="0" err="1">
                <a:solidFill>
                  <a:schemeClr val="tx1"/>
                </a:solidFill>
                <a:effectLst/>
                <a:latin typeface="+mn-lt"/>
                <a:ea typeface="ＭＳ Ｐゴシック" pitchFamily="-65" charset="-128"/>
                <a:cs typeface="ＭＳ Ｐゴシック" pitchFamily="-65" charset="-128"/>
              </a:rPr>
              <a:t>emotions</a:t>
            </a:r>
            <a:r>
              <a:rPr lang="nl-NL" sz="1200" b="0" i="0" kern="1200" dirty="0">
                <a:solidFill>
                  <a:schemeClr val="tx1"/>
                </a:solidFill>
                <a:effectLst/>
                <a:latin typeface="+mn-lt"/>
                <a:ea typeface="ＭＳ Ｐゴシック" pitchFamily="-65" charset="-128"/>
                <a:cs typeface="ＭＳ Ｐゴシック" pitchFamily="-65" charset="-128"/>
              </a:rPr>
              <a:t> (positieve emoties), Engagement (betrokkenheid), </a:t>
            </a:r>
            <a:r>
              <a:rPr lang="nl-NL" sz="1200" b="0" i="0" kern="1200" dirty="0" err="1">
                <a:solidFill>
                  <a:schemeClr val="tx1"/>
                </a:solidFill>
                <a:effectLst/>
                <a:latin typeface="+mn-lt"/>
                <a:ea typeface="ＭＳ Ｐゴシック" pitchFamily="-65" charset="-128"/>
                <a:cs typeface="ＭＳ Ｐゴシック" pitchFamily="-65" charset="-128"/>
              </a:rPr>
              <a:t>Relationships</a:t>
            </a:r>
            <a:r>
              <a:rPr lang="nl-NL" sz="1200" b="0" i="0" kern="1200" dirty="0">
                <a:solidFill>
                  <a:schemeClr val="tx1"/>
                </a:solidFill>
                <a:effectLst/>
                <a:latin typeface="+mn-lt"/>
                <a:ea typeface="ＭＳ Ｐゴシック" pitchFamily="-65" charset="-128"/>
                <a:cs typeface="ＭＳ Ｐゴシック" pitchFamily="-65" charset="-128"/>
              </a:rPr>
              <a:t> (positieve relaties), </a:t>
            </a:r>
            <a:r>
              <a:rPr lang="nl-NL" sz="1200" b="0" i="0" kern="1200" dirty="0" err="1">
                <a:solidFill>
                  <a:schemeClr val="tx1"/>
                </a:solidFill>
                <a:effectLst/>
                <a:latin typeface="+mn-lt"/>
                <a:ea typeface="ＭＳ Ｐゴシック" pitchFamily="-65" charset="-128"/>
                <a:cs typeface="ＭＳ Ｐゴシック" pitchFamily="-65" charset="-128"/>
              </a:rPr>
              <a:t>Meaning</a:t>
            </a:r>
            <a:r>
              <a:rPr lang="nl-NL" sz="1200" b="0" i="0" kern="1200" dirty="0">
                <a:solidFill>
                  <a:schemeClr val="tx1"/>
                </a:solidFill>
                <a:effectLst/>
                <a:latin typeface="+mn-lt"/>
                <a:ea typeface="ＭＳ Ｐゴシック" pitchFamily="-65" charset="-128"/>
                <a:cs typeface="ＭＳ Ｐゴシック" pitchFamily="-65" charset="-128"/>
              </a:rPr>
              <a:t> (zingeving) en </a:t>
            </a:r>
            <a:r>
              <a:rPr lang="nl-NL" sz="1200" b="0" i="0" kern="1200" dirty="0" err="1">
                <a:solidFill>
                  <a:schemeClr val="tx1"/>
                </a:solidFill>
                <a:effectLst/>
                <a:latin typeface="+mn-lt"/>
                <a:ea typeface="ＭＳ Ｐゴシック" pitchFamily="-65" charset="-128"/>
                <a:cs typeface="ＭＳ Ｐゴシック" pitchFamily="-65" charset="-128"/>
              </a:rPr>
              <a:t>Accomplishment</a:t>
            </a:r>
            <a:r>
              <a:rPr lang="nl-NL" sz="1200" b="0" i="0" kern="1200" dirty="0">
                <a:solidFill>
                  <a:schemeClr val="tx1"/>
                </a:solidFill>
                <a:effectLst/>
                <a:latin typeface="+mn-lt"/>
                <a:ea typeface="ＭＳ Ｐゴシック" pitchFamily="-65" charset="-128"/>
                <a:cs typeface="ＭＳ Ｐゴシック" pitchFamily="-65" charset="-128"/>
              </a:rPr>
              <a:t> (voldoening).</a:t>
            </a:r>
          </a:p>
          <a:p>
            <a:r>
              <a:rPr lang="nl-NL" sz="1200" b="0" i="0" kern="1200" dirty="0">
                <a:solidFill>
                  <a:schemeClr val="tx1"/>
                </a:solidFill>
                <a:effectLst/>
                <a:latin typeface="+mn-lt"/>
                <a:ea typeface="ＭＳ Ｐゴシック" pitchFamily="-65" charset="-128"/>
                <a:cs typeface="ＭＳ Ｐゴシック" pitchFamily="-65" charset="-128"/>
              </a:rPr>
              <a:t> </a:t>
            </a:r>
          </a:p>
          <a:p>
            <a:r>
              <a:rPr lang="nl-NL" sz="1200" b="0" i="0" kern="1200" dirty="0">
                <a:solidFill>
                  <a:schemeClr val="tx1"/>
                </a:solidFill>
                <a:effectLst/>
                <a:latin typeface="+mn-lt"/>
                <a:ea typeface="ＭＳ Ｐゴシック" pitchFamily="-65" charset="-128"/>
                <a:cs typeface="ＭＳ Ｐゴシック" pitchFamily="-65" charset="-128"/>
              </a:rPr>
              <a:t>Wanneer deze pijlers aanwezig zijn, is er sprake van welbevinden. Dit geeft veerkracht, waardoor mensen een soort reserve hebben zodat zij moeilijke gebeurtenissen kunnen doorstaan en overwinnen. Door het zogenaamde ‘</a:t>
            </a:r>
            <a:r>
              <a:rPr lang="nl-NL" sz="1200" b="0" i="0" kern="1200" dirty="0" err="1">
                <a:solidFill>
                  <a:schemeClr val="tx1"/>
                </a:solidFill>
                <a:effectLst/>
                <a:latin typeface="+mn-lt"/>
                <a:ea typeface="ＭＳ Ｐゴシック" pitchFamily="-65" charset="-128"/>
                <a:cs typeface="ＭＳ Ｐゴシック" pitchFamily="-65" charset="-128"/>
              </a:rPr>
              <a:t>undoing</a:t>
            </a:r>
            <a:r>
              <a:rPr lang="nl-NL" sz="1200" b="0" i="0" kern="1200" dirty="0">
                <a:solidFill>
                  <a:schemeClr val="tx1"/>
                </a:solidFill>
                <a:effectLst/>
                <a:latin typeface="+mn-lt"/>
                <a:ea typeface="ＭＳ Ｐゴシック" pitchFamily="-65" charset="-128"/>
                <a:cs typeface="ＭＳ Ｐゴシック" pitchFamily="-65" charset="-128"/>
              </a:rPr>
              <a:t> effect’ heffen positieve emoties de negatieve emoties op (</a:t>
            </a:r>
            <a:r>
              <a:rPr lang="nl-NL" sz="1200" b="0" i="0" kern="1200" dirty="0" err="1">
                <a:solidFill>
                  <a:schemeClr val="tx1"/>
                </a:solidFill>
                <a:effectLst/>
                <a:latin typeface="+mn-lt"/>
                <a:ea typeface="ＭＳ Ｐゴシック" pitchFamily="-65" charset="-128"/>
                <a:cs typeface="ＭＳ Ｐゴシック" pitchFamily="-65" charset="-128"/>
              </a:rPr>
              <a:t>Fredrickson</a:t>
            </a:r>
            <a:r>
              <a:rPr lang="nl-NL" sz="1200" b="0" i="0" kern="1200" dirty="0">
                <a:solidFill>
                  <a:schemeClr val="tx1"/>
                </a:solidFill>
                <a:effectLst/>
                <a:latin typeface="+mn-lt"/>
                <a:ea typeface="ＭＳ Ｐゴシック" pitchFamily="-65" charset="-128"/>
                <a:cs typeface="ＭＳ Ｐゴシック" pitchFamily="-65" charset="-128"/>
              </a:rPr>
              <a:t> e.a., 2000). Uit onderzoek van Seligman e.a. (2005) blijkt dat de mate van welbevinden blijvend beïnvloed kan worden door persoonlijke kwaliteiten dagelijks bewust in te zetten. Seligman (2002b) beweert dat het versterken van die persoonlijke kwaliteiten de basis is van optimaal</a:t>
            </a:r>
          </a:p>
          <a:p>
            <a:endParaRPr lang="nl-NL" dirty="0"/>
          </a:p>
        </p:txBody>
      </p:sp>
    </p:spTree>
    <p:extLst>
      <p:ext uri="{BB962C8B-B14F-4D97-AF65-F5344CB8AC3E}">
        <p14:creationId xmlns:p14="http://schemas.microsoft.com/office/powerpoint/2010/main" val="6641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178" y="4821096"/>
            <a:ext cx="5508634" cy="3944678"/>
          </a:xfrm>
          <a:prstGeom prst="rect">
            <a:avLst/>
          </a:prstGeom>
        </p:spPr>
        <p:txBody>
          <a:bodyPr lIns="92418" tIns="46209" rIns="92418" bIns="46209"/>
          <a:lstStyle/>
          <a:p>
            <a:r>
              <a:rPr lang="nl-NL" dirty="0"/>
              <a:t>60</a:t>
            </a:r>
          </a:p>
          <a:p>
            <a:r>
              <a:rPr lang="nl-NL" dirty="0"/>
              <a:t>Wat brengt AI:</a:t>
            </a:r>
          </a:p>
          <a:p>
            <a:r>
              <a:rPr lang="nl-NL" dirty="0"/>
              <a:t>Stellen van positieve vraag genereert energie en haalt het beste in mensen naar boven</a:t>
            </a:r>
          </a:p>
          <a:p>
            <a:pPr lvl="1">
              <a:buFont typeface="Wingdings" panose="05000000000000000000" pitchFamily="2" charset="2"/>
              <a:buChar char="§"/>
            </a:pPr>
            <a:r>
              <a:rPr lang="nl-NL" dirty="0" err="1"/>
              <a:t>Positiviteits</a:t>
            </a:r>
            <a:r>
              <a:rPr lang="nl-NL" dirty="0"/>
              <a:t> principe: positieve emotie zorgt voor groei/ bloei, </a:t>
            </a:r>
          </a:p>
          <a:p>
            <a:pPr lvl="1">
              <a:buFont typeface="Wingdings" panose="05000000000000000000" pitchFamily="2" charset="2"/>
              <a:buChar char="§"/>
            </a:pPr>
            <a:r>
              <a:rPr lang="nl-NL" dirty="0"/>
              <a:t>Sociaal- constructivisme: kennis bouw je op in relatie met anderen en de wereld om je heen, er is niet 1 werkelijkheid</a:t>
            </a:r>
          </a:p>
          <a:p>
            <a:pPr lvl="1">
              <a:buFont typeface="Wingdings" panose="05000000000000000000" pitchFamily="2" charset="2"/>
              <a:buChar char="§"/>
            </a:pPr>
            <a:r>
              <a:rPr lang="nl-NL" dirty="0"/>
              <a:t>Poëtisch ( narratief) principe: verhaal – werkelijkheid is voor meerder interpretaties vatbaar- hoe meer aandacht we geven aan iets ( verhaal) hoe meer het onderdeel van onze ervaring is</a:t>
            </a:r>
          </a:p>
          <a:p>
            <a:pPr lvl="1">
              <a:buFont typeface="Wingdings" panose="05000000000000000000" pitchFamily="2" charset="2"/>
              <a:buChar char="§"/>
            </a:pPr>
            <a:r>
              <a:rPr lang="nl-NL" dirty="0" err="1"/>
              <a:t>Simultaniteits</a:t>
            </a:r>
            <a:r>
              <a:rPr lang="nl-NL" dirty="0"/>
              <a:t> principe: verandering begint op het moment dat je ( jezelf) vragen stelt- belang van de 1</a:t>
            </a:r>
            <a:r>
              <a:rPr lang="nl-NL" baseline="30000" dirty="0"/>
              <a:t>e</a:t>
            </a:r>
            <a:r>
              <a:rPr lang="nl-NL" dirty="0"/>
              <a:t> vraag!!</a:t>
            </a:r>
          </a:p>
          <a:p>
            <a:pPr lvl="1">
              <a:buFont typeface="Wingdings" panose="05000000000000000000" pitchFamily="2" charset="2"/>
              <a:buChar char="§"/>
            </a:pPr>
            <a:r>
              <a:rPr lang="nl-NL" dirty="0"/>
              <a:t>Anticiperende principe: overtuigingen en aannames over wat acceptabel, mogelijk, wenselijk  en betekenisvol is, beïnvloeden de beelden die we creëren- dus de gedroomde toekomst. </a:t>
            </a:r>
          </a:p>
          <a:p>
            <a:pPr lvl="1">
              <a:buFont typeface="Wingdings" panose="05000000000000000000" pitchFamily="2" charset="2"/>
              <a:buChar char="§"/>
            </a:pPr>
            <a:endParaRPr lang="nl-NL" dirty="0"/>
          </a:p>
          <a:p>
            <a:pPr lvl="1">
              <a:buFont typeface="Wingdings" panose="05000000000000000000" pitchFamily="2" charset="2"/>
              <a:buChar char="§"/>
            </a:pPr>
            <a:endParaRPr lang="nl-NL" dirty="0"/>
          </a:p>
          <a:p>
            <a:endParaRPr lang="nl-NL" dirty="0"/>
          </a:p>
        </p:txBody>
      </p:sp>
    </p:spTree>
    <p:extLst>
      <p:ext uri="{BB962C8B-B14F-4D97-AF65-F5344CB8AC3E}">
        <p14:creationId xmlns:p14="http://schemas.microsoft.com/office/powerpoint/2010/main" val="2576473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178" y="4821096"/>
            <a:ext cx="5508634" cy="3944678"/>
          </a:xfrm>
          <a:prstGeom prst="rect">
            <a:avLst/>
          </a:prstGeom>
        </p:spPr>
        <p:txBody>
          <a:bodyPr lIns="92418" tIns="46209" rIns="92418" bIns="46209"/>
          <a:lstStyle/>
          <a:p>
            <a:endParaRPr lang="nl-NL" dirty="0"/>
          </a:p>
        </p:txBody>
      </p:sp>
    </p:spTree>
    <p:extLst>
      <p:ext uri="{BB962C8B-B14F-4D97-AF65-F5344CB8AC3E}">
        <p14:creationId xmlns:p14="http://schemas.microsoft.com/office/powerpoint/2010/main" val="298132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01738" y="1257300"/>
            <a:ext cx="4521200" cy="3390900"/>
          </a:xfrm>
          <a:prstGeom prst="rect">
            <a:avLst/>
          </a:prstGeom>
          <a:noFill/>
          <a:ln w="12700">
            <a:solidFill>
              <a:prstClr val="black"/>
            </a:solidFill>
          </a:ln>
        </p:spPr>
      </p:sp>
      <p:sp>
        <p:nvSpPr>
          <p:cNvPr id="3" name="Tijdelijke aanduiding voor notities 2"/>
          <p:cNvSpPr>
            <a:spLocks noGrp="1"/>
          </p:cNvSpPr>
          <p:nvPr>
            <p:ph type="body" idx="1"/>
          </p:nvPr>
        </p:nvSpPr>
        <p:spPr>
          <a:xfrm>
            <a:off x="692984" y="4835024"/>
            <a:ext cx="5539060" cy="3956218"/>
          </a:xfrm>
          <a:prstGeom prst="rect">
            <a:avLst/>
          </a:prstGeom>
        </p:spPr>
        <p:txBody>
          <a:bodyPr lIns="91793" tIns="45897" rIns="91793" bIns="45897"/>
          <a:lstStyle/>
          <a:p>
            <a:pPr defTabSz="458968">
              <a:defRPr/>
            </a:pPr>
            <a:endParaRPr lang="nl-NL" dirty="0"/>
          </a:p>
          <a:p>
            <a:endParaRPr lang="nl-NL" dirty="0"/>
          </a:p>
        </p:txBody>
      </p:sp>
    </p:spTree>
    <p:extLst>
      <p:ext uri="{BB962C8B-B14F-4D97-AF65-F5344CB8AC3E}">
        <p14:creationId xmlns:p14="http://schemas.microsoft.com/office/powerpoint/2010/main" val="655109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11</a:t>
            </a:r>
          </a:p>
          <a:p>
            <a:r>
              <a:rPr lang="nl-NL" dirty="0"/>
              <a:t>Visie Inholland toevoegen- NLA </a:t>
            </a:r>
          </a:p>
        </p:txBody>
      </p:sp>
    </p:spTree>
    <p:extLst>
      <p:ext uri="{BB962C8B-B14F-4D97-AF65-F5344CB8AC3E}">
        <p14:creationId xmlns:p14="http://schemas.microsoft.com/office/powerpoint/2010/main" val="3517502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22363" y="1217613"/>
            <a:ext cx="4383087" cy="3287712"/>
          </a:xfrm>
          <a:prstGeom prst="rect">
            <a:avLst/>
          </a:prstGeom>
          <a:noFill/>
          <a:ln w="12700">
            <a:solidFill>
              <a:prstClr val="black"/>
            </a:solidFill>
          </a:ln>
        </p:spPr>
      </p:sp>
      <p:sp>
        <p:nvSpPr>
          <p:cNvPr id="3" name="Tijdelijke aanduiding voor notities 2"/>
          <p:cNvSpPr>
            <a:spLocks noGrp="1"/>
          </p:cNvSpPr>
          <p:nvPr>
            <p:ph type="body" idx="1"/>
          </p:nvPr>
        </p:nvSpPr>
        <p:spPr>
          <a:xfrm>
            <a:off x="662328" y="4689393"/>
            <a:ext cx="5301704" cy="3836916"/>
          </a:xfrm>
          <a:prstGeom prst="rect">
            <a:avLst/>
          </a:prstGeom>
        </p:spPr>
        <p:txBody>
          <a:bodyPr lIns="89494" tIns="44747" rIns="89494" bIns="44747"/>
          <a:lstStyle/>
          <a:p>
            <a:r>
              <a:rPr lang="nl-NL" dirty="0"/>
              <a:t>Pluriformiteit …..! Meerwaarde?!</a:t>
            </a:r>
          </a:p>
        </p:txBody>
      </p:sp>
    </p:spTree>
    <p:extLst>
      <p:ext uri="{BB962C8B-B14F-4D97-AF65-F5344CB8AC3E}">
        <p14:creationId xmlns:p14="http://schemas.microsoft.com/office/powerpoint/2010/main" val="471275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98525" y="739775"/>
            <a:ext cx="4914900" cy="3686175"/>
          </a:xfrm>
          <a:prstGeom prst="rect">
            <a:avLst/>
          </a:prstGeom>
          <a:noFill/>
          <a:ln w="12700">
            <a:solidFill>
              <a:prstClr val="black"/>
            </a:solidFill>
          </a:ln>
        </p:spPr>
      </p:sp>
      <p:sp>
        <p:nvSpPr>
          <p:cNvPr id="3" name="Tijdelijke aanduiding voor notities 2"/>
          <p:cNvSpPr>
            <a:spLocks noGrp="1"/>
          </p:cNvSpPr>
          <p:nvPr>
            <p:ph type="body" idx="1"/>
          </p:nvPr>
        </p:nvSpPr>
        <p:spPr>
          <a:xfrm>
            <a:off x="671148" y="4672611"/>
            <a:ext cx="5369175" cy="4425934"/>
          </a:xfrm>
          <a:prstGeom prst="rect">
            <a:avLst/>
          </a:prstGeom>
        </p:spPr>
        <p:txBody>
          <a:bodyPr lIns="90397" tIns="45198" rIns="90397" bIns="45198">
            <a:normAutofit/>
          </a:bodyPr>
          <a:lstStyle/>
          <a:p>
            <a:endParaRPr lang="nl-NL" dirty="0"/>
          </a:p>
        </p:txBody>
      </p:sp>
    </p:spTree>
    <p:extLst>
      <p:ext uri="{BB962C8B-B14F-4D97-AF65-F5344CB8AC3E}">
        <p14:creationId xmlns:p14="http://schemas.microsoft.com/office/powerpoint/2010/main" val="300792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15</a:t>
            </a:r>
          </a:p>
          <a:p>
            <a:endParaRPr lang="nl-NL" dirty="0"/>
          </a:p>
        </p:txBody>
      </p:sp>
    </p:spTree>
    <p:extLst>
      <p:ext uri="{BB962C8B-B14F-4D97-AF65-F5344CB8AC3E}">
        <p14:creationId xmlns:p14="http://schemas.microsoft.com/office/powerpoint/2010/main" val="3077787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96938" y="747713"/>
            <a:ext cx="4979987" cy="3735387"/>
          </a:xfrm>
          <a:prstGeom prst="rect">
            <a:avLst/>
          </a:prstGeom>
        </p:spPr>
      </p:sp>
      <p:sp>
        <p:nvSpPr>
          <p:cNvPr id="3" name="Tijdelijke aanduiding voor notities 2"/>
          <p:cNvSpPr>
            <a:spLocks noGrp="1"/>
          </p:cNvSpPr>
          <p:nvPr>
            <p:ph type="body" idx="1"/>
          </p:nvPr>
        </p:nvSpPr>
        <p:spPr>
          <a:xfrm>
            <a:off x="677256" y="4732066"/>
            <a:ext cx="5419646" cy="4483510"/>
          </a:xfrm>
          <a:prstGeom prst="rect">
            <a:avLst/>
          </a:prstGeom>
        </p:spPr>
        <p:txBody>
          <a:bodyPr lIns="90498" tIns="45249" rIns="90498" bIns="45249">
            <a:normAutofit/>
          </a:bodyPr>
          <a:lstStyle/>
          <a:p>
            <a:r>
              <a:rPr lang="nl-NL" dirty="0"/>
              <a:t>Nazorg</a:t>
            </a:r>
            <a:r>
              <a:rPr lang="nl-NL" baseline="0" dirty="0"/>
              <a:t>traject (nogmaals) benoemen</a:t>
            </a:r>
            <a:endParaRPr lang="nl-NL" dirty="0"/>
          </a:p>
        </p:txBody>
      </p:sp>
      <p:sp>
        <p:nvSpPr>
          <p:cNvPr id="4" name="Tijdelijke aanduiding voor dianummer 3"/>
          <p:cNvSpPr>
            <a:spLocks noGrp="1"/>
          </p:cNvSpPr>
          <p:nvPr>
            <p:ph type="sldNum" sz="quarter" idx="10"/>
          </p:nvPr>
        </p:nvSpPr>
        <p:spPr>
          <a:xfrm>
            <a:off x="3837773" y="9462535"/>
            <a:ext cx="2934767" cy="498699"/>
          </a:xfrm>
          <a:prstGeom prst="rect">
            <a:avLst/>
          </a:prstGeom>
        </p:spPr>
        <p:txBody>
          <a:bodyPr lIns="90498" tIns="45249" rIns="90498" bIns="45249"/>
          <a:lstStyle/>
          <a:p>
            <a:fld id="{D21E3B47-E29C-48BE-9DE2-6EA72D044C38}" type="slidenum">
              <a:rPr lang="nl-NL" smtClean="0"/>
              <a:pPr/>
              <a:t>33</a:t>
            </a:fld>
            <a:endParaRPr lang="nl-NL"/>
          </a:p>
        </p:txBody>
      </p:sp>
    </p:spTree>
    <p:extLst>
      <p:ext uri="{BB962C8B-B14F-4D97-AF65-F5344CB8AC3E}">
        <p14:creationId xmlns:p14="http://schemas.microsoft.com/office/powerpoint/2010/main" val="2458721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r>
              <a:rPr lang="nl-NL" dirty="0"/>
              <a:t>Muziek</a:t>
            </a:r>
            <a:r>
              <a:rPr lang="nl-NL" baseline="0" dirty="0"/>
              <a:t> is voor heel veel dingen belangrijk: geheugen, sociaal, doorzettingsvermogen, samenwerken etc. </a:t>
            </a:r>
          </a:p>
          <a:p>
            <a:r>
              <a:rPr lang="nl-NL" baseline="0" dirty="0"/>
              <a:t>Maar wat is er nodig om tot een prachtige uitvoering te komen? Wat is de rol van het individu? Van andere betrokkenen? Wie schrijft de partituur? Welke competenties? En nog veel meer. Waarom zijn al die zaken zo belangrijk? WAT IS DE BEDOELING? </a:t>
            </a:r>
            <a:r>
              <a:rPr lang="nl-NL" baseline="0" dirty="0" err="1"/>
              <a:t>Scherder</a:t>
            </a:r>
            <a:r>
              <a:rPr lang="nl-NL" baseline="0" dirty="0"/>
              <a:t>, Honing en </a:t>
            </a:r>
            <a:r>
              <a:rPr lang="nl-NL" baseline="0" dirty="0" err="1"/>
              <a:t>Biesta</a:t>
            </a:r>
            <a:r>
              <a:rPr lang="nl-NL" baseline="0" dirty="0"/>
              <a:t> maar ook </a:t>
            </a:r>
            <a:r>
              <a:rPr lang="nl-NL" baseline="0" dirty="0" err="1"/>
              <a:t>Dewey</a:t>
            </a:r>
            <a:r>
              <a:rPr lang="nl-NL" baseline="0" dirty="0"/>
              <a:t> benoemen het belang van kwalificatie, socialisatie en </a:t>
            </a:r>
            <a:r>
              <a:rPr lang="nl-NL" baseline="0" dirty="0" err="1"/>
              <a:t>subjectivicatie</a:t>
            </a:r>
            <a:r>
              <a:rPr lang="nl-NL" baseline="0" dirty="0"/>
              <a:t> allen op hun eigen manier maar altijd om een bijdrage aan de samenleving, een inclusieve en voor ons Bureau STERK verdraagzame samenleving te geven. Allemaal goed en wel: jullie moeten gaan beoordelen! </a:t>
            </a:r>
          </a:p>
          <a:p>
            <a:r>
              <a:rPr lang="nl-NL" baseline="0" dirty="0"/>
              <a:t>Jullie brengen al veel kennis en ervaring mee als docent, velen/allen ook als assessor. Vandaag gaan we in een </a:t>
            </a:r>
            <a:r>
              <a:rPr lang="nl-NL" baseline="0" dirty="0" err="1"/>
              <a:t>razendtempo</a:t>
            </a:r>
            <a:r>
              <a:rPr lang="nl-NL" baseline="0" dirty="0"/>
              <a:t> zaken die voor het zijn van een basis-assessor belangrijk zijn aanstippen. Beginsituatie heb ik afgestemd met Emilie, Tineke, Angelique en Anjo. Jullie gaan zelf aan de slag en er is (alle?) tijd om dilemma’s, vragen ed. te stellen. We gaan afstemmen. </a:t>
            </a:r>
          </a:p>
          <a:p>
            <a:endParaRPr lang="nl-NL" baseline="0" dirty="0"/>
          </a:p>
          <a:p>
            <a:endParaRPr lang="nl-NL" baseline="0" dirty="0"/>
          </a:p>
          <a:p>
            <a:r>
              <a:rPr lang="nl-NL" baseline="0" dirty="0"/>
              <a:t>Daarbij dromen we graag. Bieden we toekomstperspectief</a:t>
            </a:r>
            <a:endParaRPr lang="nl-NL" dirty="0"/>
          </a:p>
        </p:txBody>
      </p:sp>
    </p:spTree>
    <p:extLst>
      <p:ext uri="{BB962C8B-B14F-4D97-AF65-F5344CB8AC3E}">
        <p14:creationId xmlns:p14="http://schemas.microsoft.com/office/powerpoint/2010/main" val="2200484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17</a:t>
            </a:r>
          </a:p>
        </p:txBody>
      </p:sp>
    </p:spTree>
    <p:extLst>
      <p:ext uri="{BB962C8B-B14F-4D97-AF65-F5344CB8AC3E}">
        <p14:creationId xmlns:p14="http://schemas.microsoft.com/office/powerpoint/2010/main" val="2229024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80238" y="4776930"/>
            <a:ext cx="5437200" cy="3908682"/>
          </a:xfrm>
          <a:prstGeom prst="rect">
            <a:avLst/>
          </a:prstGeom>
        </p:spPr>
        <p:txBody>
          <a:bodyPr lIns="90462" tIns="45231" rIns="90462" bIns="45231"/>
          <a:lstStyle/>
          <a:p>
            <a:endParaRPr lang="nl-NL" dirty="0"/>
          </a:p>
        </p:txBody>
      </p:sp>
    </p:spTree>
    <p:extLst>
      <p:ext uri="{BB962C8B-B14F-4D97-AF65-F5344CB8AC3E}">
        <p14:creationId xmlns:p14="http://schemas.microsoft.com/office/powerpoint/2010/main" val="4123142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9163" y="746125"/>
            <a:ext cx="4959350" cy="3721100"/>
          </a:xfrm>
          <a:prstGeom prst="rect">
            <a:avLst/>
          </a:prstGeom>
          <a:noFill/>
          <a:ln w="12700">
            <a:solidFill>
              <a:prstClr val="black"/>
            </a:solidFill>
          </a:ln>
        </p:spPr>
      </p:sp>
      <p:sp>
        <p:nvSpPr>
          <p:cNvPr id="3" name="Tijdelijke aanduiding voor notities 2"/>
          <p:cNvSpPr>
            <a:spLocks noGrp="1"/>
          </p:cNvSpPr>
          <p:nvPr>
            <p:ph type="body" idx="1"/>
          </p:nvPr>
        </p:nvSpPr>
        <p:spPr>
          <a:xfrm>
            <a:off x="679768" y="4715951"/>
            <a:ext cx="5438140" cy="4466987"/>
          </a:xfrm>
          <a:prstGeom prst="rect">
            <a:avLst/>
          </a:prstGeom>
        </p:spPr>
        <p:txBody>
          <a:bodyPr lIns="91385" tIns="45692" rIns="91385" bIns="45692">
            <a:normAutofit/>
          </a:bodyPr>
          <a:lstStyle/>
          <a:p>
            <a:r>
              <a:rPr lang="nl-NL" dirty="0"/>
              <a:t>Hetzelfde</a:t>
            </a:r>
          </a:p>
        </p:txBody>
      </p:sp>
    </p:spTree>
    <p:extLst>
      <p:ext uri="{BB962C8B-B14F-4D97-AF65-F5344CB8AC3E}">
        <p14:creationId xmlns:p14="http://schemas.microsoft.com/office/powerpoint/2010/main" val="2676578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9163" y="746125"/>
            <a:ext cx="4959350" cy="3721100"/>
          </a:xfrm>
          <a:prstGeom prst="rect">
            <a:avLst/>
          </a:prstGeom>
        </p:spPr>
      </p:sp>
      <p:sp>
        <p:nvSpPr>
          <p:cNvPr id="3" name="Tijdelijke aanduiding voor notities 2"/>
          <p:cNvSpPr>
            <a:spLocks noGrp="1"/>
          </p:cNvSpPr>
          <p:nvPr>
            <p:ph type="body" idx="1"/>
          </p:nvPr>
        </p:nvSpPr>
        <p:spPr>
          <a:xfrm>
            <a:off x="680089" y="4715194"/>
            <a:ext cx="5437500" cy="4466268"/>
          </a:xfrm>
          <a:prstGeom prst="rect">
            <a:avLst/>
          </a:prstGeom>
        </p:spPr>
        <p:txBody>
          <a:bodyPr lIns="91385" tIns="45692" rIns="91385" bIns="45692"/>
          <a:lstStyle/>
          <a:p>
            <a:r>
              <a:rPr lang="nl-NL" dirty="0" err="1"/>
              <a:t>Funny</a:t>
            </a:r>
            <a:r>
              <a:rPr lang="nl-NL" dirty="0"/>
              <a:t> teacher. Van wie is het?</a:t>
            </a:r>
            <a:r>
              <a:rPr lang="nl-NL" baseline="0" dirty="0"/>
              <a:t> Authenticiteit. Handtekeningen zijn verplicht op elk document. WE doen niet moeilijk bij foto’s.</a:t>
            </a:r>
            <a:endParaRPr lang="nl-NL" dirty="0"/>
          </a:p>
        </p:txBody>
      </p:sp>
      <p:sp>
        <p:nvSpPr>
          <p:cNvPr id="4" name="Tijdelijke aanduiding voor dianummer 3"/>
          <p:cNvSpPr>
            <a:spLocks noGrp="1"/>
          </p:cNvSpPr>
          <p:nvPr>
            <p:ph type="sldNum" sz="quarter" idx="10"/>
          </p:nvPr>
        </p:nvSpPr>
        <p:spPr>
          <a:xfrm>
            <a:off x="3850097" y="9428790"/>
            <a:ext cx="2945979" cy="496252"/>
          </a:xfrm>
          <a:prstGeom prst="rect">
            <a:avLst/>
          </a:prstGeom>
        </p:spPr>
        <p:txBody>
          <a:bodyPr lIns="91385" tIns="45692" rIns="91385" bIns="45692"/>
          <a:lstStyle/>
          <a:p>
            <a:pPr>
              <a:defRPr/>
            </a:pPr>
            <a:fld id="{8237D4B7-59A4-4276-B830-696518ECFF86}" type="slidenum">
              <a:rPr lang="nl-NL" smtClean="0"/>
              <a:pPr>
                <a:defRPr/>
              </a:pPr>
              <a:t>39</a:t>
            </a:fld>
            <a:endParaRPr lang="nl-NL"/>
          </a:p>
        </p:txBody>
      </p:sp>
    </p:spTree>
    <p:extLst>
      <p:ext uri="{BB962C8B-B14F-4D97-AF65-F5344CB8AC3E}">
        <p14:creationId xmlns:p14="http://schemas.microsoft.com/office/powerpoint/2010/main" val="4156645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80238" y="4776930"/>
            <a:ext cx="5437200" cy="3908682"/>
          </a:xfrm>
          <a:prstGeom prst="rect">
            <a:avLst/>
          </a:prstGeom>
        </p:spPr>
        <p:txBody>
          <a:bodyPr lIns="90462" tIns="45231" rIns="90462" bIns="45231"/>
          <a:lstStyle/>
          <a:p>
            <a:r>
              <a:rPr lang="nl-NL" dirty="0"/>
              <a:t>Gelamineerd bij gesprek: procedure</a:t>
            </a:r>
          </a:p>
        </p:txBody>
      </p:sp>
    </p:spTree>
    <p:extLst>
      <p:ext uri="{BB962C8B-B14F-4D97-AF65-F5344CB8AC3E}">
        <p14:creationId xmlns:p14="http://schemas.microsoft.com/office/powerpoint/2010/main" val="3137841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9163" y="746125"/>
            <a:ext cx="4959350" cy="3721100"/>
          </a:xfrm>
          <a:prstGeom prst="rect">
            <a:avLst/>
          </a:prstGeom>
          <a:noFill/>
          <a:ln w="12700">
            <a:solidFill>
              <a:prstClr val="black"/>
            </a:solidFill>
          </a:ln>
        </p:spPr>
      </p:sp>
      <p:sp>
        <p:nvSpPr>
          <p:cNvPr id="3" name="Tijdelijke aanduiding voor notities 2"/>
          <p:cNvSpPr>
            <a:spLocks noGrp="1"/>
          </p:cNvSpPr>
          <p:nvPr>
            <p:ph type="body" idx="1"/>
          </p:nvPr>
        </p:nvSpPr>
        <p:spPr>
          <a:xfrm>
            <a:off x="679768" y="4715951"/>
            <a:ext cx="5438140" cy="4466987"/>
          </a:xfrm>
          <a:prstGeom prst="rect">
            <a:avLst/>
          </a:prstGeom>
        </p:spPr>
        <p:txBody>
          <a:bodyPr lIns="91385" tIns="45692" rIns="91385" bIns="45692">
            <a:normAutofit/>
          </a:bodyPr>
          <a:lstStyle/>
          <a:p>
            <a:endParaRPr lang="nl-NL" dirty="0"/>
          </a:p>
        </p:txBody>
      </p:sp>
    </p:spTree>
    <p:extLst>
      <p:ext uri="{BB962C8B-B14F-4D97-AF65-F5344CB8AC3E}">
        <p14:creationId xmlns:p14="http://schemas.microsoft.com/office/powerpoint/2010/main" val="1695072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r>
              <a:rPr lang="nl-NL" dirty="0"/>
              <a:t>NIEUW</a:t>
            </a:r>
            <a:endParaRPr lang="en-NL" dirty="0"/>
          </a:p>
        </p:txBody>
      </p:sp>
    </p:spTree>
    <p:extLst>
      <p:ext uri="{BB962C8B-B14F-4D97-AF65-F5344CB8AC3E}">
        <p14:creationId xmlns:p14="http://schemas.microsoft.com/office/powerpoint/2010/main" val="2980011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r>
              <a:rPr lang="nl-NL" dirty="0"/>
              <a:t>NIEUW</a:t>
            </a:r>
            <a:endParaRPr lang="en-NL" dirty="0"/>
          </a:p>
        </p:txBody>
      </p:sp>
    </p:spTree>
    <p:extLst>
      <p:ext uri="{BB962C8B-B14F-4D97-AF65-F5344CB8AC3E}">
        <p14:creationId xmlns:p14="http://schemas.microsoft.com/office/powerpoint/2010/main" val="4015810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1" y="4776789"/>
            <a:ext cx="5438775" cy="3908425"/>
          </a:xfrm>
          <a:prstGeom prst="rect">
            <a:avLst/>
          </a:prstGeom>
        </p:spPr>
        <p:txBody>
          <a:bodyPr lIns="91429" tIns="45715" rIns="91429" bIns="45715"/>
          <a:lstStyle/>
          <a:p>
            <a:r>
              <a:rPr lang="nl-NL" dirty="0"/>
              <a:t>Onderzoek, kritisch </a:t>
            </a:r>
          </a:p>
          <a:p>
            <a:endParaRPr lang="nl-NL" dirty="0"/>
          </a:p>
        </p:txBody>
      </p:sp>
    </p:spTree>
    <p:extLst>
      <p:ext uri="{BB962C8B-B14F-4D97-AF65-F5344CB8AC3E}">
        <p14:creationId xmlns:p14="http://schemas.microsoft.com/office/powerpoint/2010/main" val="537108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31</a:t>
            </a:r>
          </a:p>
        </p:txBody>
      </p:sp>
    </p:spTree>
    <p:extLst>
      <p:ext uri="{BB962C8B-B14F-4D97-AF65-F5344CB8AC3E}">
        <p14:creationId xmlns:p14="http://schemas.microsoft.com/office/powerpoint/2010/main" val="363633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1" y="4776789"/>
            <a:ext cx="5438775" cy="3908425"/>
          </a:xfrm>
          <a:prstGeom prst="rect">
            <a:avLst/>
          </a:prstGeom>
        </p:spPr>
        <p:txBody>
          <a:bodyPr lIns="91429" tIns="45715" rIns="91429" bIns="45715"/>
          <a:lstStyle/>
          <a:p>
            <a:r>
              <a:rPr lang="nl-NL" dirty="0"/>
              <a:t>Deze eruit en hier iets inzetten richting NLA, en plaatsen in kader Inholland , met dia 4 en 5</a:t>
            </a:r>
          </a:p>
          <a:p>
            <a:endParaRPr lang="nl-NL" dirty="0"/>
          </a:p>
          <a:p>
            <a:r>
              <a:rPr lang="nl-NL" dirty="0"/>
              <a:t>C&amp;S dia 3,4,5,</a:t>
            </a:r>
          </a:p>
        </p:txBody>
      </p:sp>
    </p:spTree>
    <p:extLst>
      <p:ext uri="{BB962C8B-B14F-4D97-AF65-F5344CB8AC3E}">
        <p14:creationId xmlns:p14="http://schemas.microsoft.com/office/powerpoint/2010/main" val="3531598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NIEUW</a:t>
            </a:r>
          </a:p>
        </p:txBody>
      </p:sp>
    </p:spTree>
    <p:extLst>
      <p:ext uri="{BB962C8B-B14F-4D97-AF65-F5344CB8AC3E}">
        <p14:creationId xmlns:p14="http://schemas.microsoft.com/office/powerpoint/2010/main" val="710342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r>
              <a:rPr lang="nl-NL" dirty="0"/>
              <a:t>20</a:t>
            </a:r>
          </a:p>
          <a:p>
            <a:endParaRPr lang="nl-NL" dirty="0"/>
          </a:p>
        </p:txBody>
      </p:sp>
    </p:spTree>
    <p:extLst>
      <p:ext uri="{BB962C8B-B14F-4D97-AF65-F5344CB8AC3E}">
        <p14:creationId xmlns:p14="http://schemas.microsoft.com/office/powerpoint/2010/main" val="4279408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r>
              <a:rPr lang="nl-NL" dirty="0"/>
              <a:t>STERKscan ook</a:t>
            </a:r>
            <a:r>
              <a:rPr lang="nl-NL" baseline="0" dirty="0"/>
              <a:t> meegenomen? </a:t>
            </a:r>
            <a:endParaRPr lang="nl-NL" dirty="0"/>
          </a:p>
        </p:txBody>
      </p:sp>
    </p:spTree>
    <p:extLst>
      <p:ext uri="{BB962C8B-B14F-4D97-AF65-F5344CB8AC3E}">
        <p14:creationId xmlns:p14="http://schemas.microsoft.com/office/powerpoint/2010/main" val="960762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24</a:t>
            </a:r>
          </a:p>
          <a:p>
            <a:endParaRPr lang="nl-NL" dirty="0"/>
          </a:p>
        </p:txBody>
      </p:sp>
    </p:spTree>
    <p:extLst>
      <p:ext uri="{BB962C8B-B14F-4D97-AF65-F5344CB8AC3E}">
        <p14:creationId xmlns:p14="http://schemas.microsoft.com/office/powerpoint/2010/main" val="4239801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Opdracht;</a:t>
            </a:r>
            <a:r>
              <a:rPr lang="nl-NL" baseline="0" dirty="0"/>
              <a:t> teken een situatie die zich in jullie vakantie heeft voorgedaan. De ander vraagt uit: open vragen? </a:t>
            </a:r>
            <a:endParaRPr lang="nl-NL" dirty="0"/>
          </a:p>
          <a:p>
            <a:endParaRPr lang="nl-NL" dirty="0"/>
          </a:p>
        </p:txBody>
      </p:sp>
    </p:spTree>
    <p:extLst>
      <p:ext uri="{BB962C8B-B14F-4D97-AF65-F5344CB8AC3E}">
        <p14:creationId xmlns:p14="http://schemas.microsoft.com/office/powerpoint/2010/main" val="1376179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26</a:t>
            </a:r>
          </a:p>
          <a:p>
            <a:endParaRPr lang="nl-NL" dirty="0"/>
          </a:p>
        </p:txBody>
      </p:sp>
    </p:spTree>
    <p:extLst>
      <p:ext uri="{BB962C8B-B14F-4D97-AF65-F5344CB8AC3E}">
        <p14:creationId xmlns:p14="http://schemas.microsoft.com/office/powerpoint/2010/main" val="788588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r>
              <a:rPr lang="nl-NL" dirty="0"/>
              <a:t>20</a:t>
            </a:r>
          </a:p>
          <a:p>
            <a:endParaRPr lang="nl-NL" dirty="0"/>
          </a:p>
        </p:txBody>
      </p:sp>
    </p:spTree>
    <p:extLst>
      <p:ext uri="{BB962C8B-B14F-4D97-AF65-F5344CB8AC3E}">
        <p14:creationId xmlns:p14="http://schemas.microsoft.com/office/powerpoint/2010/main" val="2432306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r>
              <a:rPr lang="nl-NL" dirty="0"/>
              <a:t>21 Heel snel erdoor heen. Ik ga dus niet ophalen wat men weet.</a:t>
            </a:r>
          </a:p>
        </p:txBody>
      </p:sp>
    </p:spTree>
    <p:extLst>
      <p:ext uri="{BB962C8B-B14F-4D97-AF65-F5344CB8AC3E}">
        <p14:creationId xmlns:p14="http://schemas.microsoft.com/office/powerpoint/2010/main" val="4218934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178" y="4821096"/>
            <a:ext cx="5508634" cy="3944678"/>
          </a:xfrm>
          <a:prstGeom prst="rect">
            <a:avLst/>
          </a:prstGeom>
        </p:spPr>
        <p:txBody>
          <a:bodyPr lIns="92418" tIns="46209" rIns="92418" bIns="46209"/>
          <a:lstStyle/>
          <a:p>
            <a:endParaRPr lang="nl-NL" dirty="0"/>
          </a:p>
        </p:txBody>
      </p:sp>
    </p:spTree>
    <p:extLst>
      <p:ext uri="{BB962C8B-B14F-4D97-AF65-F5344CB8AC3E}">
        <p14:creationId xmlns:p14="http://schemas.microsoft.com/office/powerpoint/2010/main" val="3373064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4588" y="1230313"/>
            <a:ext cx="4422775" cy="3317875"/>
          </a:xfrm>
          <a:prstGeom prst="rect">
            <a:avLst/>
          </a:prstGeom>
          <a:noFill/>
          <a:ln w="12700">
            <a:solidFill>
              <a:prstClr val="black"/>
            </a:solidFill>
          </a:ln>
        </p:spPr>
      </p:sp>
      <p:sp>
        <p:nvSpPr>
          <p:cNvPr id="3" name="Tijdelijke aanduiding voor notities 2"/>
          <p:cNvSpPr>
            <a:spLocks noGrp="1"/>
          </p:cNvSpPr>
          <p:nvPr>
            <p:ph type="body" idx="1"/>
          </p:nvPr>
        </p:nvSpPr>
        <p:spPr>
          <a:xfrm>
            <a:off x="670835" y="4732890"/>
            <a:ext cx="5369802" cy="3872505"/>
          </a:xfrm>
          <a:prstGeom prst="rect">
            <a:avLst/>
          </a:prstGeom>
        </p:spPr>
        <p:txBody>
          <a:bodyPr lIns="90451" tIns="45226" rIns="90451" bIns="45226"/>
          <a:lstStyle/>
          <a:p>
            <a:r>
              <a:rPr lang="nl-NL" dirty="0"/>
              <a:t>Onderzoekers Roy</a:t>
            </a:r>
            <a:r>
              <a:rPr lang="nl-NL" baseline="0" dirty="0"/>
              <a:t> </a:t>
            </a:r>
            <a:r>
              <a:rPr lang="nl-NL" baseline="0" dirty="0" err="1"/>
              <a:t>Baumeister</a:t>
            </a:r>
            <a:r>
              <a:rPr lang="nl-NL" baseline="0" dirty="0"/>
              <a:t> en Daniel </a:t>
            </a:r>
            <a:r>
              <a:rPr lang="nl-NL" baseline="0" dirty="0" err="1"/>
              <a:t>Kahneman</a:t>
            </a:r>
            <a:r>
              <a:rPr lang="nl-NL" baseline="0" dirty="0"/>
              <a:t> hebben gedemonstreerd dat het menselijk brein gepreoccupeerd is met het negatieve. Dit willen we kantelen! Eerst het positieve zien, voelen en ervaren dan pas de aandachtspunten! </a:t>
            </a:r>
            <a:endParaRPr lang="nl-NL" dirty="0"/>
          </a:p>
        </p:txBody>
      </p:sp>
    </p:spTree>
    <p:extLst>
      <p:ext uri="{BB962C8B-B14F-4D97-AF65-F5344CB8AC3E}">
        <p14:creationId xmlns:p14="http://schemas.microsoft.com/office/powerpoint/2010/main" val="172500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r>
              <a:rPr lang="nl-NL" dirty="0"/>
              <a:t>In</a:t>
            </a:r>
            <a:r>
              <a:rPr lang="nl-NL" baseline="0" dirty="0"/>
              <a:t> het vlak van ‘ontwikkelen van onderwijs’. Pak boekje beroepsbeeld mee. </a:t>
            </a:r>
          </a:p>
          <a:p>
            <a:endParaRPr lang="nl-NL" baseline="0" dirty="0"/>
          </a:p>
          <a:p>
            <a:r>
              <a:rPr lang="nl-NL" baseline="0" dirty="0"/>
              <a:t>Je bent/wordt basis assessor – richting expert van leerwegonafhankelijk toetsen. Werkend vanuit een holistisch beeld. Ook daar staan we Inholland en BS voor. </a:t>
            </a:r>
          </a:p>
          <a:p>
            <a:endParaRPr lang="nl-NL" baseline="0" dirty="0"/>
          </a:p>
        </p:txBody>
      </p:sp>
    </p:spTree>
    <p:extLst>
      <p:ext uri="{BB962C8B-B14F-4D97-AF65-F5344CB8AC3E}">
        <p14:creationId xmlns:p14="http://schemas.microsoft.com/office/powerpoint/2010/main" val="72935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178" y="4821096"/>
            <a:ext cx="5508634" cy="3944678"/>
          </a:xfrm>
          <a:prstGeom prst="rect">
            <a:avLst/>
          </a:prstGeom>
        </p:spPr>
        <p:txBody>
          <a:bodyPr lIns="92418" tIns="46209" rIns="92418" bIns="46209"/>
          <a:lstStyle/>
          <a:p>
            <a:r>
              <a:rPr lang="nl-NL" dirty="0"/>
              <a:t>23</a:t>
            </a:r>
          </a:p>
          <a:p>
            <a:r>
              <a:rPr lang="nl-NL" dirty="0"/>
              <a:t>Veel mensen noemen het reflectief luisteren. Hierna volgt een samenvatting! In 5 min zoveel mogelijk samen opschrijven wat het van jou vereist …</a:t>
            </a:r>
          </a:p>
        </p:txBody>
      </p:sp>
    </p:spTree>
    <p:extLst>
      <p:ext uri="{BB962C8B-B14F-4D97-AF65-F5344CB8AC3E}">
        <p14:creationId xmlns:p14="http://schemas.microsoft.com/office/powerpoint/2010/main" val="3315288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Print dit net als de gespreksleidraad en plastificeer ze!</a:t>
            </a:r>
          </a:p>
        </p:txBody>
      </p:sp>
    </p:spTree>
    <p:extLst>
      <p:ext uri="{BB962C8B-B14F-4D97-AF65-F5344CB8AC3E}">
        <p14:creationId xmlns:p14="http://schemas.microsoft.com/office/powerpoint/2010/main" val="3355594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endParaRPr lang="nl-NL" dirty="0"/>
          </a:p>
        </p:txBody>
      </p:sp>
    </p:spTree>
    <p:extLst>
      <p:ext uri="{BB962C8B-B14F-4D97-AF65-F5344CB8AC3E}">
        <p14:creationId xmlns:p14="http://schemas.microsoft.com/office/powerpoint/2010/main" val="2144043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98525" y="739775"/>
            <a:ext cx="4914900" cy="3686175"/>
          </a:xfrm>
          <a:prstGeom prst="rect">
            <a:avLst/>
          </a:prstGeom>
        </p:spPr>
      </p:sp>
      <p:sp>
        <p:nvSpPr>
          <p:cNvPr id="3" name="Tijdelijke aanduiding voor notities 2"/>
          <p:cNvSpPr>
            <a:spLocks noGrp="1"/>
          </p:cNvSpPr>
          <p:nvPr>
            <p:ph type="body" idx="1"/>
          </p:nvPr>
        </p:nvSpPr>
        <p:spPr>
          <a:xfrm>
            <a:off x="671464" y="4671860"/>
            <a:ext cx="5368544" cy="4425222"/>
          </a:xfrm>
          <a:prstGeom prst="rect">
            <a:avLst/>
          </a:prstGeom>
        </p:spPr>
        <p:txBody>
          <a:bodyPr lIns="90407" tIns="45203" rIns="90407" bIns="45203">
            <a:normAutofit/>
          </a:bodyPr>
          <a:lstStyle/>
          <a:p>
            <a:r>
              <a:rPr lang="nl-NL" b="0" baseline="0" dirty="0"/>
              <a:t>Filmpje leeuw</a:t>
            </a:r>
          </a:p>
          <a:p>
            <a:endParaRPr lang="nl-NL" b="0" baseline="0" dirty="0"/>
          </a:p>
          <a:p>
            <a:r>
              <a:rPr lang="nl-NL" b="0" baseline="0" dirty="0"/>
              <a:t>Wat gebeurt er? </a:t>
            </a:r>
          </a:p>
          <a:p>
            <a:r>
              <a:rPr lang="nl-NL" b="0" baseline="0" dirty="0"/>
              <a:t>Wat zie je letterlijk en wat impliceer je? </a:t>
            </a:r>
            <a:br>
              <a:rPr lang="nl-NL" b="0" baseline="0" dirty="0"/>
            </a:br>
            <a:r>
              <a:rPr lang="nl-NL" b="0" baseline="0" dirty="0"/>
              <a:t>Wat bedenk je er zelf bij? Waarom is dat?</a:t>
            </a:r>
          </a:p>
          <a:p>
            <a:r>
              <a:rPr lang="nl-NL" b="0" baseline="0" dirty="0"/>
              <a:t>Een assessor moet vooral feitelijk blijven!</a:t>
            </a:r>
          </a:p>
        </p:txBody>
      </p:sp>
      <p:sp>
        <p:nvSpPr>
          <p:cNvPr id="4" name="Tijdelijke aanduiding voor dianummer 3"/>
          <p:cNvSpPr>
            <a:spLocks noGrp="1"/>
          </p:cNvSpPr>
          <p:nvPr>
            <p:ph type="sldNum" sz="quarter" idx="10"/>
          </p:nvPr>
        </p:nvSpPr>
        <p:spPr>
          <a:xfrm>
            <a:off x="3801272" y="9342137"/>
            <a:ext cx="2908619" cy="491691"/>
          </a:xfrm>
          <a:prstGeom prst="rect">
            <a:avLst/>
          </a:prstGeom>
        </p:spPr>
        <p:txBody>
          <a:bodyPr lIns="90407" tIns="45203" rIns="90407" bIns="45203"/>
          <a:lstStyle/>
          <a:p>
            <a:pPr>
              <a:defRPr/>
            </a:pPr>
            <a:fld id="{8237D4B7-59A4-4276-B830-696518ECFF86}" type="slidenum">
              <a:rPr lang="nl-NL" smtClean="0"/>
              <a:pPr>
                <a:defRPr/>
              </a:pPr>
              <a:t>69</a:t>
            </a:fld>
            <a:endParaRPr lang="nl-NL"/>
          </a:p>
        </p:txBody>
      </p:sp>
    </p:spTree>
    <p:extLst>
      <p:ext uri="{BB962C8B-B14F-4D97-AF65-F5344CB8AC3E}">
        <p14:creationId xmlns:p14="http://schemas.microsoft.com/office/powerpoint/2010/main" val="2101919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endParaRPr lang="nl-NL" dirty="0"/>
          </a:p>
        </p:txBody>
      </p:sp>
    </p:spTree>
    <p:extLst>
      <p:ext uri="{BB962C8B-B14F-4D97-AF65-F5344CB8AC3E}">
        <p14:creationId xmlns:p14="http://schemas.microsoft.com/office/powerpoint/2010/main" val="2985036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r>
              <a:rPr lang="nl-NL" dirty="0"/>
              <a:t>45</a:t>
            </a:r>
            <a:endParaRPr lang="en-NL" dirty="0"/>
          </a:p>
        </p:txBody>
      </p:sp>
    </p:spTree>
    <p:extLst>
      <p:ext uri="{BB962C8B-B14F-4D97-AF65-F5344CB8AC3E}">
        <p14:creationId xmlns:p14="http://schemas.microsoft.com/office/powerpoint/2010/main" val="141715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49</a:t>
            </a:r>
          </a:p>
        </p:txBody>
      </p:sp>
    </p:spTree>
    <p:extLst>
      <p:ext uri="{BB962C8B-B14F-4D97-AF65-F5344CB8AC3E}">
        <p14:creationId xmlns:p14="http://schemas.microsoft.com/office/powerpoint/2010/main" val="2749911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52</a:t>
            </a:r>
          </a:p>
        </p:txBody>
      </p:sp>
    </p:spTree>
    <p:extLst>
      <p:ext uri="{BB962C8B-B14F-4D97-AF65-F5344CB8AC3E}">
        <p14:creationId xmlns:p14="http://schemas.microsoft.com/office/powerpoint/2010/main" val="24106814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50</a:t>
            </a:r>
          </a:p>
          <a:p>
            <a:r>
              <a:rPr lang="nl-NL" dirty="0"/>
              <a:t>Inspiratie van dia 6</a:t>
            </a:r>
          </a:p>
        </p:txBody>
      </p:sp>
    </p:spTree>
    <p:extLst>
      <p:ext uri="{BB962C8B-B14F-4D97-AF65-F5344CB8AC3E}">
        <p14:creationId xmlns:p14="http://schemas.microsoft.com/office/powerpoint/2010/main" val="1462088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4538"/>
            <a:ext cx="4962525" cy="3722687"/>
          </a:xfrm>
          <a:prstGeom prst="rect">
            <a:avLst/>
          </a:prstGeom>
          <a:noFill/>
          <a:ln w="12700">
            <a:solidFill>
              <a:prstClr val="black"/>
            </a:solidFill>
          </a:ln>
        </p:spPr>
      </p:sp>
      <p:sp>
        <p:nvSpPr>
          <p:cNvPr id="3" name="Tijdelijke aanduiding voor notities 2"/>
          <p:cNvSpPr>
            <a:spLocks noGrp="1"/>
          </p:cNvSpPr>
          <p:nvPr>
            <p:ph type="body" idx="1"/>
          </p:nvPr>
        </p:nvSpPr>
        <p:spPr>
          <a:xfrm>
            <a:off x="679768" y="4715952"/>
            <a:ext cx="5438140" cy="4466987"/>
          </a:xfrm>
          <a:prstGeom prst="rect">
            <a:avLst/>
          </a:prstGeom>
        </p:spPr>
        <p:txBody>
          <a:bodyPr lIns="91438" tIns="45719" rIns="91438" bIns="45719">
            <a:normAutofit/>
          </a:bodyPr>
          <a:lstStyle/>
          <a:p>
            <a:endParaRPr lang="nl-NL"/>
          </a:p>
        </p:txBody>
      </p:sp>
    </p:spTree>
    <p:extLst>
      <p:ext uri="{BB962C8B-B14F-4D97-AF65-F5344CB8AC3E}">
        <p14:creationId xmlns:p14="http://schemas.microsoft.com/office/powerpoint/2010/main" val="104972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178" y="4821096"/>
            <a:ext cx="5508634" cy="3944678"/>
          </a:xfrm>
          <a:prstGeom prst="rect">
            <a:avLst/>
          </a:prstGeom>
        </p:spPr>
        <p:txBody>
          <a:bodyPr lIns="92418" tIns="46209" rIns="92418" bIns="46209"/>
          <a:lstStyle/>
          <a:p>
            <a:r>
              <a:rPr lang="nl-NL" dirty="0"/>
              <a:t>9.</a:t>
            </a:r>
          </a:p>
          <a:p>
            <a:r>
              <a:rPr lang="nl-NL" dirty="0"/>
              <a:t>Luisteren</a:t>
            </a:r>
            <a:r>
              <a:rPr lang="nl-NL" baseline="0" dirty="0"/>
              <a:t>  - belangrijke competentie – Afstemmen minstens zo belangrijk L(A)SD. </a:t>
            </a:r>
          </a:p>
        </p:txBody>
      </p:sp>
    </p:spTree>
    <p:extLst>
      <p:ext uri="{BB962C8B-B14F-4D97-AF65-F5344CB8AC3E}">
        <p14:creationId xmlns:p14="http://schemas.microsoft.com/office/powerpoint/2010/main" val="10802404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7450" y="1252538"/>
            <a:ext cx="4510088"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975" y="4821238"/>
            <a:ext cx="5507038" cy="3944937"/>
          </a:xfrm>
          <a:prstGeom prst="rect">
            <a:avLst/>
          </a:prstGeom>
        </p:spPr>
        <p:txBody>
          <a:bodyPr/>
          <a:lstStyle/>
          <a:p>
            <a:r>
              <a:rPr lang="nl-NL" dirty="0"/>
              <a:t>55</a:t>
            </a:r>
          </a:p>
        </p:txBody>
      </p:sp>
    </p:spTree>
    <p:extLst>
      <p:ext uri="{BB962C8B-B14F-4D97-AF65-F5344CB8AC3E}">
        <p14:creationId xmlns:p14="http://schemas.microsoft.com/office/powerpoint/2010/main" val="2713469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4588" y="1230313"/>
            <a:ext cx="4422775" cy="3317875"/>
          </a:xfrm>
          <a:prstGeom prst="rect">
            <a:avLst/>
          </a:prstGeom>
          <a:noFill/>
          <a:ln w="12700">
            <a:solidFill>
              <a:prstClr val="black"/>
            </a:solidFill>
          </a:ln>
        </p:spPr>
      </p:sp>
      <p:sp>
        <p:nvSpPr>
          <p:cNvPr id="3" name="Tijdelijke aanduiding voor notities 2"/>
          <p:cNvSpPr>
            <a:spLocks noGrp="1"/>
          </p:cNvSpPr>
          <p:nvPr>
            <p:ph type="body" idx="1"/>
          </p:nvPr>
        </p:nvSpPr>
        <p:spPr>
          <a:xfrm>
            <a:off x="670834" y="4732889"/>
            <a:ext cx="5369802" cy="3872505"/>
          </a:xfrm>
          <a:prstGeom prst="rect">
            <a:avLst/>
          </a:prstGeom>
        </p:spPr>
        <p:txBody>
          <a:bodyPr lIns="90462" tIns="45231" rIns="90462" bIns="45231"/>
          <a:lstStyle/>
          <a:p>
            <a:r>
              <a:rPr lang="nl-NL" dirty="0" err="1"/>
              <a:t>Beeldbox</a:t>
            </a:r>
            <a:r>
              <a:rPr lang="nl-NL" dirty="0"/>
              <a:t> – kaarten op tafel</a:t>
            </a:r>
          </a:p>
        </p:txBody>
      </p:sp>
    </p:spTree>
    <p:extLst>
      <p:ext uri="{BB962C8B-B14F-4D97-AF65-F5344CB8AC3E}">
        <p14:creationId xmlns:p14="http://schemas.microsoft.com/office/powerpoint/2010/main" val="157968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4588" y="1230313"/>
            <a:ext cx="4422775" cy="3317875"/>
          </a:xfrm>
          <a:prstGeom prst="rect">
            <a:avLst/>
          </a:prstGeom>
          <a:noFill/>
          <a:ln w="12700">
            <a:solidFill>
              <a:prstClr val="black"/>
            </a:solidFill>
          </a:ln>
        </p:spPr>
      </p:sp>
      <p:sp>
        <p:nvSpPr>
          <p:cNvPr id="3" name="Tijdelijke aanduiding voor notities 2"/>
          <p:cNvSpPr>
            <a:spLocks noGrp="1"/>
          </p:cNvSpPr>
          <p:nvPr>
            <p:ph type="body" idx="1"/>
          </p:nvPr>
        </p:nvSpPr>
        <p:spPr>
          <a:xfrm>
            <a:off x="670835" y="4732891"/>
            <a:ext cx="5369802" cy="3872505"/>
          </a:xfrm>
          <a:prstGeom prst="rect">
            <a:avLst/>
          </a:prstGeom>
        </p:spPr>
        <p:txBody>
          <a:bodyPr lIns="90451" tIns="45226" rIns="90451" bIns="45226"/>
          <a:lstStyle/>
          <a:p>
            <a:r>
              <a:rPr lang="nl-NL" dirty="0"/>
              <a:t>Functiewijziging voor regieverpleegkundigen – voor toekomst </a:t>
            </a:r>
            <a:r>
              <a:rPr lang="nl-NL" dirty="0" err="1"/>
              <a:t>regievpk</a:t>
            </a:r>
            <a:r>
              <a:rPr lang="nl-NL" dirty="0"/>
              <a:t> en afdelingsmanagers maar nu ook voor gespecialiseerde </a:t>
            </a:r>
            <a:r>
              <a:rPr lang="nl-NL" dirty="0" err="1"/>
              <a:t>vpk</a:t>
            </a:r>
            <a:r>
              <a:rPr lang="nl-NL" dirty="0"/>
              <a:t> </a:t>
            </a:r>
          </a:p>
          <a:p>
            <a:r>
              <a:rPr lang="nl-NL" dirty="0"/>
              <a:t>In het kader van “Verpleegkundigen voorop!”. </a:t>
            </a:r>
          </a:p>
          <a:p>
            <a:r>
              <a:rPr lang="nl-NL" dirty="0"/>
              <a:t>STERKscan eigenaarschap – regie in eigen hand in deze veranderende samenleving – gezamenlijke taal </a:t>
            </a:r>
          </a:p>
          <a:p>
            <a:r>
              <a:rPr lang="nl-NL" dirty="0"/>
              <a:t>Helma Hertenberg </a:t>
            </a:r>
            <a:r>
              <a:rPr lang="nl-NL" dirty="0" err="1"/>
              <a:t>afd</a:t>
            </a:r>
            <a:r>
              <a:rPr lang="nl-NL" dirty="0"/>
              <a:t> manager Kind &amp; Jeugd vraag: hoe verleiden we de al gespecialiseerde </a:t>
            </a:r>
            <a:r>
              <a:rPr lang="nl-NL" dirty="0" err="1"/>
              <a:t>vpk’s</a:t>
            </a:r>
            <a:r>
              <a:rPr lang="nl-NL" dirty="0"/>
              <a:t> – zo gedreven, intrinsiek gemotiveerd en al regie-</a:t>
            </a:r>
            <a:r>
              <a:rPr lang="nl-NL" dirty="0" err="1"/>
              <a:t>vpk</a:t>
            </a:r>
            <a:r>
              <a:rPr lang="nl-NL" dirty="0"/>
              <a:t> …. Weer een instrument om hen te laten (zelf)evalueren en een ontwikkelgesprek.</a:t>
            </a:r>
          </a:p>
          <a:p>
            <a:endParaRPr lang="nl-NL" dirty="0"/>
          </a:p>
          <a:p>
            <a:r>
              <a:rPr lang="nl-NL" dirty="0"/>
              <a:t>Ik blijf de STERK scan een lastig verhaal vinden voor de gespecialiseerd verpleegkundigen.</a:t>
            </a:r>
          </a:p>
          <a:p>
            <a:r>
              <a:rPr lang="nl-NL" dirty="0"/>
              <a:t>Deze zitten al in een functiegroep waarnaar de regieverpleegkundigen gepromoveerd worden als ze de juiste hbo-opleiding volgen. Het gaat om gedreven mensen, die volledig intrinsiek gemotiveerd zijn om een functie als regie-verpleegkundige te vervullen.</a:t>
            </a:r>
          </a:p>
          <a:p>
            <a:r>
              <a:rPr lang="nl-NL" dirty="0"/>
              <a:t>Hun “beloning” is het doen van nét iets andere taken dan de mbo-verpleegkundigen. Nét iets anders, want de gespecialiseerde mbo-verpleegkundigen hebben ook een behoorlijke extra basis.</a:t>
            </a:r>
          </a:p>
          <a:p>
            <a:r>
              <a:rPr lang="nl-NL" dirty="0"/>
              <a:t> </a:t>
            </a:r>
          </a:p>
          <a:p>
            <a:r>
              <a:rPr lang="nl-NL" dirty="0"/>
              <a:t>Ik heb begrepen dat een voorstel om deze mensen uitzicht te bieden op één of twee periodieken aan het einde van hun functieschaal, is afgewezen.</a:t>
            </a:r>
          </a:p>
          <a:p>
            <a:r>
              <a:rPr lang="nl-NL" dirty="0"/>
              <a:t> </a:t>
            </a:r>
          </a:p>
          <a:p>
            <a:r>
              <a:rPr lang="nl-NL" dirty="0"/>
              <a:t>We gaan nu deze mensen een STERK scan voorleggen voor een (zelf)evaluatie en een ontwikkelgesprek, alweer vanwege een intrinsieke motivatie om jezelf te ontwikkelen (in veel gevallen nadat je net een ontwikkeltraject komt) en zonder dat er iets tegenover staat. Voor BIG-registratie als regie-verpleegkundige is de STERK scan geen vereiste voor zover ik weet,  intern in het </a:t>
            </a:r>
            <a:r>
              <a:rPr lang="nl-NL" dirty="0" err="1"/>
              <a:t>Elkerliek</a:t>
            </a:r>
            <a:r>
              <a:rPr lang="nl-NL" dirty="0"/>
              <a:t> is het een eis om in de bij een regie-verpleegkundige behorende functieschaal te blijven. Uit die functieschaal kunnen we gespecialiseerd verpleegkundigen niet terugzetten, zij zitten daar om andere redenen al in.</a:t>
            </a:r>
          </a:p>
          <a:p>
            <a:r>
              <a:rPr lang="nl-NL" dirty="0"/>
              <a:t> </a:t>
            </a:r>
          </a:p>
          <a:p>
            <a:r>
              <a:rPr lang="nl-NL" dirty="0"/>
              <a:t>Ik hoop dan ook dat er in de training en de kick-off aandacht hiervoor is: hoe de gespecialiseerd hbo-verpleegkundigen te motiveren om deze STERK scan te doen. </a:t>
            </a:r>
          </a:p>
          <a:p>
            <a:endParaRPr lang="nl-NL" dirty="0"/>
          </a:p>
        </p:txBody>
      </p:sp>
    </p:spTree>
    <p:extLst>
      <p:ext uri="{BB962C8B-B14F-4D97-AF65-F5344CB8AC3E}">
        <p14:creationId xmlns:p14="http://schemas.microsoft.com/office/powerpoint/2010/main" val="279087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Tijdelijke aanduiding voor notities 2"/>
          <p:cNvSpPr>
            <a:spLocks noGrp="1"/>
          </p:cNvSpPr>
          <p:nvPr>
            <p:ph type="body" idx="1"/>
          </p:nvPr>
        </p:nvSpPr>
        <p:spPr>
          <a:xfrm>
            <a:off x="679450" y="4776788"/>
            <a:ext cx="5438775" cy="3908425"/>
          </a:xfrm>
          <a:prstGeom prst="rect">
            <a:avLst/>
          </a:prstGeom>
        </p:spPr>
        <p:txBody>
          <a:bodyPr/>
          <a:lstStyle/>
          <a:p>
            <a:endParaRPr lang="nl-NL" dirty="0"/>
          </a:p>
        </p:txBody>
      </p:sp>
    </p:spTree>
    <p:extLst>
      <p:ext uri="{BB962C8B-B14F-4D97-AF65-F5344CB8AC3E}">
        <p14:creationId xmlns:p14="http://schemas.microsoft.com/office/powerpoint/2010/main" val="45027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49363" y="1279525"/>
            <a:ext cx="4606925" cy="3454400"/>
          </a:xfrm>
          <a:prstGeom prst="rect">
            <a:avLst/>
          </a:prstGeom>
          <a:noFill/>
          <a:ln w="12700">
            <a:solidFill>
              <a:prstClr val="black"/>
            </a:solidFill>
          </a:ln>
        </p:spPr>
      </p:sp>
      <p:sp>
        <p:nvSpPr>
          <p:cNvPr id="3" name="Tijdelijke aanduiding voor notities 2"/>
          <p:cNvSpPr>
            <a:spLocks noGrp="1"/>
          </p:cNvSpPr>
          <p:nvPr>
            <p:ph type="body" idx="1"/>
          </p:nvPr>
        </p:nvSpPr>
        <p:spPr>
          <a:xfrm>
            <a:off x="711200" y="4926013"/>
            <a:ext cx="5683250" cy="4029075"/>
          </a:xfrm>
          <a:prstGeom prst="rect">
            <a:avLst/>
          </a:prstGeom>
        </p:spPr>
        <p:txBody>
          <a:bodyPr/>
          <a:lstStyle/>
          <a:p>
            <a:r>
              <a:rPr lang="nl-NL" dirty="0"/>
              <a:t>Beweging – energie - plezier</a:t>
            </a:r>
          </a:p>
        </p:txBody>
      </p:sp>
    </p:spTree>
    <p:extLst>
      <p:ext uri="{BB962C8B-B14F-4D97-AF65-F5344CB8AC3E}">
        <p14:creationId xmlns:p14="http://schemas.microsoft.com/office/powerpoint/2010/main" val="2356993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Rectangle 1038"/>
          <p:cNvSpPr>
            <a:spLocks noGrp="1" noChangeArrowheads="1"/>
          </p:cNvSpPr>
          <p:nvPr>
            <p:ph idx="1"/>
          </p:nvPr>
        </p:nvSpPr>
        <p:spPr bwMode="auto">
          <a:xfrm>
            <a:off x="457200" y="1981200"/>
            <a:ext cx="82296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9875" indent="-269875" algn="l">
              <a:buFont typeface="Arial"/>
              <a:buNone/>
              <a:defRPr sz="1800"/>
            </a:lvl1pPr>
            <a:lvl2pPr>
              <a:buFontTx/>
              <a:buNone/>
              <a:defRPr sz="2400" b="1" i="0" baseline="0">
                <a:latin typeface="Verdana"/>
                <a:cs typeface="Verdana"/>
              </a:defRPr>
            </a:lvl2pPr>
            <a:lvl4pPr algn="l">
              <a:buFont typeface="Wingdings" charset="2"/>
              <a:buChar char="§"/>
              <a:defRPr/>
            </a:lvl4pPr>
          </a:lstStyle>
          <a:p>
            <a:pPr lvl="0"/>
            <a:r>
              <a:rPr lang="nl-NL" noProof="0" dirty="0"/>
              <a:t>Click to </a:t>
            </a:r>
            <a:r>
              <a:rPr lang="nl-NL" noProof="0" dirty="0" err="1"/>
              <a:t>edit</a:t>
            </a:r>
            <a:r>
              <a:rPr lang="nl-NL" noProof="0" dirty="0"/>
              <a:t> </a:t>
            </a:r>
            <a:r>
              <a:rPr lang="nl-NL" noProof="0" dirty="0" err="1"/>
              <a:t>Master</a:t>
            </a:r>
            <a:r>
              <a:rPr lang="nl-NL" noProof="0" dirty="0"/>
              <a:t> </a:t>
            </a:r>
            <a:r>
              <a:rPr lang="nl-NL" noProof="0" dirty="0" err="1"/>
              <a:t>text</a:t>
            </a:r>
            <a:r>
              <a:rPr lang="nl-NL" noProof="0" dirty="0"/>
              <a:t> </a:t>
            </a:r>
            <a:r>
              <a:rPr lang="nl-NL" noProof="0" dirty="0" err="1"/>
              <a:t>styles</a:t>
            </a:r>
            <a:endParaRPr lang="nl-NL" noProof="0" dirty="0"/>
          </a:p>
        </p:txBody>
      </p:sp>
      <p:sp>
        <p:nvSpPr>
          <p:cNvPr id="6" name="Rectangle 1038"/>
          <p:cNvSpPr>
            <a:spLocks noGrp="1" noChangeArrowheads="1"/>
          </p:cNvSpPr>
          <p:nvPr>
            <p:ph idx="10"/>
          </p:nvPr>
        </p:nvSpPr>
        <p:spPr bwMode="auto">
          <a:xfrm>
            <a:off x="457200" y="3962400"/>
            <a:ext cx="8229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9875" indent="-269875" algn="l">
              <a:buFont typeface="Wingdings" charset="2"/>
              <a:buChar char="§"/>
              <a:defRPr sz="1800" b="0"/>
            </a:lvl1pPr>
            <a:lvl2pPr>
              <a:defRPr b="0" i="0">
                <a:latin typeface="Verdana"/>
                <a:cs typeface="Verdana"/>
              </a:defRPr>
            </a:lvl2pPr>
            <a:lvl4pPr algn="l">
              <a:buFont typeface="Wingdings" charset="2"/>
              <a:buChar char="§"/>
              <a:defRPr/>
            </a:lvl4pPr>
          </a:lstStyle>
          <a:p>
            <a:pPr lvl="0"/>
            <a:r>
              <a:rPr lang="nl-NL" noProof="0" dirty="0"/>
              <a:t>Click to </a:t>
            </a:r>
            <a:r>
              <a:rPr lang="nl-NL" noProof="0" dirty="0" err="1"/>
              <a:t>edit</a:t>
            </a:r>
            <a:r>
              <a:rPr lang="nl-NL" noProof="0" dirty="0"/>
              <a:t> </a:t>
            </a:r>
            <a:r>
              <a:rPr lang="nl-NL" noProof="0" dirty="0" err="1"/>
              <a:t>Master</a:t>
            </a:r>
            <a:r>
              <a:rPr lang="nl-NL" noProof="0" dirty="0"/>
              <a:t> </a:t>
            </a:r>
            <a:r>
              <a:rPr lang="nl-NL" noProof="0" dirty="0" err="1"/>
              <a:t>text</a:t>
            </a:r>
            <a:r>
              <a:rPr lang="nl-NL" noProof="0" dirty="0"/>
              <a:t> </a:t>
            </a:r>
            <a:r>
              <a:rPr lang="nl-NL" noProof="0" dirty="0" err="1"/>
              <a:t>styles</a:t>
            </a:r>
            <a:endParaRPr lang="nl-NL" noProof="0" dirty="0"/>
          </a:p>
        </p:txBody>
      </p:sp>
      <p:sp>
        <p:nvSpPr>
          <p:cNvPr id="9" name="Text Placeholder 8"/>
          <p:cNvSpPr>
            <a:spLocks noGrp="1"/>
          </p:cNvSpPr>
          <p:nvPr>
            <p:ph type="body" sz="quarter" idx="12"/>
          </p:nvPr>
        </p:nvSpPr>
        <p:spPr>
          <a:xfrm>
            <a:off x="457200" y="1295400"/>
            <a:ext cx="8229600" cy="381000"/>
          </a:xfrm>
          <a:prstGeom prst="rect">
            <a:avLst/>
          </a:prstGeom>
        </p:spPr>
        <p:txBody>
          <a:bodyPr vert="horz" anchor="ctr"/>
          <a:lstStyle>
            <a:lvl1pPr algn="l">
              <a:buFontTx/>
              <a:buNone/>
              <a:defRPr sz="2400" b="1" baseline="0">
                <a:solidFill>
                  <a:srgbClr val="0071A2"/>
                </a:solidFill>
              </a:defRPr>
            </a:lvl1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p:txBody>
      </p:sp>
      <p:sp>
        <p:nvSpPr>
          <p:cNvPr id="7" name="Date Placeholder 4"/>
          <p:cNvSpPr>
            <a:spLocks noGrp="1"/>
          </p:cNvSpPr>
          <p:nvPr>
            <p:ph type="dt" sz="half" idx="13"/>
          </p:nvPr>
        </p:nvSpPr>
        <p:spPr>
          <a:ln/>
        </p:spPr>
        <p:txBody>
          <a:bodyPr/>
          <a:lstStyle>
            <a:lvl1pPr>
              <a:defRPr/>
            </a:lvl1pPr>
          </a:lstStyle>
          <a:p>
            <a:fld id="{91131364-A145-4AB7-B022-3A092FA4123D}" type="datetime1">
              <a:rPr lang="nl-NL" smtClean="0"/>
              <a:t>13-5-2024</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nl-NL"/>
              <a:t>Klik om de stijl te bewerken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6253B8EB-10C1-4E3D-B115-92714BB7B7E9}" type="datetime1">
              <a:rPr lang="nl-NL" smtClean="0"/>
              <a:t>13-5-2024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130950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F1ACE92-EC17-4B9B-BBE2-F63F12BBE693}" type="datetime1">
              <a:rPr lang="nl-NL" smtClean="0"/>
              <a:t>13-5-2024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92841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E7BD32D-63CB-479C-B10B-97498F15D31A}" type="datetime1">
              <a:rPr lang="nl-NL" smtClean="0"/>
              <a:t>13-5-2024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55385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a:t>Klik om de stijl te bewerken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1DC0C34C-4E3B-464F-BB8D-1F6755B46C44}" type="datetime1">
              <a:rPr lang="nl-NL" smtClean="0"/>
              <a:t>13-5-2024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62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1">
                <a:solidFill>
                  <a:srgbClr val="0070C0"/>
                </a:solidFill>
                <a:latin typeface="+mn-lt"/>
              </a:defRPr>
            </a:lvl1pPr>
          </a:lstStyle>
          <a:p>
            <a:r>
              <a:rPr lang="nl-NL" dirty="0"/>
              <a:t>Klik om de stijl te bewerken</a:t>
            </a:r>
            <a:endParaRPr lang="en-US" dirty="0"/>
          </a:p>
        </p:txBody>
      </p:sp>
      <p:sp>
        <p:nvSpPr>
          <p:cNvPr id="3" name="Content Placeholder 2"/>
          <p:cNvSpPr>
            <a:spLocks noGrp="1"/>
          </p:cNvSpPr>
          <p:nvPr>
            <p:ph idx="1"/>
          </p:nvPr>
        </p:nvSpPr>
        <p:spPr/>
        <p:txBody>
          <a:bodyPr/>
          <a:lstStyle>
            <a:lvl1pPr>
              <a:defRPr>
                <a:solidFill>
                  <a:schemeClr val="tx1"/>
                </a:solidFill>
              </a:defRPr>
            </a:lvl1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F28A3C8-DCCC-4317-962C-9F7796EEA066}" type="datetime1">
              <a:rPr lang="nl-NL" smtClean="0"/>
              <a:t>13-5-2024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dirty="0"/>
              <a:t>‹nr.›</a:t>
            </a:fld>
            <a:endParaRPr lang="en-US" dirty="0"/>
          </a:p>
        </p:txBody>
      </p:sp>
    </p:spTree>
    <p:extLst>
      <p:ext uri="{BB962C8B-B14F-4D97-AF65-F5344CB8AC3E}">
        <p14:creationId xmlns:p14="http://schemas.microsoft.com/office/powerpoint/2010/main" val="372314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a:t>Klik om de stijl te bewerken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47D8ECC-C7B2-4D9D-8677-DD87D351A3DF}" type="datetime1">
              <a:rPr lang="nl-NL" smtClean="0"/>
              <a:t>13-5-2024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22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nl-NL"/>
              <a:t>Klik om de stijl te bewerken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C2909F4-83CF-46DB-89F0-D64092903EDF}" type="datetime1">
              <a:rPr lang="nl-NL" smtClean="0"/>
              <a:t>13-5-2024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3198156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nl-NL"/>
              <a:t>Klik om de stijl te bewerken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22960" y="2582334"/>
            <a:ext cx="3703320" cy="32867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63440" y="2582334"/>
            <a:ext cx="3703320" cy="32867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E643360-C045-4166-9D2E-51F3B0298E6C}" type="datetime1">
              <a:rPr lang="nl-NL" smtClean="0"/>
              <a:t>13-5-2024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3468365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5E0B9C3F-D1EF-49B5-955B-1F8AEB3F576F}" type="datetime1">
              <a:rPr lang="nl-NL" smtClean="0"/>
              <a:t>13-5-2024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56378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AC604FA-F854-42C6-BD80-9D9CAF767DD3}" type="datetime1">
              <a:rPr lang="nl-NL" smtClean="0"/>
              <a:t>13-5-2024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251737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nl-NL"/>
              <a:t>Klik om de stijl te bewerken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9245E7D-EFA9-40A4-8903-7D7333DB350A}" type="datetime1">
              <a:rPr lang="nl-NL" smtClean="0"/>
              <a:t>13-5-2024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1998877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E6ED"/>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6172200"/>
            <a:ext cx="9151938" cy="693738"/>
          </a:xfrm>
          <a:prstGeom prst="rect">
            <a:avLst/>
          </a:prstGeom>
          <a:solidFill>
            <a:srgbClr val="0071A2"/>
          </a:solidFill>
          <a:ln w="0">
            <a:solidFill>
              <a:schemeClr val="tx1"/>
            </a:solidFill>
            <a:miter lim="800000"/>
            <a:headEnd/>
            <a:tailEnd/>
          </a:ln>
        </p:spPr>
        <p:txBody>
          <a:bodyPr wrap="none" anchor="ctr"/>
          <a:lstStyle/>
          <a:p>
            <a:endParaRPr lang="nl-NL" dirty="0"/>
          </a:p>
        </p:txBody>
      </p:sp>
      <p:sp>
        <p:nvSpPr>
          <p:cNvPr id="7" name="Line 14"/>
          <p:cNvSpPr>
            <a:spLocks noChangeShapeType="1"/>
          </p:cNvSpPr>
          <p:nvPr userDrawn="1"/>
        </p:nvSpPr>
        <p:spPr bwMode="auto">
          <a:xfrm>
            <a:off x="-3175" y="6172200"/>
            <a:ext cx="9151938" cy="0"/>
          </a:xfrm>
          <a:prstGeom prst="line">
            <a:avLst/>
          </a:prstGeom>
          <a:noFill/>
          <a:ln w="50800" cap="flat" cmpd="sng" algn="ctr">
            <a:solidFill>
              <a:srgbClr val="FFFFFF"/>
            </a:solidFill>
            <a:prstDash val="solid"/>
            <a:round/>
            <a:headEnd type="none" w="med" len="med"/>
            <a:tailEnd type="none" w="med" len="med"/>
          </a:ln>
        </p:spPr>
        <p:txBody>
          <a:bodyPr/>
          <a:lstStyle/>
          <a:p>
            <a:pPr fontAlgn="auto">
              <a:spcBef>
                <a:spcPts val="0"/>
              </a:spcBef>
              <a:spcAft>
                <a:spcPts val="0"/>
              </a:spcAft>
              <a:defRPr/>
            </a:pPr>
            <a:endParaRPr lang="en-US" dirty="0">
              <a:latin typeface="+mn-lt"/>
              <a:ea typeface="+mn-ea"/>
            </a:endParaRPr>
          </a:p>
        </p:txBody>
      </p:sp>
      <p:sp>
        <p:nvSpPr>
          <p:cNvPr id="5" name="Date Placeholder 4"/>
          <p:cNvSpPr>
            <a:spLocks noGrp="1"/>
          </p:cNvSpPr>
          <p:nvPr>
            <p:ph type="dt" sz="half" idx="2"/>
          </p:nvPr>
        </p:nvSpPr>
        <p:spPr>
          <a:xfrm>
            <a:off x="6962775" y="6357938"/>
            <a:ext cx="1800225" cy="360362"/>
          </a:xfrm>
          <a:prstGeom prst="rect">
            <a:avLst/>
          </a:prstGeom>
          <a:noFill/>
          <a:ln w="0">
            <a:noFill/>
          </a:ln>
        </p:spPr>
        <p:txBody>
          <a:bodyPr vert="horz" wrap="square" lIns="91440" tIns="0" rIns="91440" bIns="45720" numCol="1" anchor="ctr" anchorCtr="0" compatLnSpc="1">
            <a:prstTxWarp prst="textNoShape">
              <a:avLst/>
            </a:prstTxWarp>
            <a:normAutofit/>
          </a:bodyPr>
          <a:lstStyle>
            <a:lvl1pPr algn="r">
              <a:defRPr sz="1000">
                <a:solidFill>
                  <a:schemeClr val="bg1"/>
                </a:solidFill>
                <a:latin typeface="Verdana" pitchFamily="-111" charset="0"/>
              </a:defRPr>
            </a:lvl1pPr>
          </a:lstStyle>
          <a:p>
            <a:fld id="{083A012D-C927-4AED-8CE3-D7F71F24B450}" type="datetime1">
              <a:rPr lang="nl-NL" smtClean="0"/>
              <a:t>13-5-2024</a:t>
            </a:fld>
            <a:endParaRPr lang="en-US" dirty="0"/>
          </a:p>
        </p:txBody>
      </p:sp>
      <p:pic>
        <p:nvPicPr>
          <p:cNvPr id="1029" name="Content Placeholder 5" descr="STERK logo.jpg"/>
          <p:cNvPicPr>
            <a:picLocks noChangeAspect="1"/>
          </p:cNvPicPr>
          <p:nvPr userDrawn="1"/>
        </p:nvPicPr>
        <p:blipFill>
          <a:blip r:embed="rId3"/>
          <a:srcRect/>
          <a:stretch>
            <a:fillRect/>
          </a:stretch>
        </p:blipFill>
        <p:spPr bwMode="auto">
          <a:xfrm>
            <a:off x="576263" y="304800"/>
            <a:ext cx="1743075" cy="628650"/>
          </a:xfrm>
          <a:prstGeom prst="rect">
            <a:avLst/>
          </a:prstGeom>
          <a:noFill/>
          <a:ln w="9525">
            <a:noFill/>
            <a:miter lim="800000"/>
            <a:headEnd/>
            <a:tailEnd/>
          </a:ln>
        </p:spPr>
      </p:pic>
      <p:sp>
        <p:nvSpPr>
          <p:cNvPr id="9" name="Date Placeholder 4"/>
          <p:cNvSpPr txBox="1">
            <a:spLocks/>
          </p:cNvSpPr>
          <p:nvPr userDrawn="1"/>
        </p:nvSpPr>
        <p:spPr>
          <a:xfrm>
            <a:off x="468313" y="6357938"/>
            <a:ext cx="1800225" cy="360362"/>
          </a:xfrm>
          <a:prstGeom prst="rect">
            <a:avLst/>
          </a:prstGeom>
        </p:spPr>
        <p:txBody>
          <a:bodyPr tIns="0" anchor="ctr">
            <a:normAutofit/>
          </a:bodyPr>
          <a:lstStyle/>
          <a:p>
            <a:r>
              <a:rPr lang="nl-NL" sz="1000" dirty="0">
                <a:solidFill>
                  <a:schemeClr val="bg1"/>
                </a:solidFill>
                <a:latin typeface="Verdana" pitchFamily="-111" charset="0"/>
              </a:rPr>
              <a:t>www.bureausterk.nl</a:t>
            </a:r>
            <a:endParaRPr lang="en-US" sz="1000" dirty="0">
              <a:solidFill>
                <a:schemeClr val="bg1"/>
              </a:solidFill>
              <a:latin typeface="Verdana" pitchFamily="-111" charset="0"/>
            </a:endParaRPr>
          </a:p>
        </p:txBody>
      </p:sp>
    </p:spTree>
  </p:cSld>
  <p:clrMap bg1="lt1" tx1="dk1" bg2="lt2" tx2="dk2" accent1="accent1" accent2="accent2" accent3="accent3" accent4="accent4" accent5="accent5" accent6="accent6" hlink="hlink" folHlink="folHlink"/>
  <p:sldLayoutIdLst>
    <p:sldLayoutId id="2147483669" r:id="rId1"/>
  </p:sldLayoutIdLst>
  <p:hf sldNum="0" hdr="0" dt="0"/>
  <p:txStyles>
    <p:titleStyle>
      <a:lvl1pPr algn="ctr" defTabSz="457200" rtl="0" eaLnBrk="0" fontAlgn="base" hangingPunct="0">
        <a:spcBef>
          <a:spcPct val="0"/>
        </a:spcBef>
        <a:spcAft>
          <a:spcPct val="0"/>
        </a:spcAft>
        <a:defRPr sz="2800" b="1" kern="1200">
          <a:solidFill>
            <a:srgbClr val="0072A3"/>
          </a:solidFill>
          <a:latin typeface="Verdana"/>
          <a:ea typeface="+mj-ea"/>
          <a:cs typeface="Verdana"/>
        </a:defRPr>
      </a:lvl1pPr>
      <a:lvl2pPr algn="ctr" defTabSz="457200" rtl="0" eaLnBrk="0" fontAlgn="base" hangingPunct="0">
        <a:spcBef>
          <a:spcPct val="0"/>
        </a:spcBef>
        <a:spcAft>
          <a:spcPct val="0"/>
        </a:spcAft>
        <a:defRPr sz="2800" b="1">
          <a:solidFill>
            <a:srgbClr val="0072A3"/>
          </a:solidFill>
          <a:latin typeface="Verdana" pitchFamily="-65"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2800" b="1">
          <a:solidFill>
            <a:srgbClr val="0072A3"/>
          </a:solidFill>
          <a:latin typeface="Verdana" pitchFamily="-65"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2800" b="1">
          <a:solidFill>
            <a:srgbClr val="0072A3"/>
          </a:solidFill>
          <a:latin typeface="Verdana" pitchFamily="-65"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2800" b="1">
          <a:solidFill>
            <a:srgbClr val="0072A3"/>
          </a:solidFill>
          <a:latin typeface="Verdana" pitchFamily="-65" charset="0"/>
          <a:ea typeface="ＭＳ Ｐゴシック" pitchFamily="-106"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defTabSz="457200" rtl="0" eaLnBrk="0" fontAlgn="base" hangingPunct="0">
        <a:spcBef>
          <a:spcPct val="20000"/>
        </a:spcBef>
        <a:spcAft>
          <a:spcPct val="0"/>
        </a:spcAft>
        <a:buFont typeface="Wingdings" pitchFamily="-111" charset="2"/>
        <a:buChar char="§"/>
        <a:defRPr sz="2400" b="1" kern="1200">
          <a:solidFill>
            <a:schemeClr val="tx1"/>
          </a:solidFill>
          <a:latin typeface="Verdana"/>
          <a:ea typeface="+mn-ea"/>
          <a:cs typeface="Verdana"/>
        </a:defRPr>
      </a:lvl1pPr>
      <a:lvl2pPr marL="341313" indent="-341313" algn="l" defTabSz="457200" rtl="0" eaLnBrk="0" fontAlgn="base" hangingPunct="0">
        <a:spcBef>
          <a:spcPts val="675"/>
        </a:spcBef>
        <a:spcAft>
          <a:spcPct val="0"/>
        </a:spcAft>
        <a:buClr>
          <a:srgbClr val="393939"/>
        </a:buClr>
        <a:buFont typeface="Wingdings" pitchFamily="-111" charset="2"/>
        <a:buChar char="§"/>
        <a:defRPr sz="2600" kern="1200">
          <a:solidFill>
            <a:schemeClr val="tx1"/>
          </a:solidFill>
          <a:latin typeface="Delicious-Roman"/>
          <a:ea typeface="HelveticaNeueLT Std Lt" pitchFamily="-111" charset="0"/>
          <a:cs typeface="Delicious-Roman"/>
        </a:defRPr>
      </a:lvl2pPr>
      <a:lvl3pPr marL="1143000" indent="-1371600" algn="l" defTabSz="457200" rtl="0" eaLnBrk="0" fontAlgn="base" hangingPunct="0">
        <a:spcBef>
          <a:spcPts val="100"/>
        </a:spcBef>
        <a:spcAft>
          <a:spcPct val="0"/>
        </a:spcAft>
        <a:buClr>
          <a:srgbClr val="393939"/>
        </a:buClr>
        <a:buFont typeface="Wingdings" pitchFamily="-111" charset="2"/>
        <a:buChar char="•"/>
        <a:defRPr sz="2000" kern="1200">
          <a:solidFill>
            <a:srgbClr val="393939"/>
          </a:solidFill>
          <a:latin typeface="HelveticaNeueLT Std Blk Cn"/>
          <a:ea typeface="HelveticaNeueLT Std Blk Cn" pitchFamily="-111" charset="0"/>
          <a:cs typeface="HelveticaNeueLT Std Blk Cn"/>
        </a:defRPr>
      </a:lvl3pPr>
      <a:lvl4pPr marL="627063" indent="-271463" algn="l" defTabSz="457200" rtl="0" eaLnBrk="0" fontAlgn="base" hangingPunct="0">
        <a:spcBef>
          <a:spcPct val="20000"/>
        </a:spcBef>
        <a:spcAft>
          <a:spcPct val="0"/>
        </a:spcAft>
        <a:buFont typeface="Wingdings" pitchFamily="-111" charset="2"/>
        <a:buChar char="§"/>
        <a:defRPr sz="2000" kern="1200">
          <a:solidFill>
            <a:schemeClr val="tx1"/>
          </a:solidFill>
          <a:latin typeface="Verdana"/>
          <a:ea typeface="HelveticaNeueLT Std Lt" pitchFamily="-111" charset="0"/>
          <a:cs typeface="Verdana"/>
        </a:defRPr>
      </a:lvl4pPr>
      <a:lvl5pPr marL="2057400" indent="-228600" algn="l" defTabSz="457200" rtl="0" eaLnBrk="0" fontAlgn="base" hangingPunct="0">
        <a:spcBef>
          <a:spcPct val="20000"/>
        </a:spcBef>
        <a:spcAft>
          <a:spcPct val="0"/>
        </a:spcAft>
        <a:buClr>
          <a:srgbClr val="393939"/>
        </a:buClr>
        <a:buFont typeface="Wingdings" pitchFamily="-111" charset="2"/>
        <a:buChar char="§"/>
        <a:defRPr sz="2000" kern="1200">
          <a:solidFill>
            <a:schemeClr val="tx1"/>
          </a:solidFill>
          <a:latin typeface="HelveticaNeueLT Std Lt"/>
          <a:ea typeface="HelveticaNeueLT Std Lt" pitchFamily="-111" charset="0"/>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nl-NL"/>
              <a:t>Klik om de stijl te bewerken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7EFA9801-E02C-4DEC-B3DB-FD8E663741C5}" type="datetime1">
              <a:rPr lang="nl-NL" smtClean="0"/>
              <a:t>13-5-2024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‹nr.›</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5"/>
          <p:cNvSpPr>
            <a:spLocks noChangeArrowheads="1"/>
          </p:cNvSpPr>
          <p:nvPr userDrawn="1"/>
        </p:nvSpPr>
        <p:spPr bwMode="auto">
          <a:xfrm>
            <a:off x="0" y="6172200"/>
            <a:ext cx="9151938" cy="693738"/>
          </a:xfrm>
          <a:prstGeom prst="rect">
            <a:avLst/>
          </a:prstGeom>
          <a:solidFill>
            <a:srgbClr val="0071A2"/>
          </a:solidFill>
          <a:ln w="0">
            <a:solidFill>
              <a:schemeClr val="tx1"/>
            </a:solidFill>
            <a:miter lim="800000"/>
            <a:headEnd/>
            <a:tailEnd/>
          </a:ln>
        </p:spPr>
        <p:txBody>
          <a:bodyPr wrap="none" anchor="ctr"/>
          <a:lstStyle/>
          <a:p>
            <a:endParaRPr lang="nl-NL" dirty="0"/>
          </a:p>
        </p:txBody>
      </p:sp>
      <p:sp>
        <p:nvSpPr>
          <p:cNvPr id="12" name="Line 14"/>
          <p:cNvSpPr>
            <a:spLocks noChangeShapeType="1"/>
          </p:cNvSpPr>
          <p:nvPr userDrawn="1"/>
        </p:nvSpPr>
        <p:spPr bwMode="auto">
          <a:xfrm>
            <a:off x="-3175" y="6172200"/>
            <a:ext cx="9151938" cy="0"/>
          </a:xfrm>
          <a:prstGeom prst="line">
            <a:avLst/>
          </a:prstGeom>
          <a:noFill/>
          <a:ln w="50800" cap="flat" cmpd="sng" algn="ctr">
            <a:solidFill>
              <a:srgbClr val="FFFFFF"/>
            </a:solidFill>
            <a:prstDash val="solid"/>
            <a:round/>
            <a:headEnd type="none" w="med" len="med"/>
            <a:tailEnd type="none" w="med" len="med"/>
          </a:ln>
        </p:spPr>
        <p:txBody>
          <a:bodyPr/>
          <a:lstStyle/>
          <a:p>
            <a:pPr fontAlgn="auto">
              <a:spcBef>
                <a:spcPts val="0"/>
              </a:spcBef>
              <a:spcAft>
                <a:spcPts val="0"/>
              </a:spcAft>
              <a:defRPr/>
            </a:pPr>
            <a:endParaRPr lang="en-US" dirty="0">
              <a:latin typeface="+mn-lt"/>
              <a:ea typeface="+mn-ea"/>
            </a:endParaRPr>
          </a:p>
        </p:txBody>
      </p:sp>
      <p:pic>
        <p:nvPicPr>
          <p:cNvPr id="13" name="Content Placeholder 5" descr="STERK logo.jpg"/>
          <p:cNvPicPr>
            <a:picLocks noChangeAspect="1"/>
          </p:cNvPicPr>
          <p:nvPr userDrawn="1"/>
        </p:nvPicPr>
        <p:blipFill>
          <a:blip r:embed="rId13"/>
          <a:srcRect/>
          <a:stretch>
            <a:fillRect/>
          </a:stretch>
        </p:blipFill>
        <p:spPr bwMode="auto">
          <a:xfrm>
            <a:off x="576263" y="304800"/>
            <a:ext cx="1743075" cy="628650"/>
          </a:xfrm>
          <a:prstGeom prst="rect">
            <a:avLst/>
          </a:prstGeom>
          <a:noFill/>
          <a:ln w="9525">
            <a:noFill/>
            <a:miter lim="800000"/>
            <a:headEnd/>
            <a:tailEnd/>
          </a:ln>
        </p:spPr>
      </p:pic>
      <p:sp>
        <p:nvSpPr>
          <p:cNvPr id="14" name="Date Placeholder 4"/>
          <p:cNvSpPr txBox="1">
            <a:spLocks/>
          </p:cNvSpPr>
          <p:nvPr userDrawn="1"/>
        </p:nvSpPr>
        <p:spPr>
          <a:xfrm>
            <a:off x="468313" y="6357938"/>
            <a:ext cx="1800225" cy="360362"/>
          </a:xfrm>
          <a:prstGeom prst="rect">
            <a:avLst/>
          </a:prstGeom>
        </p:spPr>
        <p:txBody>
          <a:bodyPr tIns="0" anchor="ctr">
            <a:normAutofit/>
          </a:bodyPr>
          <a:lstStyle/>
          <a:p>
            <a:r>
              <a:rPr lang="nl-NL" sz="1000" dirty="0">
                <a:solidFill>
                  <a:schemeClr val="bg1"/>
                </a:solidFill>
                <a:latin typeface="Verdana" pitchFamily="-111" charset="0"/>
              </a:rPr>
              <a:t>www.bureausterk.nl</a:t>
            </a:r>
            <a:endParaRPr lang="en-US" sz="1000" dirty="0">
              <a:solidFill>
                <a:schemeClr val="bg1"/>
              </a:solidFill>
              <a:latin typeface="Verdana" pitchFamily="-111" charset="0"/>
            </a:endParaRPr>
          </a:p>
        </p:txBody>
      </p:sp>
    </p:spTree>
    <p:extLst>
      <p:ext uri="{BB962C8B-B14F-4D97-AF65-F5344CB8AC3E}">
        <p14:creationId xmlns:p14="http://schemas.microsoft.com/office/powerpoint/2010/main" val="419863294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ureausterk.nl/IH-training-gecertificeerdassessor"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JRMOMjCoR58"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youtube.com/watch?v=deRF9oEbRso"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9zFmHeUcHXE"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bureausterk.nl/IH-training-gecertificeerdassessor"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www.youtube.com/watch?v=9hkr5HJ6UBo"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bureausterk.nl/IH-training-gecertificeerdassessor"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bureausterk.nl/IH-training-gecertificeerdassessor"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hyperlink" Target="http://www.bureausterk.nl/IH-training-gecertificeerdassessor"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google.com/search?q=Mister+Jensen&amp;rlz=1C1GCEA_enDE923DE923&amp;oq=Mister+Jensen&amp;aqs=chrome..69i57.820848679j0j15&amp;sourceid=chrome&amp;ie=UTF-8#fpstate=ive&amp;vld=cid:9ed7f45e,vid:5zpKFDQeox0" TargetMode="Externa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a23945btJYw"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beroepsbeeldvoordeleraar.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8A3D91-D2A6-4D8C-A4E8-1591B9067E92}"/>
              </a:ext>
            </a:extLst>
          </p:cNvPr>
          <p:cNvSpPr>
            <a:spLocks noGrp="1"/>
          </p:cNvSpPr>
          <p:nvPr>
            <p:ph type="title"/>
          </p:nvPr>
        </p:nvSpPr>
        <p:spPr/>
        <p:txBody>
          <a:bodyPr/>
          <a:lstStyle/>
          <a:p>
            <a:r>
              <a:rPr lang="nl-NL" dirty="0"/>
              <a:t>Klaarzetten en -leggen</a:t>
            </a:r>
          </a:p>
        </p:txBody>
      </p:sp>
      <p:sp>
        <p:nvSpPr>
          <p:cNvPr id="3" name="Tijdelijke aanduiding voor inhoud 2">
            <a:extLst>
              <a:ext uri="{FF2B5EF4-FFF2-40B4-BE49-F238E27FC236}">
                <a16:creationId xmlns:a16="http://schemas.microsoft.com/office/drawing/2014/main" id="{F766890B-B6BA-418E-807C-9132D690C046}"/>
              </a:ext>
            </a:extLst>
          </p:cNvPr>
          <p:cNvSpPr>
            <a:spLocks noGrp="1"/>
          </p:cNvSpPr>
          <p:nvPr>
            <p:ph idx="1"/>
          </p:nvPr>
        </p:nvSpPr>
        <p:spPr>
          <a:xfrm>
            <a:off x="899592" y="1756773"/>
            <a:ext cx="7543801" cy="4023360"/>
          </a:xfrm>
        </p:spPr>
        <p:txBody>
          <a:bodyPr>
            <a:normAutofit/>
          </a:bodyPr>
          <a:lstStyle/>
          <a:p>
            <a:endParaRPr lang="nl-NL" sz="2400" dirty="0"/>
          </a:p>
          <a:p>
            <a:r>
              <a:rPr lang="nl-NL" b="1" dirty="0"/>
              <a:t>- </a:t>
            </a:r>
            <a:r>
              <a:rPr lang="nl-NL" b="1" dirty="0">
                <a:hlinkClick r:id="rId2"/>
              </a:rPr>
              <a:t>www.bureausterk.nl/IH-training-gecertificeerdassessor</a:t>
            </a:r>
            <a:r>
              <a:rPr lang="nl-NL" b="1" dirty="0"/>
              <a:t>   </a:t>
            </a:r>
          </a:p>
          <a:p>
            <a:r>
              <a:rPr lang="nl-NL" dirty="0"/>
              <a:t>- poster</a:t>
            </a:r>
          </a:p>
          <a:p>
            <a:r>
              <a:rPr lang="nl-NL" dirty="0"/>
              <a:t>- document valkuil - neutralisatie </a:t>
            </a:r>
          </a:p>
          <a:p>
            <a:endParaRPr lang="nl-NL" sz="2400" dirty="0"/>
          </a:p>
          <a:p>
            <a:endParaRPr lang="nl-NL" sz="2400" dirty="0"/>
          </a:p>
        </p:txBody>
      </p:sp>
      <p:sp>
        <p:nvSpPr>
          <p:cNvPr id="4" name="Tijdelijke aanduiding voor voettekst 3">
            <a:extLst>
              <a:ext uri="{FF2B5EF4-FFF2-40B4-BE49-F238E27FC236}">
                <a16:creationId xmlns:a16="http://schemas.microsoft.com/office/drawing/2014/main" id="{B1664122-0875-4E9C-8D62-25CE75D151C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5334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14A66-0FD3-4957-9D95-EF344179886E}"/>
              </a:ext>
            </a:extLst>
          </p:cNvPr>
          <p:cNvSpPr>
            <a:spLocks noGrp="1"/>
          </p:cNvSpPr>
          <p:nvPr>
            <p:ph type="title"/>
          </p:nvPr>
        </p:nvSpPr>
        <p:spPr/>
        <p:txBody>
          <a:bodyPr>
            <a:normAutofit/>
          </a:bodyPr>
          <a:lstStyle/>
          <a:p>
            <a:r>
              <a:rPr lang="nl-NL" sz="2400" b="1" dirty="0">
                <a:latin typeface="+mn-lt"/>
              </a:rPr>
              <a:t>STERKscan – professionele identiteit</a:t>
            </a:r>
          </a:p>
        </p:txBody>
      </p:sp>
      <p:sp>
        <p:nvSpPr>
          <p:cNvPr id="3" name="Tijdelijke aanduiding voor inhoud 2">
            <a:extLst>
              <a:ext uri="{FF2B5EF4-FFF2-40B4-BE49-F238E27FC236}">
                <a16:creationId xmlns:a16="http://schemas.microsoft.com/office/drawing/2014/main" id="{F00C24A1-EF01-49D7-A400-AAA70E1D2E0B}"/>
              </a:ext>
            </a:extLst>
          </p:cNvPr>
          <p:cNvSpPr>
            <a:spLocks noGrp="1"/>
          </p:cNvSpPr>
          <p:nvPr>
            <p:ph idx="1"/>
          </p:nvPr>
        </p:nvSpPr>
        <p:spPr>
          <a:xfrm>
            <a:off x="801289" y="2069517"/>
            <a:ext cx="7543801" cy="4023360"/>
          </a:xfrm>
        </p:spPr>
        <p:txBody>
          <a:bodyPr vert="horz" lIns="0" tIns="45720" rIns="0" bIns="45720" rtlCol="0" anchor="t">
            <a:normAutofit fontScale="92500" lnSpcReduction="20000"/>
          </a:bodyPr>
          <a:lstStyle/>
          <a:p>
            <a:pPr>
              <a:buFont typeface="Wingdings" panose="05000000000000000000" pitchFamily="2" charset="2"/>
              <a:buChar char="§"/>
            </a:pPr>
            <a:r>
              <a:rPr lang="nl-NL" dirty="0"/>
              <a:t> (</a:t>
            </a:r>
            <a:r>
              <a:rPr lang="nl-NL" dirty="0">
                <a:solidFill>
                  <a:schemeClr val="tx1"/>
                </a:solidFill>
              </a:rPr>
              <a:t>Verdere) kennismaking in 2-tallen: start met achtergrond/verhaal en/of inspiratie</a:t>
            </a:r>
          </a:p>
          <a:p>
            <a:pPr>
              <a:buFont typeface="Wingdings" panose="05000000000000000000" pitchFamily="2" charset="2"/>
              <a:buChar char="§"/>
            </a:pPr>
            <a:r>
              <a:rPr lang="nl-NL" dirty="0"/>
              <a:t> 5 - 8 minuten voor ieder!</a:t>
            </a:r>
            <a:endParaRPr lang="nl-NL" dirty="0">
              <a:solidFill>
                <a:schemeClr val="tx1"/>
              </a:solidFill>
            </a:endParaRPr>
          </a:p>
          <a:p>
            <a:pPr>
              <a:buFont typeface="Wingdings" panose="05000000000000000000" pitchFamily="2" charset="2"/>
              <a:buChar char="§"/>
            </a:pPr>
            <a:endParaRPr lang="nl-NL" dirty="0">
              <a:solidFill>
                <a:schemeClr val="tx1"/>
              </a:solidFill>
            </a:endParaRPr>
          </a:p>
          <a:p>
            <a:pPr marL="0" indent="0" algn="ctr">
              <a:buNone/>
            </a:pPr>
            <a:r>
              <a:rPr lang="nl-NL" dirty="0"/>
              <a:t>Leidende vraag training/docentschap:</a:t>
            </a:r>
            <a:r>
              <a:rPr lang="nl-NL" b="1" dirty="0"/>
              <a:t> </a:t>
            </a:r>
            <a:endParaRPr lang="nl-NL" b="1" dirty="0">
              <a:cs typeface="Calibri"/>
            </a:endParaRPr>
          </a:p>
          <a:p>
            <a:pPr marL="0" indent="0" algn="ctr">
              <a:buNone/>
            </a:pPr>
            <a:r>
              <a:rPr lang="nl-NL" b="1" dirty="0">
                <a:solidFill>
                  <a:srgbClr val="0070C0"/>
                </a:solidFill>
              </a:rPr>
              <a:t>Welke kwaliteiten, inzichten e.d. kun je </a:t>
            </a:r>
          </a:p>
          <a:p>
            <a:pPr marL="0" indent="0" algn="ctr">
              <a:buNone/>
            </a:pPr>
            <a:r>
              <a:rPr lang="nl-NL" b="1" dirty="0">
                <a:solidFill>
                  <a:srgbClr val="0070C0"/>
                </a:solidFill>
              </a:rPr>
              <a:t>verbinden aan jouw assessorenwerk? </a:t>
            </a:r>
          </a:p>
          <a:p>
            <a:pPr marL="0" indent="0" algn="ctr">
              <a:buNone/>
            </a:pPr>
            <a:endParaRPr lang="nl-NL" b="1" dirty="0">
              <a:solidFill>
                <a:srgbClr val="0070C0"/>
              </a:solidFill>
            </a:endParaRPr>
          </a:p>
          <a:p>
            <a:pPr>
              <a:buFont typeface="Wingdings" panose="05000000000000000000" pitchFamily="2" charset="2"/>
              <a:buChar char="§"/>
            </a:pPr>
            <a:r>
              <a:rPr lang="nl-NL" b="1" dirty="0">
                <a:solidFill>
                  <a:srgbClr val="0070C0"/>
                </a:solidFill>
              </a:rPr>
              <a:t> </a:t>
            </a:r>
            <a:r>
              <a:rPr lang="nl-NL" dirty="0"/>
              <a:t>Lukt het om elkaar het patroon terug te koppelen?</a:t>
            </a:r>
          </a:p>
          <a:p>
            <a:pPr>
              <a:buFont typeface="Wingdings" panose="05000000000000000000" pitchFamily="2" charset="2"/>
              <a:buChar char="§"/>
            </a:pPr>
            <a:r>
              <a:rPr lang="nl-NL" dirty="0">
                <a:solidFill>
                  <a:schemeClr val="tx1"/>
                </a:solidFill>
              </a:rPr>
              <a:t> Wat ervaar je in de verschillende rollen? </a:t>
            </a:r>
          </a:p>
          <a:p>
            <a:pPr marL="0" indent="0">
              <a:buNone/>
            </a:pPr>
            <a:r>
              <a:rPr lang="nl-NL" b="1" dirty="0"/>
              <a:t> </a:t>
            </a:r>
            <a:r>
              <a:rPr lang="nl-NL" b="1" dirty="0">
                <a:solidFill>
                  <a:srgbClr val="0070C0"/>
                </a:solidFill>
              </a:rPr>
              <a:t>Plenaire terugkoppeling -&gt; kun je het verhaal van de Ander vertellen?</a:t>
            </a:r>
          </a:p>
          <a:p>
            <a:pPr marL="0" indent="0">
              <a:buNone/>
            </a:pPr>
            <a:endParaRPr lang="nl-NL" dirty="0">
              <a:solidFill>
                <a:schemeClr val="tx1"/>
              </a:solidFill>
            </a:endParaRPr>
          </a:p>
          <a:p>
            <a:pPr marL="0" indent="0" algn="ctr">
              <a:buNone/>
            </a:pPr>
            <a:endParaRPr lang="nl-NL" b="1" dirty="0">
              <a:solidFill>
                <a:srgbClr val="0070C0"/>
              </a:solidFill>
            </a:endParaRPr>
          </a:p>
          <a:p>
            <a:pPr marL="0" indent="0">
              <a:buNone/>
            </a:pPr>
            <a:endParaRPr lang="nl-NL" dirty="0">
              <a:solidFill>
                <a:srgbClr val="0070C0"/>
              </a:solidFill>
            </a:endParaRPr>
          </a:p>
          <a:p>
            <a:pPr marL="0" indent="0" algn="ctr">
              <a:buNone/>
            </a:pPr>
            <a:endParaRPr lang="nl-NL" b="1" dirty="0">
              <a:solidFill>
                <a:srgbClr val="0070C0"/>
              </a:solidFill>
            </a:endParaRPr>
          </a:p>
        </p:txBody>
      </p:sp>
      <p:sp>
        <p:nvSpPr>
          <p:cNvPr id="4" name="Tijdelijke aanduiding voor voettekst 3">
            <a:extLst>
              <a:ext uri="{FF2B5EF4-FFF2-40B4-BE49-F238E27FC236}">
                <a16:creationId xmlns:a16="http://schemas.microsoft.com/office/drawing/2014/main" id="{0EE180D6-BCA7-479B-AAAA-E541F1B5147F}"/>
              </a:ext>
            </a:extLst>
          </p:cNvPr>
          <p:cNvSpPr>
            <a:spLocks noGrp="1"/>
          </p:cNvSpPr>
          <p:nvPr>
            <p:ph type="ftr" sz="quarter" idx="11"/>
          </p:nvPr>
        </p:nvSpPr>
        <p:spPr/>
        <p:txBody>
          <a:bodyPr/>
          <a:lstStyle/>
          <a:p>
            <a:endParaRPr lang="en-US"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280" y="2564904"/>
            <a:ext cx="1672285" cy="2010335"/>
          </a:xfrm>
          <a:prstGeom prst="rect">
            <a:avLst/>
          </a:prstGeom>
        </p:spPr>
      </p:pic>
    </p:spTree>
    <p:extLst>
      <p:ext uri="{BB962C8B-B14F-4D97-AF65-F5344CB8AC3E}">
        <p14:creationId xmlns:p14="http://schemas.microsoft.com/office/powerpoint/2010/main" val="299946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Gerelateerde afbeelding"/>
          <p:cNvPicPr>
            <a:picLocks noChangeAspect="1" noChangeArrowheads="1"/>
          </p:cNvPicPr>
          <p:nvPr/>
        </p:nvPicPr>
        <p:blipFill rotWithShape="1">
          <a:blip r:embed="rId3">
            <a:extLst>
              <a:ext uri="{28A0092B-C50C-407E-A947-70E740481C1C}">
                <a14:useLocalDpi xmlns:a14="http://schemas.microsoft.com/office/drawing/2010/main" val="0"/>
              </a:ext>
            </a:extLst>
          </a:blip>
          <a:srcRect l="25606" t="11765" r="24743" b="8824"/>
          <a:stretch/>
        </p:blipFill>
        <p:spPr bwMode="auto">
          <a:xfrm>
            <a:off x="5940152" y="3526518"/>
            <a:ext cx="2864442" cy="257799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a:t>Wat is de bedoeling van onderwijs en jouw rol en taak als assessor? </a:t>
            </a:r>
          </a:p>
        </p:txBody>
      </p:sp>
      <p:sp>
        <p:nvSpPr>
          <p:cNvPr id="3" name="Tijdelijke aanduiding voor inhoud 2"/>
          <p:cNvSpPr>
            <a:spLocks noGrp="1"/>
          </p:cNvSpPr>
          <p:nvPr>
            <p:ph idx="1"/>
          </p:nvPr>
        </p:nvSpPr>
        <p:spPr>
          <a:xfrm>
            <a:off x="822959" y="1953238"/>
            <a:ext cx="7061409" cy="3167402"/>
          </a:xfrm>
        </p:spPr>
        <p:txBody>
          <a:bodyPr>
            <a:normAutofit/>
          </a:bodyPr>
          <a:lstStyle/>
          <a:p>
            <a:r>
              <a:rPr lang="nl-NL" sz="1800" dirty="0"/>
              <a:t>1. Kies in stilte een of twee kaartjes die voor jou passen bij de bedoeling</a:t>
            </a:r>
          </a:p>
          <a:p>
            <a:r>
              <a:rPr lang="nl-NL" sz="1800" dirty="0"/>
              <a:t>2. Zoek iemand die je nog niet goed kent en deel jouw verhaal.</a:t>
            </a:r>
          </a:p>
          <a:p>
            <a:r>
              <a:rPr lang="nl-NL" sz="1800" dirty="0"/>
              <a:t>3. Welke overeenkomsten zijn er? Welke sleutelwoorden? </a:t>
            </a:r>
          </a:p>
          <a:p>
            <a:r>
              <a:rPr lang="nl-NL" sz="1800" dirty="0"/>
              <a:t>4. Vorm een viertal en maak één verhaal. Noteer de sleutelwoorden op een vel en plaats de kaartjes bij de sleutelwoorden. </a:t>
            </a:r>
          </a:p>
          <a:p>
            <a:r>
              <a:rPr lang="nl-NL" sz="1800" dirty="0"/>
              <a:t>5. Er kunnen meerdere kaartjes bij elkaar liggen. </a:t>
            </a:r>
          </a:p>
          <a:p>
            <a:r>
              <a:rPr lang="nl-NL" sz="1800" dirty="0"/>
              <a:t>6. Spreek af wie het verhaal in de grote groep vertelt.</a:t>
            </a:r>
          </a:p>
          <a:p>
            <a:r>
              <a:rPr lang="nl-NL" sz="1800" dirty="0"/>
              <a:t>7. We maken één verhaal samen!</a:t>
            </a:r>
          </a:p>
          <a:p>
            <a:endParaRPr lang="nl-NL" dirty="0"/>
          </a:p>
          <a:p>
            <a:endParaRPr lang="nl-NL" dirty="0"/>
          </a:p>
        </p:txBody>
      </p:sp>
      <p:sp>
        <p:nvSpPr>
          <p:cNvPr id="4" name="Tijdelijke aanduiding voor voettekst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75937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CFA6B-8173-4CC9-A769-304DB08E78BD}"/>
              </a:ext>
            </a:extLst>
          </p:cNvPr>
          <p:cNvSpPr>
            <a:spLocks noGrp="1"/>
          </p:cNvSpPr>
          <p:nvPr>
            <p:ph type="title"/>
          </p:nvPr>
        </p:nvSpPr>
        <p:spPr/>
        <p:txBody>
          <a:bodyPr/>
          <a:lstStyle/>
          <a:p>
            <a:r>
              <a:rPr lang="nl-NL" dirty="0"/>
              <a:t>Leven Lang Ontwikkelen</a:t>
            </a:r>
          </a:p>
        </p:txBody>
      </p:sp>
      <p:sp>
        <p:nvSpPr>
          <p:cNvPr id="4" name="Tijdelijke aanduiding voor voettekst 3">
            <a:extLst>
              <a:ext uri="{FF2B5EF4-FFF2-40B4-BE49-F238E27FC236}">
                <a16:creationId xmlns:a16="http://schemas.microsoft.com/office/drawing/2014/main" id="{F92052C4-EFE1-40C1-A6E3-0E57624693CB}"/>
              </a:ext>
            </a:extLst>
          </p:cNvPr>
          <p:cNvSpPr>
            <a:spLocks noGrp="1"/>
          </p:cNvSpPr>
          <p:nvPr>
            <p:ph type="ftr" sz="quarter" idx="11"/>
          </p:nvPr>
        </p:nvSpPr>
        <p:spPr/>
        <p:txBody>
          <a:bodyPr/>
          <a:lstStyle/>
          <a:p>
            <a:endParaRPr lang="en-US" dirty="0"/>
          </a:p>
        </p:txBody>
      </p:sp>
      <p:pic>
        <p:nvPicPr>
          <p:cNvPr id="1030" name="Picture 6" descr="Afbeeldingsresultaat voor proeftuin">
            <a:extLst>
              <a:ext uri="{FF2B5EF4-FFF2-40B4-BE49-F238E27FC236}">
                <a16:creationId xmlns:a16="http://schemas.microsoft.com/office/drawing/2014/main" id="{3FC1C0D6-6910-42C4-8989-1F67EB5D2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93" y="2091073"/>
            <a:ext cx="4606814" cy="329355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37E5EB4-B84A-48E1-88EA-7A048B27D1A0}"/>
              </a:ext>
            </a:extLst>
          </p:cNvPr>
          <p:cNvSpPr>
            <a:spLocks noGrp="1"/>
          </p:cNvSpPr>
          <p:nvPr>
            <p:ph idx="1"/>
          </p:nvPr>
        </p:nvSpPr>
        <p:spPr>
          <a:xfrm>
            <a:off x="3707904" y="3284984"/>
            <a:ext cx="5040560" cy="2821090"/>
          </a:xfrm>
        </p:spPr>
        <p:txBody>
          <a:bodyPr>
            <a:normAutofit/>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632528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27914-AA88-4E22-84BF-25C1C6150C44}"/>
              </a:ext>
            </a:extLst>
          </p:cNvPr>
          <p:cNvSpPr>
            <a:spLocks noGrp="1"/>
          </p:cNvSpPr>
          <p:nvPr>
            <p:ph type="title"/>
          </p:nvPr>
        </p:nvSpPr>
        <p:spPr/>
        <p:txBody>
          <a:bodyPr/>
          <a:lstStyle/>
          <a:p>
            <a:r>
              <a:rPr lang="nl-NL" dirty="0"/>
              <a:t>Context: zij-instroomtraject </a:t>
            </a:r>
            <a:r>
              <a:rPr lang="nl-NL" u="sng" dirty="0"/>
              <a:t>samen met expert-assessor</a:t>
            </a:r>
            <a:r>
              <a:rPr lang="nl-NL" dirty="0"/>
              <a:t>!</a:t>
            </a:r>
            <a:br>
              <a:rPr lang="nl-NL" dirty="0"/>
            </a:br>
            <a:r>
              <a:rPr lang="nl-NL" dirty="0"/>
              <a:t>Hoe is de zij-instroomprocedure opgebouwd?</a:t>
            </a:r>
          </a:p>
        </p:txBody>
      </p:sp>
      <p:sp>
        <p:nvSpPr>
          <p:cNvPr id="3" name="Tijdelijke aanduiding voor inhoud 2">
            <a:extLst>
              <a:ext uri="{FF2B5EF4-FFF2-40B4-BE49-F238E27FC236}">
                <a16:creationId xmlns:a16="http://schemas.microsoft.com/office/drawing/2014/main" id="{7C4ED1F2-72BE-4D4A-89A5-72FAA3F0FBBD}"/>
              </a:ext>
            </a:extLst>
          </p:cNvPr>
          <p:cNvSpPr>
            <a:spLocks noGrp="1"/>
          </p:cNvSpPr>
          <p:nvPr>
            <p:ph idx="1"/>
          </p:nvPr>
        </p:nvSpPr>
        <p:spPr>
          <a:xfrm>
            <a:off x="822959" y="1845734"/>
            <a:ext cx="7543801" cy="4247562"/>
          </a:xfrm>
        </p:spPr>
        <p:txBody>
          <a:bodyPr>
            <a:normAutofit fontScale="77500" lnSpcReduction="20000"/>
          </a:bodyPr>
          <a:lstStyle/>
          <a:p>
            <a:r>
              <a:rPr lang="nl-NL" sz="1600" b="1" dirty="0"/>
              <a:t>Zie laatste versie handboek</a:t>
            </a:r>
          </a:p>
          <a:p>
            <a:pPr>
              <a:buFont typeface="Wingdings" panose="05000000000000000000" pitchFamily="2" charset="2"/>
              <a:buChar char="§"/>
            </a:pPr>
            <a:r>
              <a:rPr lang="nl-NL" sz="1600" dirty="0"/>
              <a:t>   informatiebijeenkomst </a:t>
            </a:r>
          </a:p>
          <a:p>
            <a:pPr>
              <a:buFont typeface="Wingdings" panose="05000000000000000000" pitchFamily="2" charset="2"/>
              <a:buChar char="§"/>
            </a:pPr>
            <a:r>
              <a:rPr lang="nl-NL" sz="1600" dirty="0"/>
              <a:t>   </a:t>
            </a:r>
            <a:r>
              <a:rPr lang="nl-NL" sz="1600" dirty="0" err="1"/>
              <a:t>Wiscat</a:t>
            </a:r>
            <a:r>
              <a:rPr lang="nl-NL" sz="1600" dirty="0"/>
              <a:t> (norm 103, tussen 70 – 102 2</a:t>
            </a:r>
            <a:r>
              <a:rPr lang="nl-NL" sz="1600" baseline="30000" dirty="0"/>
              <a:t>e</a:t>
            </a:r>
            <a:r>
              <a:rPr lang="nl-NL" sz="1600" dirty="0"/>
              <a:t> kans) </a:t>
            </a:r>
          </a:p>
          <a:p>
            <a:pPr>
              <a:buFont typeface="Wingdings" panose="05000000000000000000" pitchFamily="2" charset="2"/>
              <a:buChar char="§"/>
            </a:pPr>
            <a:r>
              <a:rPr lang="nl-NL" sz="1600" dirty="0"/>
              <a:t>   intakeavond/-gesprek (experiment) in groep met leercoaches</a:t>
            </a:r>
          </a:p>
          <a:p>
            <a:pPr lvl="1">
              <a:buFont typeface="Wingdings" panose="05000000000000000000" pitchFamily="2" charset="2"/>
              <a:buChar char="§"/>
            </a:pPr>
            <a:r>
              <a:rPr lang="nl-NL" sz="1400" dirty="0"/>
              <a:t>   inschrijven via </a:t>
            </a:r>
            <a:r>
              <a:rPr lang="nl-NL" sz="1400" dirty="0" err="1"/>
              <a:t>moodle</a:t>
            </a:r>
            <a:endParaRPr lang="nl-NL" sz="1400" dirty="0"/>
          </a:p>
          <a:p>
            <a:pPr lvl="1">
              <a:buFont typeface="Wingdings" panose="05000000000000000000" pitchFamily="2" charset="2"/>
              <a:buChar char="§"/>
            </a:pPr>
            <a:r>
              <a:rPr lang="nl-NL" sz="1400" dirty="0"/>
              <a:t>   formats verplichte documenten + STERKscan (in portfolio) </a:t>
            </a:r>
          </a:p>
          <a:p>
            <a:pPr>
              <a:buFont typeface="Wingdings" panose="05000000000000000000" pitchFamily="2" charset="2"/>
              <a:buChar char="§"/>
            </a:pPr>
            <a:r>
              <a:rPr lang="nl-NL" sz="1600" dirty="0"/>
              <a:t>   voorbereiding</a:t>
            </a:r>
          </a:p>
          <a:p>
            <a:pPr lvl="1">
              <a:buFont typeface="Wingdings" panose="05000000000000000000" pitchFamily="2" charset="2"/>
              <a:buChar char="§"/>
            </a:pPr>
            <a:r>
              <a:rPr lang="nl-NL" sz="1400" dirty="0"/>
              <a:t> meelopen in praktijk – minimaal 3 dagdelen </a:t>
            </a:r>
          </a:p>
          <a:p>
            <a:pPr lvl="2">
              <a:buFont typeface="Wingdings" panose="05000000000000000000" pitchFamily="2" charset="2"/>
              <a:buChar char="§"/>
            </a:pPr>
            <a:r>
              <a:rPr lang="nl-NL" sz="1000" dirty="0"/>
              <a:t>   </a:t>
            </a:r>
            <a:r>
              <a:rPr lang="nl-NL" dirty="0"/>
              <a:t>portfolio vullen: STERKscan, beschrijving van motivatie en visie, oriëntatie en beroepsbeeld, studievaardigheden en mogelijkheden, (eerder verworven) competenties, STARRT, referenten, reflectieverslag, feedback stagebegeleider</a:t>
            </a:r>
          </a:p>
          <a:p>
            <a:pPr>
              <a:buFont typeface="Wingdings" panose="05000000000000000000" pitchFamily="2" charset="2"/>
              <a:buChar char="§"/>
            </a:pPr>
            <a:r>
              <a:rPr lang="nl-NL" sz="1600" dirty="0"/>
              <a:t>   assessment op pabolocatie</a:t>
            </a:r>
          </a:p>
          <a:p>
            <a:pPr lvl="1">
              <a:buFont typeface="Wingdings" panose="05000000000000000000" pitchFamily="2" charset="2"/>
              <a:buChar char="§"/>
            </a:pPr>
            <a:r>
              <a:rPr lang="nl-NL" sz="1400" dirty="0"/>
              <a:t>   3 simulatieopdrachten (rekenen of taal, lessencyclus) voorbereiden – 2 uur</a:t>
            </a:r>
          </a:p>
          <a:p>
            <a:pPr lvl="1">
              <a:buFont typeface="Wingdings" panose="05000000000000000000" pitchFamily="2" charset="2"/>
              <a:buChar char="§"/>
            </a:pPr>
            <a:r>
              <a:rPr lang="nl-NL" sz="1400" dirty="0"/>
              <a:t>   criteriumgericht interview (CGI) + 3</a:t>
            </a:r>
            <a:r>
              <a:rPr lang="nl-NL" sz="1400" baseline="30000" dirty="0"/>
              <a:t>de</a:t>
            </a:r>
            <a:r>
              <a:rPr lang="nl-NL" sz="1400" dirty="0"/>
              <a:t> simulatieopdracht (oudergesprek) - 45 min </a:t>
            </a:r>
          </a:p>
          <a:p>
            <a:pPr>
              <a:buFont typeface="Wingdings" panose="05000000000000000000" pitchFamily="2" charset="2"/>
              <a:buChar char="§"/>
            </a:pPr>
            <a:r>
              <a:rPr lang="nl-NL" sz="1600" dirty="0"/>
              <a:t>   praktijkopdracht / lesbezoek </a:t>
            </a:r>
          </a:p>
          <a:p>
            <a:pPr lvl="1">
              <a:buFont typeface="Wingdings" panose="05000000000000000000" pitchFamily="2" charset="2"/>
              <a:buChar char="§"/>
            </a:pPr>
            <a:r>
              <a:rPr lang="nl-NL" sz="1400" dirty="0"/>
              <a:t>Lesopdracht met lesovergang – 45 min (+ 20 min reflectieverslag ter voorbereiding)</a:t>
            </a:r>
          </a:p>
          <a:p>
            <a:pPr lvl="1">
              <a:buFont typeface="Wingdings" panose="05000000000000000000" pitchFamily="2" charset="2"/>
              <a:buChar char="§"/>
            </a:pPr>
            <a:r>
              <a:rPr lang="nl-NL" sz="1400" dirty="0"/>
              <a:t>  Reflectiegesprek met assessoren – 15 min.</a:t>
            </a:r>
          </a:p>
          <a:p>
            <a:pPr>
              <a:buFont typeface="Wingdings" panose="05000000000000000000" pitchFamily="2" charset="2"/>
              <a:buChar char="§"/>
            </a:pPr>
            <a:r>
              <a:rPr lang="nl-NL" sz="1600" dirty="0"/>
              <a:t>   terugkoppeling uitslag assessment</a:t>
            </a:r>
          </a:p>
          <a:p>
            <a:pPr>
              <a:buFont typeface="Wingdings" panose="05000000000000000000" pitchFamily="2" charset="2"/>
              <a:buChar char="§"/>
            </a:pPr>
            <a:endParaRPr lang="nl-NL" sz="1600" dirty="0"/>
          </a:p>
          <a:p>
            <a:pPr>
              <a:buFont typeface="Wingdings" panose="05000000000000000000" pitchFamily="2" charset="2"/>
              <a:buChar char="§"/>
            </a:pPr>
            <a:endParaRPr lang="nl-NL" dirty="0"/>
          </a:p>
          <a:p>
            <a:endParaRPr lang="nl-NL" dirty="0"/>
          </a:p>
        </p:txBody>
      </p:sp>
      <p:sp>
        <p:nvSpPr>
          <p:cNvPr id="4" name="Tijdelijke aanduiding voor voettekst 3">
            <a:extLst>
              <a:ext uri="{FF2B5EF4-FFF2-40B4-BE49-F238E27FC236}">
                <a16:creationId xmlns:a16="http://schemas.microsoft.com/office/drawing/2014/main" id="{266A0F40-60BB-409B-B3FB-B735DBBF9620}"/>
              </a:ext>
            </a:extLst>
          </p:cNvPr>
          <p:cNvSpPr>
            <a:spLocks noGrp="1"/>
          </p:cNvSpPr>
          <p:nvPr>
            <p:ph type="ftr" sz="quarter" idx="11"/>
          </p:nvPr>
        </p:nvSpPr>
        <p:spPr/>
        <p:txBody>
          <a:bodyPr/>
          <a:lstStyle/>
          <a:p>
            <a:endParaRPr lang="en-US" dirty="0"/>
          </a:p>
        </p:txBody>
      </p:sp>
      <p:sp>
        <p:nvSpPr>
          <p:cNvPr id="5" name="Tekstballon: ovaal 4">
            <a:extLst>
              <a:ext uri="{FF2B5EF4-FFF2-40B4-BE49-F238E27FC236}">
                <a16:creationId xmlns:a16="http://schemas.microsoft.com/office/drawing/2014/main" id="{6D1CC5D0-BCE9-4F78-BBE5-53CA63236B23}"/>
              </a:ext>
            </a:extLst>
          </p:cNvPr>
          <p:cNvSpPr/>
          <p:nvPr/>
        </p:nvSpPr>
        <p:spPr>
          <a:xfrm>
            <a:off x="4932040" y="1828000"/>
            <a:ext cx="4032448" cy="1907757"/>
          </a:xfrm>
          <a:prstGeom prst="wedgeEllipseCallout">
            <a:avLst>
              <a:gd name="adj1" fmla="val -75144"/>
              <a:gd name="adj2" fmla="val -78830"/>
            </a:avLst>
          </a:prstGeom>
          <a:solidFill>
            <a:srgbClr val="E6F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a:p>
            <a:pPr algn="ctr"/>
            <a:r>
              <a:rPr lang="nl-NL" sz="1600" dirty="0">
                <a:solidFill>
                  <a:schemeClr val="tx1"/>
                </a:solidFill>
              </a:rPr>
              <a:t>Kennis ook toepasbaar op startbekwaamheidsassessment, fasetoetsing, werken met leeruitkomsten, eindassessment, formatieve momenten, </a:t>
            </a:r>
            <a:r>
              <a:rPr lang="nl-NL" dirty="0">
                <a:solidFill>
                  <a:schemeClr val="tx1"/>
                </a:solidFill>
              </a:rPr>
              <a:t>….. </a:t>
            </a:r>
          </a:p>
        </p:txBody>
      </p:sp>
      <p:sp>
        <p:nvSpPr>
          <p:cNvPr id="7" name="Tekstvak 6">
            <a:extLst>
              <a:ext uri="{FF2B5EF4-FFF2-40B4-BE49-F238E27FC236}">
                <a16:creationId xmlns:a16="http://schemas.microsoft.com/office/drawing/2014/main" id="{4D32E364-58E7-45CA-97D6-C9853300DE24}"/>
              </a:ext>
            </a:extLst>
          </p:cNvPr>
          <p:cNvSpPr txBox="1"/>
          <p:nvPr/>
        </p:nvSpPr>
        <p:spPr>
          <a:xfrm>
            <a:off x="3501422" y="5506660"/>
            <a:ext cx="5760640" cy="584775"/>
          </a:xfrm>
          <a:prstGeom prst="rect">
            <a:avLst/>
          </a:prstGeom>
          <a:noFill/>
        </p:spPr>
        <p:txBody>
          <a:bodyPr wrap="square" rtlCol="0">
            <a:spAutoFit/>
          </a:bodyPr>
          <a:lstStyle/>
          <a:p>
            <a:r>
              <a:rPr lang="nl-NL" sz="3200" b="1" dirty="0">
                <a:solidFill>
                  <a:srgbClr val="0070C0"/>
                </a:solidFill>
                <a:latin typeface="+mn-lt"/>
              </a:rPr>
              <a:t>Lees het handboek tijdig door! </a:t>
            </a:r>
          </a:p>
        </p:txBody>
      </p:sp>
    </p:spTree>
    <p:extLst>
      <p:ext uri="{BB962C8B-B14F-4D97-AF65-F5344CB8AC3E}">
        <p14:creationId xmlns:p14="http://schemas.microsoft.com/office/powerpoint/2010/main" val="146748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Certificaat</a:t>
            </a:r>
          </a:p>
        </p:txBody>
      </p:sp>
      <p:sp>
        <p:nvSpPr>
          <p:cNvPr id="4" name="Tijdelijke aanduiding voor datum 3"/>
          <p:cNvSpPr>
            <a:spLocks noGrp="1"/>
          </p:cNvSpPr>
          <p:nvPr>
            <p:ph type="dt" sz="half" idx="10"/>
          </p:nvPr>
        </p:nvSpPr>
        <p:spPr/>
        <p:txBody>
          <a:bodyPr/>
          <a:lstStyle/>
          <a:p>
            <a:pPr>
              <a:defRPr/>
            </a:pPr>
            <a:fld id="{FBC5508E-A7F7-4E27-BF37-13B7C7460029}" type="datetime1">
              <a:rPr lang="nl-NL" smtClean="0"/>
              <a:t>13-5-2024</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pic>
        <p:nvPicPr>
          <p:cNvPr id="7" name="Afbeelding 6"/>
          <p:cNvPicPr/>
          <p:nvPr/>
        </p:nvPicPr>
        <p:blipFill rotWithShape="1">
          <a:blip r:embed="rId3"/>
          <a:srcRect l="37699" t="26171" r="39318" b="16193"/>
          <a:stretch/>
        </p:blipFill>
        <p:spPr bwMode="auto">
          <a:xfrm>
            <a:off x="5947438" y="1556792"/>
            <a:ext cx="2607116" cy="3737804"/>
          </a:xfrm>
          <a:prstGeom prst="rect">
            <a:avLst/>
          </a:prstGeom>
          <a:ln>
            <a:noFill/>
          </a:ln>
          <a:extLst>
            <a:ext uri="{53640926-AAD7-44D8-BBD7-CCE9431645EC}">
              <a14:shadowObscured xmlns:a14="http://schemas.microsoft.com/office/drawing/2010/main"/>
            </a:ext>
          </a:extLst>
        </p:spPr>
      </p:pic>
      <p:sp>
        <p:nvSpPr>
          <p:cNvPr id="3" name="Tijdelijke aanduiding voor inhoud 2"/>
          <p:cNvSpPr>
            <a:spLocks noGrp="1"/>
          </p:cNvSpPr>
          <p:nvPr>
            <p:ph idx="1"/>
          </p:nvPr>
        </p:nvSpPr>
        <p:spPr>
          <a:xfrm>
            <a:off x="914400" y="2116385"/>
            <a:ext cx="8229600" cy="4525963"/>
          </a:xfrm>
        </p:spPr>
        <p:txBody>
          <a:bodyPr/>
          <a:lstStyle/>
          <a:p>
            <a:pPr>
              <a:buFont typeface="Wingdings" panose="05000000000000000000" pitchFamily="2" charset="2"/>
              <a:buChar char="§"/>
            </a:pPr>
            <a:r>
              <a:rPr lang="nl-NL" dirty="0"/>
              <a:t> thuisopdracht - </a:t>
            </a:r>
            <a:r>
              <a:rPr lang="nl-NL" dirty="0" err="1"/>
              <a:t>STERKscan</a:t>
            </a:r>
            <a:endParaRPr lang="nl-NL" dirty="0"/>
          </a:p>
          <a:p>
            <a:pPr>
              <a:buFont typeface="Wingdings" panose="05000000000000000000" pitchFamily="2" charset="2"/>
              <a:buChar char="§"/>
            </a:pPr>
            <a:r>
              <a:rPr lang="nl-NL" dirty="0"/>
              <a:t> voorbereidingen bespreken</a:t>
            </a:r>
          </a:p>
          <a:p>
            <a:pPr>
              <a:buFont typeface="Wingdings" panose="05000000000000000000" pitchFamily="2" charset="2"/>
              <a:buChar char="§"/>
            </a:pPr>
            <a:r>
              <a:rPr lang="nl-NL" dirty="0"/>
              <a:t> 2x CGI – lesbezoek – video-opnames (tel, laptop)</a:t>
            </a:r>
          </a:p>
          <a:p>
            <a:pPr lvl="1">
              <a:buFont typeface="Wingdings" panose="05000000000000000000" pitchFamily="2" charset="2"/>
              <a:buChar char="§"/>
            </a:pPr>
            <a:r>
              <a:rPr lang="nl-NL" dirty="0"/>
              <a:t>Kernvragen bewaren voor intervisie</a:t>
            </a:r>
          </a:p>
          <a:p>
            <a:pPr lvl="1">
              <a:buFont typeface="Wingdings" panose="05000000000000000000" pitchFamily="2" charset="2"/>
              <a:buChar char="§"/>
            </a:pPr>
            <a:r>
              <a:rPr lang="nl-NL" dirty="0"/>
              <a:t>Hoorbaar toestemming student</a:t>
            </a:r>
          </a:p>
          <a:p>
            <a:pPr lvl="1">
              <a:buFont typeface="Wingdings" panose="05000000000000000000" pitchFamily="2" charset="2"/>
              <a:buChar char="§"/>
            </a:pPr>
            <a:r>
              <a:rPr lang="nl-NL" dirty="0"/>
              <a:t>Jij bent hoofdassessor – in </a:t>
            </a:r>
            <a:r>
              <a:rPr lang="nl-NL" dirty="0" err="1"/>
              <a:t>the</a:t>
            </a:r>
            <a:r>
              <a:rPr lang="nl-NL" dirty="0"/>
              <a:t> lead </a:t>
            </a:r>
          </a:p>
          <a:p>
            <a:pPr>
              <a:buFont typeface="Wingdings" panose="05000000000000000000" pitchFamily="2" charset="2"/>
              <a:buChar char="§"/>
            </a:pPr>
            <a:r>
              <a:rPr lang="nl-NL" dirty="0"/>
              <a:t> observatielijst getraind assessor</a:t>
            </a:r>
          </a:p>
          <a:p>
            <a:pPr>
              <a:buFont typeface="Wingdings" panose="05000000000000000000" pitchFamily="2" charset="2"/>
              <a:buChar char="§"/>
            </a:pPr>
            <a:r>
              <a:rPr lang="nl-NL" dirty="0"/>
              <a:t> 2 goede rapportages</a:t>
            </a:r>
          </a:p>
          <a:p>
            <a:pPr>
              <a:buFont typeface="Wingdings" panose="05000000000000000000" pitchFamily="2" charset="2"/>
              <a:buChar char="§"/>
            </a:pPr>
            <a:r>
              <a:rPr lang="nl-NL" dirty="0"/>
              <a:t> ontwikkelplan in </a:t>
            </a:r>
            <a:r>
              <a:rPr lang="nl-NL" dirty="0" err="1"/>
              <a:t>STERKscan</a:t>
            </a:r>
            <a:endParaRPr lang="nl-NL" dirty="0"/>
          </a:p>
          <a:p>
            <a:pPr>
              <a:buFont typeface="Wingdings" panose="05000000000000000000" pitchFamily="2" charset="2"/>
              <a:buChar char="§"/>
            </a:pPr>
            <a:r>
              <a:rPr lang="nl-NL" dirty="0"/>
              <a:t> beeldopnames bespreken in intervisie</a:t>
            </a:r>
          </a:p>
        </p:txBody>
      </p:sp>
      <p:pic>
        <p:nvPicPr>
          <p:cNvPr id="8" name="Picture 4" descr="https://bureausterk.nl/storage/blocks/HPzgqX1YsmX9TwL940j13W2GWwoutKADcoPwX0Cb.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3838" y="1374783"/>
            <a:ext cx="492921" cy="63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72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B3B51-B6B7-41C6-9072-3D68AC4B8286}"/>
              </a:ext>
            </a:extLst>
          </p:cNvPr>
          <p:cNvSpPr>
            <a:spLocks noGrp="1"/>
          </p:cNvSpPr>
          <p:nvPr>
            <p:ph type="title"/>
          </p:nvPr>
        </p:nvSpPr>
        <p:spPr/>
        <p:txBody>
          <a:bodyPr/>
          <a:lstStyle/>
          <a:p>
            <a:r>
              <a:rPr lang="nl-NL" dirty="0"/>
              <a:t>Een positief kritische grondhouding gebaseerd op waarderend onderzoek! </a:t>
            </a:r>
          </a:p>
        </p:txBody>
      </p:sp>
      <p:pic>
        <p:nvPicPr>
          <p:cNvPr id="5" name="Tijdelijke aanduiding voor inhoud 4">
            <a:extLst>
              <a:ext uri="{FF2B5EF4-FFF2-40B4-BE49-F238E27FC236}">
                <a16:creationId xmlns:a16="http://schemas.microsoft.com/office/drawing/2014/main" id="{3FB10934-5C33-4BB7-8504-0B33247B4079}"/>
              </a:ext>
            </a:extLst>
          </p:cNvPr>
          <p:cNvPicPr>
            <a:picLocks noGrp="1" noChangeAspect="1"/>
          </p:cNvPicPr>
          <p:nvPr>
            <p:ph idx="1"/>
          </p:nvPr>
        </p:nvPicPr>
        <p:blipFill rotWithShape="1">
          <a:blip r:embed="rId2"/>
          <a:srcRect l="1466" t="19654" b="15905"/>
          <a:stretch/>
        </p:blipFill>
        <p:spPr>
          <a:xfrm>
            <a:off x="960792" y="1988840"/>
            <a:ext cx="7222415" cy="3634829"/>
          </a:xfrm>
          <a:prstGeom prst="rect">
            <a:avLst/>
          </a:prstGeom>
        </p:spPr>
      </p:pic>
      <p:sp>
        <p:nvSpPr>
          <p:cNvPr id="4" name="Tijdelijke aanduiding voor voettekst 3">
            <a:extLst>
              <a:ext uri="{FF2B5EF4-FFF2-40B4-BE49-F238E27FC236}">
                <a16:creationId xmlns:a16="http://schemas.microsoft.com/office/drawing/2014/main" id="{543FF054-A7E1-468B-8725-39D6D5508F6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73215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FAFB70-FFE9-4422-A294-26367E791A92}"/>
              </a:ext>
            </a:extLst>
          </p:cNvPr>
          <p:cNvSpPr>
            <a:spLocks noGrp="1"/>
          </p:cNvSpPr>
          <p:nvPr>
            <p:ph type="title"/>
          </p:nvPr>
        </p:nvSpPr>
        <p:spPr/>
        <p:txBody>
          <a:bodyPr/>
          <a:lstStyle/>
          <a:p>
            <a:r>
              <a:rPr lang="nl-NL" dirty="0"/>
              <a:t>Waardoor voel jij je het meest uitgenodigd? </a:t>
            </a:r>
          </a:p>
        </p:txBody>
      </p:sp>
      <p:sp>
        <p:nvSpPr>
          <p:cNvPr id="3" name="Tijdelijke aanduiding voor inhoud 2">
            <a:extLst>
              <a:ext uri="{FF2B5EF4-FFF2-40B4-BE49-F238E27FC236}">
                <a16:creationId xmlns:a16="http://schemas.microsoft.com/office/drawing/2014/main" id="{DD58C87D-996E-4175-B624-124F5F672A03}"/>
              </a:ext>
            </a:extLst>
          </p:cNvPr>
          <p:cNvSpPr>
            <a:spLocks noGrp="1"/>
          </p:cNvSpPr>
          <p:nvPr>
            <p:ph idx="1"/>
          </p:nvPr>
        </p:nvSpPr>
        <p:spPr/>
        <p:txBody>
          <a:bodyPr/>
          <a:lstStyle/>
          <a:p>
            <a:r>
              <a:rPr lang="nl-NL" dirty="0"/>
              <a:t>Maak een keus: </a:t>
            </a:r>
          </a:p>
          <a:p>
            <a:r>
              <a:rPr lang="nl-NL" b="1" dirty="0"/>
              <a:t>     A					B</a:t>
            </a:r>
          </a:p>
          <a:p>
            <a:r>
              <a:rPr lang="nl-NL" dirty="0"/>
              <a:t>1. anders begrepen 			beledigd</a:t>
            </a:r>
          </a:p>
          <a:p>
            <a:r>
              <a:rPr lang="nl-NL" dirty="0"/>
              <a:t>2. gespannen 				druk bezig</a:t>
            </a:r>
          </a:p>
          <a:p>
            <a:r>
              <a:rPr lang="nl-NL" dirty="0"/>
              <a:t>3. stiefkind				bonuskind</a:t>
            </a:r>
          </a:p>
          <a:p>
            <a:r>
              <a:rPr lang="nl-NL" dirty="0"/>
              <a:t>4. identiteitsontwikkeling			identiteitscrisis</a:t>
            </a:r>
          </a:p>
          <a:p>
            <a:r>
              <a:rPr lang="nl-NL" dirty="0"/>
              <a:t>5. dat ben ik aan het leren		dat kan ik niet</a:t>
            </a:r>
          </a:p>
          <a:p>
            <a:pPr marL="0" indent="0">
              <a:buNone/>
            </a:pPr>
            <a:endParaRPr lang="nl-NL" dirty="0"/>
          </a:p>
          <a:p>
            <a:pPr marL="0" indent="0">
              <a:buNone/>
            </a:pPr>
            <a:r>
              <a:rPr lang="nl-NL" dirty="0"/>
              <a:t>Welk gevoel roept het op? </a:t>
            </a:r>
          </a:p>
          <a:p>
            <a:endParaRPr lang="nl-NL" dirty="0"/>
          </a:p>
        </p:txBody>
      </p:sp>
      <p:sp>
        <p:nvSpPr>
          <p:cNvPr id="4" name="Tijdelijke aanduiding voor voettekst 3">
            <a:extLst>
              <a:ext uri="{FF2B5EF4-FFF2-40B4-BE49-F238E27FC236}">
                <a16:creationId xmlns:a16="http://schemas.microsoft.com/office/drawing/2014/main" id="{6E486DA6-E914-4090-B069-9A5968936FA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64116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FAFB70-FFE9-4422-A294-26367E791A92}"/>
              </a:ext>
            </a:extLst>
          </p:cNvPr>
          <p:cNvSpPr>
            <a:spLocks noGrp="1"/>
          </p:cNvSpPr>
          <p:nvPr>
            <p:ph type="title"/>
          </p:nvPr>
        </p:nvSpPr>
        <p:spPr/>
        <p:txBody>
          <a:bodyPr/>
          <a:lstStyle/>
          <a:p>
            <a:r>
              <a:rPr lang="nl-NL" dirty="0"/>
              <a:t>De kracht van positief taalgebruik</a:t>
            </a:r>
          </a:p>
        </p:txBody>
      </p:sp>
      <p:sp>
        <p:nvSpPr>
          <p:cNvPr id="3" name="Tijdelijke aanduiding voor inhoud 2">
            <a:extLst>
              <a:ext uri="{FF2B5EF4-FFF2-40B4-BE49-F238E27FC236}">
                <a16:creationId xmlns:a16="http://schemas.microsoft.com/office/drawing/2014/main" id="{DD58C87D-996E-4175-B624-124F5F672A03}"/>
              </a:ext>
            </a:extLst>
          </p:cNvPr>
          <p:cNvSpPr>
            <a:spLocks noGrp="1"/>
          </p:cNvSpPr>
          <p:nvPr>
            <p:ph idx="1"/>
          </p:nvPr>
        </p:nvSpPr>
        <p:spPr>
          <a:xfrm>
            <a:off x="840871" y="1916828"/>
            <a:ext cx="7543801" cy="2957644"/>
          </a:xfrm>
        </p:spPr>
        <p:txBody>
          <a:bodyPr>
            <a:normAutofit fontScale="70000" lnSpcReduction="20000"/>
          </a:bodyPr>
          <a:lstStyle/>
          <a:p>
            <a:r>
              <a:rPr lang="nl-NL" dirty="0"/>
              <a:t>Maak een keus: </a:t>
            </a:r>
          </a:p>
          <a:p>
            <a:r>
              <a:rPr lang="nl-NL" b="1" dirty="0"/>
              <a:t>     A				   B</a:t>
            </a:r>
          </a:p>
          <a:p>
            <a:r>
              <a:rPr lang="nl-NL" dirty="0"/>
              <a:t>1</a:t>
            </a:r>
            <a:r>
              <a:rPr lang="nl-NL" b="1" dirty="0">
                <a:solidFill>
                  <a:srgbClr val="0070C0"/>
                </a:solidFill>
              </a:rPr>
              <a:t>. anders begrepen </a:t>
            </a:r>
            <a:r>
              <a:rPr lang="nl-NL" dirty="0"/>
              <a:t>			beledigd</a:t>
            </a:r>
          </a:p>
          <a:p>
            <a:r>
              <a:rPr lang="nl-NL" dirty="0"/>
              <a:t>2. gespannen 			</a:t>
            </a:r>
            <a:r>
              <a:rPr lang="nl-NL" b="1" dirty="0">
                <a:solidFill>
                  <a:srgbClr val="0070C0"/>
                </a:solidFill>
              </a:rPr>
              <a:t>druk bezig</a:t>
            </a:r>
          </a:p>
          <a:p>
            <a:r>
              <a:rPr lang="nl-NL" dirty="0"/>
              <a:t>3. stiefkind				</a:t>
            </a:r>
            <a:r>
              <a:rPr lang="nl-NL" b="1" dirty="0">
                <a:solidFill>
                  <a:srgbClr val="0070C0"/>
                </a:solidFill>
              </a:rPr>
              <a:t>bonuskind</a:t>
            </a:r>
          </a:p>
          <a:p>
            <a:r>
              <a:rPr lang="nl-NL" dirty="0"/>
              <a:t>4. </a:t>
            </a:r>
            <a:r>
              <a:rPr lang="nl-NL" b="1" dirty="0">
                <a:solidFill>
                  <a:srgbClr val="0070C0"/>
                </a:solidFill>
              </a:rPr>
              <a:t>identiteitsontwikkeling</a:t>
            </a:r>
            <a:r>
              <a:rPr lang="nl-NL" dirty="0"/>
              <a:t>		identiteitscrisis</a:t>
            </a:r>
          </a:p>
          <a:p>
            <a:r>
              <a:rPr lang="nl-NL" dirty="0"/>
              <a:t>5. </a:t>
            </a:r>
            <a:r>
              <a:rPr lang="nl-NL" b="1" dirty="0">
                <a:solidFill>
                  <a:srgbClr val="0070C0"/>
                </a:solidFill>
              </a:rPr>
              <a:t>dat ben ik aan het leren</a:t>
            </a:r>
            <a:r>
              <a:rPr lang="nl-NL" dirty="0"/>
              <a:t>		dat kan ik niet</a:t>
            </a:r>
          </a:p>
          <a:p>
            <a:pPr marL="0" indent="0">
              <a:buNone/>
            </a:pPr>
            <a:endParaRPr lang="nl-NL" dirty="0"/>
          </a:p>
          <a:p>
            <a:pPr marL="0" indent="0">
              <a:buNone/>
            </a:pPr>
            <a:r>
              <a:rPr lang="nl-NL" b="1" dirty="0">
                <a:solidFill>
                  <a:srgbClr val="0070C0"/>
                </a:solidFill>
              </a:rPr>
              <a:t>  Uitnodiging en ruimte in het hoofd</a:t>
            </a:r>
          </a:p>
          <a:p>
            <a:endParaRPr lang="nl-NL" dirty="0"/>
          </a:p>
        </p:txBody>
      </p:sp>
      <p:sp>
        <p:nvSpPr>
          <p:cNvPr id="4" name="Tijdelijke aanduiding voor voettekst 3">
            <a:extLst>
              <a:ext uri="{FF2B5EF4-FFF2-40B4-BE49-F238E27FC236}">
                <a16:creationId xmlns:a16="http://schemas.microsoft.com/office/drawing/2014/main" id="{6E486DA6-E914-4090-B069-9A5968936FA5}"/>
              </a:ext>
            </a:extLst>
          </p:cNvPr>
          <p:cNvSpPr>
            <a:spLocks noGrp="1"/>
          </p:cNvSpPr>
          <p:nvPr>
            <p:ph type="ftr" sz="quarter" idx="11"/>
          </p:nvPr>
        </p:nvSpPr>
        <p:spPr/>
        <p:txBody>
          <a:bodyPr/>
          <a:lstStyle/>
          <a:p>
            <a:endParaRPr lang="en-US" dirty="0"/>
          </a:p>
        </p:txBody>
      </p:sp>
      <p:sp>
        <p:nvSpPr>
          <p:cNvPr id="5" name="Rechthoek 4">
            <a:extLst>
              <a:ext uri="{FF2B5EF4-FFF2-40B4-BE49-F238E27FC236}">
                <a16:creationId xmlns:a16="http://schemas.microsoft.com/office/drawing/2014/main" id="{D5799705-83D1-4890-9DA3-868178BF297B}"/>
              </a:ext>
            </a:extLst>
          </p:cNvPr>
          <p:cNvSpPr/>
          <p:nvPr/>
        </p:nvSpPr>
        <p:spPr>
          <a:xfrm>
            <a:off x="1120384" y="4941172"/>
            <a:ext cx="6984776" cy="8293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err="1">
                <a:solidFill>
                  <a:schemeClr val="bg1"/>
                </a:solidFill>
              </a:rPr>
              <a:t>C’est</a:t>
            </a:r>
            <a:r>
              <a:rPr lang="nl-NL" sz="2800" b="1" dirty="0">
                <a:solidFill>
                  <a:schemeClr val="bg1"/>
                </a:solidFill>
              </a:rPr>
              <a:t> </a:t>
            </a:r>
            <a:r>
              <a:rPr lang="nl-NL" sz="2800" b="1" dirty="0" err="1">
                <a:solidFill>
                  <a:schemeClr val="bg1"/>
                </a:solidFill>
              </a:rPr>
              <a:t>le</a:t>
            </a:r>
            <a:r>
              <a:rPr lang="nl-NL" sz="2800" b="1" dirty="0">
                <a:solidFill>
                  <a:schemeClr val="bg1"/>
                </a:solidFill>
              </a:rPr>
              <a:t> ton </a:t>
            </a:r>
            <a:r>
              <a:rPr lang="nl-NL" sz="2800" b="1" dirty="0" err="1">
                <a:solidFill>
                  <a:schemeClr val="bg1"/>
                </a:solidFill>
              </a:rPr>
              <a:t>qui</a:t>
            </a:r>
            <a:r>
              <a:rPr lang="nl-NL" sz="2800" b="1" dirty="0">
                <a:solidFill>
                  <a:schemeClr val="bg1"/>
                </a:solidFill>
              </a:rPr>
              <a:t> fait la </a:t>
            </a:r>
            <a:r>
              <a:rPr lang="nl-NL" sz="2800" b="1" dirty="0" err="1">
                <a:solidFill>
                  <a:schemeClr val="bg1"/>
                </a:solidFill>
              </a:rPr>
              <a:t>musique</a:t>
            </a:r>
            <a:r>
              <a:rPr lang="nl-NL" sz="2800" b="1" dirty="0">
                <a:solidFill>
                  <a:schemeClr val="bg1"/>
                </a:solidFill>
              </a:rPr>
              <a:t>!</a:t>
            </a:r>
          </a:p>
          <a:p>
            <a:pPr algn="ctr"/>
            <a:r>
              <a:rPr lang="nl-NL" sz="2800" b="1" dirty="0">
                <a:solidFill>
                  <a:schemeClr val="bg1"/>
                </a:solidFill>
              </a:rPr>
              <a:t>Veiligheid en vertrouwen als basis</a:t>
            </a:r>
          </a:p>
        </p:txBody>
      </p:sp>
    </p:spTree>
    <p:extLst>
      <p:ext uri="{BB962C8B-B14F-4D97-AF65-F5344CB8AC3E}">
        <p14:creationId xmlns:p14="http://schemas.microsoft.com/office/powerpoint/2010/main" val="1109151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519C8-468F-44D4-80C1-80970F05DB45}"/>
              </a:ext>
            </a:extLst>
          </p:cNvPr>
          <p:cNvSpPr>
            <a:spLocks noGrp="1"/>
          </p:cNvSpPr>
          <p:nvPr>
            <p:ph type="title"/>
          </p:nvPr>
        </p:nvSpPr>
        <p:spPr/>
        <p:txBody>
          <a:bodyPr/>
          <a:lstStyle/>
          <a:p>
            <a:r>
              <a:rPr lang="nl-NL" dirty="0"/>
              <a:t>Bewust blijven ;-)</a:t>
            </a:r>
          </a:p>
        </p:txBody>
      </p:sp>
      <p:sp>
        <p:nvSpPr>
          <p:cNvPr id="3" name="Tijdelijke aanduiding voor inhoud 2">
            <a:extLst>
              <a:ext uri="{FF2B5EF4-FFF2-40B4-BE49-F238E27FC236}">
                <a16:creationId xmlns:a16="http://schemas.microsoft.com/office/drawing/2014/main" id="{8BCD54BD-A0D9-4908-8FF3-0F3E2D0FCA02}"/>
              </a:ext>
            </a:extLst>
          </p:cNvPr>
          <p:cNvSpPr>
            <a:spLocks noGrp="1"/>
          </p:cNvSpPr>
          <p:nvPr>
            <p:ph idx="1"/>
          </p:nvPr>
        </p:nvSpPr>
        <p:spPr>
          <a:xfrm>
            <a:off x="822959" y="1845734"/>
            <a:ext cx="4163978" cy="4023360"/>
          </a:xfrm>
        </p:spPr>
        <p:txBody>
          <a:bodyPr/>
          <a:lstStyle/>
          <a:p>
            <a:r>
              <a:rPr lang="nl-NL" dirty="0"/>
              <a:t>Waar voel je ruimte en kom je in actie? </a:t>
            </a:r>
          </a:p>
          <a:p>
            <a:r>
              <a:rPr lang="nl-NL" dirty="0"/>
              <a:t>1. moeten</a:t>
            </a:r>
          </a:p>
          <a:p>
            <a:r>
              <a:rPr lang="nl-NL" dirty="0"/>
              <a:t>2. maar</a:t>
            </a:r>
          </a:p>
          <a:p>
            <a:r>
              <a:rPr lang="nl-NL" dirty="0"/>
              <a:t>3. kan ik niet	</a:t>
            </a:r>
          </a:p>
          <a:p>
            <a:r>
              <a:rPr lang="nl-NL" dirty="0"/>
              <a:t>4. proberen</a:t>
            </a:r>
          </a:p>
          <a:p>
            <a:r>
              <a:rPr lang="nl-NL" dirty="0"/>
              <a:t>5. zoeken</a:t>
            </a:r>
          </a:p>
          <a:p>
            <a:r>
              <a:rPr lang="nl-NL" dirty="0"/>
              <a:t>6. niet vergeten</a:t>
            </a:r>
          </a:p>
          <a:p>
            <a:endParaRPr lang="nl-NL" dirty="0"/>
          </a:p>
          <a:p>
            <a:r>
              <a:rPr lang="nl-NL" dirty="0"/>
              <a:t>Wie kent er nog meer? </a:t>
            </a:r>
          </a:p>
        </p:txBody>
      </p:sp>
      <p:sp>
        <p:nvSpPr>
          <p:cNvPr id="4" name="Tijdelijke aanduiding voor voettekst 3">
            <a:extLst>
              <a:ext uri="{FF2B5EF4-FFF2-40B4-BE49-F238E27FC236}">
                <a16:creationId xmlns:a16="http://schemas.microsoft.com/office/drawing/2014/main" id="{45DE5C11-B9B4-41BE-A1B6-BDD6E9DB0C46}"/>
              </a:ext>
            </a:extLst>
          </p:cNvPr>
          <p:cNvSpPr>
            <a:spLocks noGrp="1"/>
          </p:cNvSpPr>
          <p:nvPr>
            <p:ph type="ftr" sz="quarter" idx="11"/>
          </p:nvPr>
        </p:nvSpPr>
        <p:spPr/>
        <p:txBody>
          <a:bodyPr/>
          <a:lstStyle/>
          <a:p>
            <a:endParaRPr lang="en-US" dirty="0"/>
          </a:p>
        </p:txBody>
      </p:sp>
      <p:sp>
        <p:nvSpPr>
          <p:cNvPr id="6" name="Tijdelijke aanduiding voor inhoud 2">
            <a:extLst>
              <a:ext uri="{FF2B5EF4-FFF2-40B4-BE49-F238E27FC236}">
                <a16:creationId xmlns:a16="http://schemas.microsoft.com/office/drawing/2014/main" id="{DE6C2C3B-9837-4567-B163-AB0EA7F64FF1}"/>
              </a:ext>
            </a:extLst>
          </p:cNvPr>
          <p:cNvSpPr txBox="1">
            <a:spLocks/>
          </p:cNvSpPr>
          <p:nvPr/>
        </p:nvSpPr>
        <p:spPr>
          <a:xfrm>
            <a:off x="4986937" y="1866478"/>
            <a:ext cx="33890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endParaRPr lang="nl-NL" dirty="0"/>
          </a:p>
        </p:txBody>
      </p:sp>
      <p:sp>
        <p:nvSpPr>
          <p:cNvPr id="7" name="Tijdelijke aanduiding voor inhoud 2">
            <a:extLst>
              <a:ext uri="{FF2B5EF4-FFF2-40B4-BE49-F238E27FC236}">
                <a16:creationId xmlns:a16="http://schemas.microsoft.com/office/drawing/2014/main" id="{17FDC7AF-EE41-4605-BF69-C4E4722F0D5D}"/>
              </a:ext>
            </a:extLst>
          </p:cNvPr>
          <p:cNvSpPr txBox="1">
            <a:spLocks/>
          </p:cNvSpPr>
          <p:nvPr/>
        </p:nvSpPr>
        <p:spPr>
          <a:xfrm>
            <a:off x="4932040" y="1866478"/>
            <a:ext cx="33890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endParaRPr lang="nl-NL" dirty="0"/>
          </a:p>
        </p:txBody>
      </p:sp>
      <p:sp>
        <p:nvSpPr>
          <p:cNvPr id="8" name="Tijdelijke aanduiding voor inhoud 2">
            <a:extLst>
              <a:ext uri="{FF2B5EF4-FFF2-40B4-BE49-F238E27FC236}">
                <a16:creationId xmlns:a16="http://schemas.microsoft.com/office/drawing/2014/main" id="{0E5D1BA9-4E8C-4683-AC5B-12476C50D735}"/>
              </a:ext>
            </a:extLst>
          </p:cNvPr>
          <p:cNvSpPr txBox="1">
            <a:spLocks/>
          </p:cNvSpPr>
          <p:nvPr/>
        </p:nvSpPr>
        <p:spPr>
          <a:xfrm>
            <a:off x="5038974" y="1845734"/>
            <a:ext cx="33890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endParaRPr lang="nl-NL" dirty="0"/>
          </a:p>
          <a:p>
            <a:pPr fontAlgn="auto"/>
            <a:r>
              <a:rPr lang="nl-NL" dirty="0"/>
              <a:t>willen</a:t>
            </a:r>
          </a:p>
          <a:p>
            <a:pPr fontAlgn="auto"/>
            <a:r>
              <a:rPr lang="nl-NL" dirty="0"/>
              <a:t>en</a:t>
            </a:r>
          </a:p>
          <a:p>
            <a:pPr fontAlgn="auto"/>
            <a:r>
              <a:rPr lang="nl-NL" dirty="0"/>
              <a:t>kan ik nog niet</a:t>
            </a:r>
          </a:p>
          <a:p>
            <a:pPr fontAlgn="auto"/>
            <a:r>
              <a:rPr lang="nl-NL" dirty="0"/>
              <a:t>doen</a:t>
            </a:r>
          </a:p>
          <a:p>
            <a:pPr fontAlgn="auto"/>
            <a:r>
              <a:rPr lang="nl-NL" dirty="0"/>
              <a:t>vinden</a:t>
            </a:r>
          </a:p>
          <a:p>
            <a:pPr fontAlgn="auto"/>
            <a:r>
              <a:rPr lang="nl-NL" dirty="0"/>
              <a:t>ga onthouden</a:t>
            </a:r>
          </a:p>
        </p:txBody>
      </p:sp>
    </p:spTree>
    <p:extLst>
      <p:ext uri="{BB962C8B-B14F-4D97-AF65-F5344CB8AC3E}">
        <p14:creationId xmlns:p14="http://schemas.microsoft.com/office/powerpoint/2010/main" val="1078301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28408-E581-82AC-9DAA-27A45C62AB3F}"/>
              </a:ext>
            </a:extLst>
          </p:cNvPr>
          <p:cNvSpPr>
            <a:spLocks noGrp="1"/>
          </p:cNvSpPr>
          <p:nvPr>
            <p:ph type="title"/>
          </p:nvPr>
        </p:nvSpPr>
        <p:spPr/>
        <p:txBody>
          <a:bodyPr/>
          <a:lstStyle/>
          <a:p>
            <a:r>
              <a:rPr lang="nl-NL" dirty="0"/>
              <a:t>Positieve psychologie – </a:t>
            </a:r>
            <a:r>
              <a:rPr lang="nl-NL" dirty="0" err="1"/>
              <a:t>Seligman</a:t>
            </a:r>
            <a:r>
              <a:rPr lang="nl-NL" dirty="0"/>
              <a:t> – positief taalgebruik</a:t>
            </a:r>
          </a:p>
        </p:txBody>
      </p:sp>
      <p:sp>
        <p:nvSpPr>
          <p:cNvPr id="4" name="Tijdelijke aanduiding voor voettekst 3">
            <a:extLst>
              <a:ext uri="{FF2B5EF4-FFF2-40B4-BE49-F238E27FC236}">
                <a16:creationId xmlns:a16="http://schemas.microsoft.com/office/drawing/2014/main" id="{7FE1C0A2-C5ED-2C72-D1B1-BAB1A1A18964}"/>
              </a:ext>
            </a:extLst>
          </p:cNvPr>
          <p:cNvSpPr>
            <a:spLocks noGrp="1"/>
          </p:cNvSpPr>
          <p:nvPr>
            <p:ph type="ftr" sz="quarter" idx="11"/>
          </p:nvPr>
        </p:nvSpPr>
        <p:spPr/>
        <p:txBody>
          <a:bodyPr/>
          <a:lstStyle/>
          <a:p>
            <a:endParaRPr lang="en-US" dirty="0"/>
          </a:p>
        </p:txBody>
      </p:sp>
      <p:pic>
        <p:nvPicPr>
          <p:cNvPr id="5" name="Picture 2" descr="Afbeeldingsresultaat voor dialoog">
            <a:extLst>
              <a:ext uri="{FF2B5EF4-FFF2-40B4-BE49-F238E27FC236}">
                <a16:creationId xmlns:a16="http://schemas.microsoft.com/office/drawing/2014/main" id="{D01A8D79-AF7D-0FFD-185B-7B9BA7BA4909}"/>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524816" y="1816609"/>
            <a:ext cx="3960440" cy="247131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B58E014B-0205-7655-5E6E-647E0F027558}"/>
              </a:ext>
            </a:extLst>
          </p:cNvPr>
          <p:cNvSpPr txBox="1"/>
          <p:nvPr/>
        </p:nvSpPr>
        <p:spPr>
          <a:xfrm>
            <a:off x="-180528" y="3831488"/>
            <a:ext cx="3168352" cy="1846659"/>
          </a:xfrm>
          <a:prstGeom prst="rect">
            <a:avLst/>
          </a:prstGeom>
          <a:noFill/>
        </p:spPr>
        <p:txBody>
          <a:bodyPr wrap="square" rtlCol="0">
            <a:spAutoFit/>
          </a:bodyPr>
          <a:lstStyle/>
          <a:p>
            <a:pPr algn="r"/>
            <a:endParaRPr lang="nl-NL" sz="1600" dirty="0"/>
          </a:p>
          <a:p>
            <a:pPr algn="r"/>
            <a:r>
              <a:rPr lang="nl-NL" sz="1600" dirty="0"/>
              <a:t>Dit kan je niet.</a:t>
            </a:r>
          </a:p>
          <a:p>
            <a:pPr algn="r"/>
            <a:endParaRPr lang="nl-NL" sz="1600" dirty="0"/>
          </a:p>
          <a:p>
            <a:pPr algn="r"/>
            <a:r>
              <a:rPr lang="nl-NL" sz="1600" dirty="0"/>
              <a:t>Je bent hier heel goed in.</a:t>
            </a:r>
          </a:p>
          <a:p>
            <a:pPr algn="r"/>
            <a:endParaRPr lang="nl-NL" sz="1600" dirty="0"/>
          </a:p>
          <a:p>
            <a:pPr algn="r"/>
            <a:r>
              <a:rPr lang="nl-NL" sz="1600" dirty="0"/>
              <a:t>Je verwijst niet naar de juiste vakliteratuur</a:t>
            </a:r>
            <a:r>
              <a:rPr lang="nl-NL" dirty="0"/>
              <a:t>.</a:t>
            </a:r>
          </a:p>
        </p:txBody>
      </p:sp>
      <p:sp>
        <p:nvSpPr>
          <p:cNvPr id="7" name="Tekstvak 6">
            <a:extLst>
              <a:ext uri="{FF2B5EF4-FFF2-40B4-BE49-F238E27FC236}">
                <a16:creationId xmlns:a16="http://schemas.microsoft.com/office/drawing/2014/main" id="{16EA2877-0816-C78B-AC56-0C2C9236CA05}"/>
              </a:ext>
            </a:extLst>
          </p:cNvPr>
          <p:cNvSpPr txBox="1"/>
          <p:nvPr/>
        </p:nvSpPr>
        <p:spPr>
          <a:xfrm>
            <a:off x="4067944" y="3842462"/>
            <a:ext cx="4810196" cy="2585323"/>
          </a:xfrm>
          <a:prstGeom prst="rect">
            <a:avLst/>
          </a:prstGeom>
          <a:noFill/>
        </p:spPr>
        <p:txBody>
          <a:bodyPr wrap="square" rtlCol="0">
            <a:spAutoFit/>
          </a:bodyPr>
          <a:lstStyle/>
          <a:p>
            <a:r>
              <a:rPr lang="nl-NL" sz="1600" dirty="0"/>
              <a:t>Je hebt nog niet de kans gehad om je hier in te bekwamen. </a:t>
            </a:r>
          </a:p>
          <a:p>
            <a:endParaRPr lang="nl-NL" sz="1600" dirty="0"/>
          </a:p>
          <a:p>
            <a:r>
              <a:rPr lang="nl-NL" sz="1600" dirty="0"/>
              <a:t>Je weet al het nodige. Een mooie start om het handelingsrepertoire verder uit te breiden. </a:t>
            </a:r>
          </a:p>
          <a:p>
            <a:endParaRPr lang="nl-NL" sz="1600" dirty="0"/>
          </a:p>
          <a:p>
            <a:r>
              <a:rPr lang="nl-NL" sz="1600" dirty="0"/>
              <a:t>Je verbindt voor jouw bekende literatuur aan jouw handelen, je kunt uitleggen hoe je dat met nieuwe vakliteratuur gaat aanpakken. </a:t>
            </a:r>
          </a:p>
          <a:p>
            <a:endParaRPr lang="nl-NL" dirty="0"/>
          </a:p>
        </p:txBody>
      </p:sp>
    </p:spTree>
    <p:extLst>
      <p:ext uri="{BB962C8B-B14F-4D97-AF65-F5344CB8AC3E}">
        <p14:creationId xmlns:p14="http://schemas.microsoft.com/office/powerpoint/2010/main" val="369546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9AFAD8-8C54-4784-A55A-29DA9C10E9D9}"/>
              </a:ext>
            </a:extLst>
          </p:cNvPr>
          <p:cNvSpPr>
            <a:spLocks noGrp="1"/>
          </p:cNvSpPr>
          <p:nvPr>
            <p:ph type="title"/>
          </p:nvPr>
        </p:nvSpPr>
        <p:spPr>
          <a:xfrm>
            <a:off x="827584" y="286604"/>
            <a:ext cx="7539176" cy="1450757"/>
          </a:xfrm>
        </p:spPr>
        <p:txBody>
          <a:bodyPr>
            <a:normAutofit/>
          </a:bodyPr>
          <a:lstStyle/>
          <a:p>
            <a:r>
              <a:rPr lang="nl-NL" sz="4000" b="1" dirty="0">
                <a:solidFill>
                  <a:srgbClr val="008ECC"/>
                </a:solidFill>
              </a:rPr>
              <a:t>     </a:t>
            </a:r>
            <a:r>
              <a:rPr lang="nl-NL" sz="2400" b="1" dirty="0">
                <a:solidFill>
                  <a:schemeClr val="bg2">
                    <a:lumMod val="50000"/>
                  </a:schemeClr>
                </a:solidFill>
                <a:latin typeface="+mn-lt"/>
              </a:rPr>
              <a:t>Happy</a:t>
            </a:r>
          </a:p>
        </p:txBody>
      </p:sp>
      <p:sp>
        <p:nvSpPr>
          <p:cNvPr id="4" name="Tijdelijke aanduiding voor voettekst 3">
            <a:extLst>
              <a:ext uri="{FF2B5EF4-FFF2-40B4-BE49-F238E27FC236}">
                <a16:creationId xmlns:a16="http://schemas.microsoft.com/office/drawing/2014/main" id="{5FBDF7BD-E6C0-402F-A533-12CE56A4D8E8}"/>
              </a:ext>
            </a:extLst>
          </p:cNvPr>
          <p:cNvSpPr>
            <a:spLocks noGrp="1"/>
          </p:cNvSpPr>
          <p:nvPr>
            <p:ph type="ftr" sz="quarter" idx="11"/>
          </p:nvPr>
        </p:nvSpPr>
        <p:spPr/>
        <p:txBody>
          <a:bodyPr/>
          <a:lstStyle/>
          <a:p>
            <a:endParaRPr lang="en-US" dirty="0"/>
          </a:p>
        </p:txBody>
      </p:sp>
      <p:pic>
        <p:nvPicPr>
          <p:cNvPr id="5" name="Tijdelijke aanduiding voor inhoud 4">
            <a:hlinkClick r:id="rId2"/>
            <a:extLst>
              <a:ext uri="{FF2B5EF4-FFF2-40B4-BE49-F238E27FC236}">
                <a16:creationId xmlns:a16="http://schemas.microsoft.com/office/drawing/2014/main" id="{AE35B240-7AAF-413F-9CC2-3E8B55C446CE}"/>
              </a:ext>
            </a:extLst>
          </p:cNvPr>
          <p:cNvPicPr>
            <a:picLocks noGrp="1"/>
          </p:cNvPicPr>
          <p:nvPr>
            <p:ph idx="1"/>
          </p:nvPr>
        </p:nvPicPr>
        <p:blipFill rotWithShape="1">
          <a:blip r:embed="rId3"/>
          <a:srcRect l="7754" t="20338" r="42547" b="54034"/>
          <a:stretch/>
        </p:blipFill>
        <p:spPr bwMode="auto">
          <a:xfrm>
            <a:off x="1564574" y="2656620"/>
            <a:ext cx="6059302" cy="24020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7761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42AAA-DF55-1E4D-71FF-ADE5C1887E9C}"/>
              </a:ext>
            </a:extLst>
          </p:cNvPr>
          <p:cNvSpPr>
            <a:spLocks noGrp="1"/>
          </p:cNvSpPr>
          <p:nvPr>
            <p:ph type="title"/>
          </p:nvPr>
        </p:nvSpPr>
        <p:spPr/>
        <p:txBody>
          <a:bodyPr/>
          <a:lstStyle/>
          <a:p>
            <a:r>
              <a:rPr lang="nl-NL" dirty="0" err="1"/>
              <a:t>Broaden</a:t>
            </a:r>
            <a:r>
              <a:rPr lang="nl-NL" dirty="0"/>
              <a:t> </a:t>
            </a:r>
            <a:r>
              <a:rPr lang="nl-NL" dirty="0" err="1"/>
              <a:t>and</a:t>
            </a:r>
            <a:r>
              <a:rPr lang="nl-NL" dirty="0"/>
              <a:t> </a:t>
            </a:r>
            <a:r>
              <a:rPr lang="nl-NL" dirty="0" err="1"/>
              <a:t>Build</a:t>
            </a:r>
            <a:r>
              <a:rPr lang="nl-NL" dirty="0"/>
              <a:t> </a:t>
            </a:r>
            <a:r>
              <a:rPr lang="nl-NL" dirty="0" err="1"/>
              <a:t>Theory</a:t>
            </a:r>
            <a:r>
              <a:rPr lang="nl-NL" dirty="0"/>
              <a:t> of </a:t>
            </a:r>
            <a:r>
              <a:rPr lang="nl-NL" dirty="0" err="1"/>
              <a:t>Positive</a:t>
            </a:r>
            <a:r>
              <a:rPr lang="nl-NL" dirty="0"/>
              <a:t> </a:t>
            </a:r>
            <a:r>
              <a:rPr lang="nl-NL" dirty="0" err="1"/>
              <a:t>Emotions</a:t>
            </a:r>
            <a:br>
              <a:rPr lang="nl-NL" dirty="0"/>
            </a:br>
            <a:r>
              <a:rPr lang="nl-NL" sz="1600" dirty="0" err="1"/>
              <a:t>Cohn</a:t>
            </a:r>
            <a:r>
              <a:rPr lang="nl-NL" sz="1600" dirty="0"/>
              <a:t> &amp; </a:t>
            </a:r>
            <a:r>
              <a:rPr lang="nl-NL" sz="1600" dirty="0" err="1"/>
              <a:t>Fredrickson</a:t>
            </a:r>
            <a:r>
              <a:rPr lang="nl-NL" sz="1600" dirty="0"/>
              <a:t> (2010) </a:t>
            </a:r>
          </a:p>
        </p:txBody>
      </p:sp>
      <p:sp>
        <p:nvSpPr>
          <p:cNvPr id="4" name="Tijdelijke aanduiding voor voettekst 3">
            <a:extLst>
              <a:ext uri="{FF2B5EF4-FFF2-40B4-BE49-F238E27FC236}">
                <a16:creationId xmlns:a16="http://schemas.microsoft.com/office/drawing/2014/main" id="{D8951822-DBC4-E049-F342-DC030922FAE2}"/>
              </a:ext>
            </a:extLst>
          </p:cNvPr>
          <p:cNvSpPr>
            <a:spLocks noGrp="1"/>
          </p:cNvSpPr>
          <p:nvPr>
            <p:ph type="ftr" sz="quarter" idx="11"/>
          </p:nvPr>
        </p:nvSpPr>
        <p:spPr/>
        <p:txBody>
          <a:bodyPr/>
          <a:lstStyle/>
          <a:p>
            <a:endParaRPr lang="en-US" dirty="0"/>
          </a:p>
        </p:txBody>
      </p:sp>
      <p:graphicFrame>
        <p:nvGraphicFramePr>
          <p:cNvPr id="3" name="Diagram 2">
            <a:extLst>
              <a:ext uri="{FF2B5EF4-FFF2-40B4-BE49-F238E27FC236}">
                <a16:creationId xmlns:a16="http://schemas.microsoft.com/office/drawing/2014/main" id="{AD81BC83-256A-D930-8B00-A72B72385906}"/>
              </a:ext>
            </a:extLst>
          </p:cNvPr>
          <p:cNvGraphicFramePr/>
          <p:nvPr/>
        </p:nvGraphicFramePr>
        <p:xfrm>
          <a:off x="621566" y="2060848"/>
          <a:ext cx="7896708"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ijl: gebogen 4">
            <a:extLst>
              <a:ext uri="{FF2B5EF4-FFF2-40B4-BE49-F238E27FC236}">
                <a16:creationId xmlns:a16="http://schemas.microsoft.com/office/drawing/2014/main" id="{4AD7D1B0-0FCD-01A7-9E3D-D443C98F1698}"/>
              </a:ext>
            </a:extLst>
          </p:cNvPr>
          <p:cNvSpPr/>
          <p:nvPr/>
        </p:nvSpPr>
        <p:spPr>
          <a:xfrm rot="10800000">
            <a:off x="2246087" y="4339850"/>
            <a:ext cx="6106517" cy="1558904"/>
          </a:xfrm>
          <a:prstGeom prst="bentArrow">
            <a:avLst>
              <a:gd name="adj1" fmla="val 11586"/>
              <a:gd name="adj2" fmla="val 21689"/>
              <a:gd name="adj3" fmla="val 25657"/>
              <a:gd name="adj4" fmla="val 0"/>
            </a:avLst>
          </a:prstGeom>
          <a:solidFill>
            <a:schemeClr val="accent1"/>
          </a:solidFill>
          <a:ln>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L-vorm 10">
            <a:extLst>
              <a:ext uri="{FF2B5EF4-FFF2-40B4-BE49-F238E27FC236}">
                <a16:creationId xmlns:a16="http://schemas.microsoft.com/office/drawing/2014/main" id="{AC133B03-AD4A-96B9-D7A7-E163B1BE52B0}"/>
              </a:ext>
            </a:extLst>
          </p:cNvPr>
          <p:cNvSpPr/>
          <p:nvPr/>
        </p:nvSpPr>
        <p:spPr>
          <a:xfrm rot="16200000">
            <a:off x="5073745" y="3096488"/>
            <a:ext cx="712612" cy="5604533"/>
          </a:xfrm>
          <a:prstGeom prst="corner">
            <a:avLst>
              <a:gd name="adj1" fmla="val 38000"/>
              <a:gd name="adj2" fmla="val 100000"/>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 wrap="square" anchor="t" anchorCtr="0"/>
          <a:lstStyle/>
          <a:p>
            <a:pPr algn="ctr"/>
            <a:r>
              <a:rPr lang="nl-NL" sz="1400" dirty="0" err="1">
                <a:solidFill>
                  <a:schemeClr val="tx1"/>
                </a:solidFill>
              </a:rPr>
              <a:t>Produces</a:t>
            </a:r>
            <a:r>
              <a:rPr lang="nl-NL" sz="1400" dirty="0">
                <a:solidFill>
                  <a:schemeClr val="tx1"/>
                </a:solidFill>
              </a:rPr>
              <a:t> more </a:t>
            </a:r>
            <a:r>
              <a:rPr lang="nl-NL" sz="1400" dirty="0" err="1">
                <a:solidFill>
                  <a:schemeClr val="tx1"/>
                </a:solidFill>
              </a:rPr>
              <a:t>experiences</a:t>
            </a:r>
            <a:r>
              <a:rPr lang="nl-NL" sz="1400" dirty="0">
                <a:solidFill>
                  <a:schemeClr val="tx1"/>
                </a:solidFill>
              </a:rPr>
              <a:t> of </a:t>
            </a:r>
            <a:r>
              <a:rPr lang="nl-NL" sz="1400" dirty="0" err="1">
                <a:solidFill>
                  <a:schemeClr val="tx1"/>
                </a:solidFill>
              </a:rPr>
              <a:t>positive</a:t>
            </a:r>
            <a:r>
              <a:rPr lang="nl-NL" sz="1400" dirty="0">
                <a:solidFill>
                  <a:schemeClr val="tx1"/>
                </a:solidFill>
              </a:rPr>
              <a:t> </a:t>
            </a:r>
            <a:r>
              <a:rPr lang="nl-NL" sz="1400" dirty="0" err="1">
                <a:solidFill>
                  <a:schemeClr val="tx1"/>
                </a:solidFill>
              </a:rPr>
              <a:t>emotions</a:t>
            </a:r>
            <a:r>
              <a:rPr lang="nl-NL" sz="1400" dirty="0">
                <a:solidFill>
                  <a:schemeClr val="tx1"/>
                </a:solidFill>
              </a:rPr>
              <a:t>, </a:t>
            </a:r>
            <a:r>
              <a:rPr lang="nl-NL" sz="1400" dirty="0" err="1">
                <a:solidFill>
                  <a:schemeClr val="tx1"/>
                </a:solidFill>
              </a:rPr>
              <a:t>creating</a:t>
            </a:r>
            <a:r>
              <a:rPr lang="nl-NL" sz="1400" dirty="0">
                <a:solidFill>
                  <a:schemeClr val="tx1"/>
                </a:solidFill>
              </a:rPr>
              <a:t> </a:t>
            </a:r>
            <a:r>
              <a:rPr lang="nl-NL" sz="1400" dirty="0" err="1">
                <a:solidFill>
                  <a:schemeClr val="tx1"/>
                </a:solidFill>
              </a:rPr>
              <a:t>an</a:t>
            </a:r>
            <a:r>
              <a:rPr lang="nl-NL" sz="1400" dirty="0">
                <a:solidFill>
                  <a:schemeClr val="tx1"/>
                </a:solidFill>
              </a:rPr>
              <a:t> </a:t>
            </a:r>
            <a:r>
              <a:rPr lang="nl-NL" sz="1400" dirty="0" err="1">
                <a:solidFill>
                  <a:schemeClr val="tx1"/>
                </a:solidFill>
              </a:rPr>
              <a:t>upward</a:t>
            </a:r>
            <a:r>
              <a:rPr lang="nl-NL" sz="1400" dirty="0">
                <a:solidFill>
                  <a:schemeClr val="tx1"/>
                </a:solidFill>
              </a:rPr>
              <a:t> </a:t>
            </a:r>
            <a:r>
              <a:rPr lang="nl-NL" sz="1400" dirty="0" err="1">
                <a:solidFill>
                  <a:schemeClr val="tx1"/>
                </a:solidFill>
              </a:rPr>
              <a:t>spiral</a:t>
            </a:r>
            <a:endParaRPr lang="nl-NL" sz="1400" dirty="0">
              <a:solidFill>
                <a:schemeClr val="tx1"/>
              </a:solidFill>
            </a:endParaRPr>
          </a:p>
        </p:txBody>
      </p:sp>
      <p:sp>
        <p:nvSpPr>
          <p:cNvPr id="9" name="Tijdelijke aanduiding voor inhoud 2">
            <a:extLst>
              <a:ext uri="{FF2B5EF4-FFF2-40B4-BE49-F238E27FC236}">
                <a16:creationId xmlns:a16="http://schemas.microsoft.com/office/drawing/2014/main" id="{BB3463B9-8E41-5304-6D54-B78D7378B2CD}"/>
              </a:ext>
            </a:extLst>
          </p:cNvPr>
          <p:cNvSpPr txBox="1">
            <a:spLocks/>
          </p:cNvSpPr>
          <p:nvPr/>
        </p:nvSpPr>
        <p:spPr>
          <a:xfrm>
            <a:off x="911682" y="1845734"/>
            <a:ext cx="7548982" cy="44809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lang="en-US" b="0" i="0" dirty="0">
                <a:solidFill>
                  <a:srgbClr val="111111"/>
                </a:solidFill>
                <a:effectLst/>
                <a:latin typeface="Roboto" panose="02000000000000000000" pitchFamily="2" charset="0"/>
              </a:rPr>
              <a:t> </a:t>
            </a:r>
          </a:p>
          <a:p>
            <a:pPr marL="0" indent="0" fontAlgn="auto">
              <a:buNone/>
            </a:pPr>
            <a:endParaRPr lang="nl-NL" dirty="0"/>
          </a:p>
        </p:txBody>
      </p:sp>
      <p:sp>
        <p:nvSpPr>
          <p:cNvPr id="12" name="Tekstvak 11">
            <a:extLst>
              <a:ext uri="{FF2B5EF4-FFF2-40B4-BE49-F238E27FC236}">
                <a16:creationId xmlns:a16="http://schemas.microsoft.com/office/drawing/2014/main" id="{7338BCF9-F206-A80F-1063-053C6FECEE09}"/>
              </a:ext>
            </a:extLst>
          </p:cNvPr>
          <p:cNvSpPr txBox="1"/>
          <p:nvPr/>
        </p:nvSpPr>
        <p:spPr>
          <a:xfrm>
            <a:off x="2195736" y="289967"/>
            <a:ext cx="6200120" cy="769441"/>
          </a:xfrm>
          <a:prstGeom prst="rect">
            <a:avLst/>
          </a:prstGeom>
          <a:noFill/>
        </p:spPr>
        <p:txBody>
          <a:bodyPr wrap="square" rtlCol="0">
            <a:spAutoFit/>
          </a:bodyPr>
          <a:lstStyle/>
          <a:p>
            <a:pPr algn="r"/>
            <a:r>
              <a:rPr lang="nl-NL" sz="1600" dirty="0"/>
              <a:t>"</a:t>
            </a:r>
            <a:r>
              <a:rPr lang="nl-NL" sz="1600" dirty="0" err="1"/>
              <a:t>Positiviteit</a:t>
            </a:r>
            <a:r>
              <a:rPr lang="nl-NL" sz="1600" dirty="0"/>
              <a:t> verandert niet alleen de inhoud van je geest. </a:t>
            </a:r>
            <a:br>
              <a:rPr lang="nl-NL" sz="1600" dirty="0"/>
            </a:br>
            <a:r>
              <a:rPr lang="nl-NL" sz="1600" dirty="0"/>
              <a:t>Het vergroot de reikwijdte van de mogelijkheden die je ziet” </a:t>
            </a:r>
            <a:br>
              <a:rPr lang="nl-NL" sz="1600" dirty="0"/>
            </a:br>
            <a:r>
              <a:rPr lang="nl-NL" sz="1200" i="1" dirty="0"/>
              <a:t>B. </a:t>
            </a:r>
            <a:r>
              <a:rPr lang="nl-NL" sz="1200" i="1" dirty="0" err="1"/>
              <a:t>Fredrickson</a:t>
            </a:r>
            <a:endParaRPr lang="nl-NL" sz="1200" i="1" dirty="0"/>
          </a:p>
        </p:txBody>
      </p:sp>
    </p:spTree>
    <p:extLst>
      <p:ext uri="{BB962C8B-B14F-4D97-AF65-F5344CB8AC3E}">
        <p14:creationId xmlns:p14="http://schemas.microsoft.com/office/powerpoint/2010/main" val="2510997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14A66-0FD3-4957-9D95-EF344179886E}"/>
              </a:ext>
            </a:extLst>
          </p:cNvPr>
          <p:cNvSpPr>
            <a:spLocks noGrp="1"/>
          </p:cNvSpPr>
          <p:nvPr>
            <p:ph type="title"/>
          </p:nvPr>
        </p:nvSpPr>
        <p:spPr/>
        <p:txBody>
          <a:bodyPr>
            <a:normAutofit/>
          </a:bodyPr>
          <a:lstStyle/>
          <a:p>
            <a:r>
              <a:rPr lang="nl-NL" sz="2400" b="1" dirty="0">
                <a:latin typeface="+mn-lt"/>
              </a:rPr>
              <a:t>Ofwel</a:t>
            </a:r>
            <a:endParaRPr lang="nl-NL" sz="1800" b="1" dirty="0">
              <a:latin typeface="+mn-lt"/>
            </a:endParaRPr>
          </a:p>
        </p:txBody>
      </p:sp>
      <p:sp>
        <p:nvSpPr>
          <p:cNvPr id="3" name="Tijdelijke aanduiding voor inhoud 2">
            <a:extLst>
              <a:ext uri="{FF2B5EF4-FFF2-40B4-BE49-F238E27FC236}">
                <a16:creationId xmlns:a16="http://schemas.microsoft.com/office/drawing/2014/main" id="{F00C24A1-EF01-49D7-A400-AAA70E1D2E0B}"/>
              </a:ext>
            </a:extLst>
          </p:cNvPr>
          <p:cNvSpPr>
            <a:spLocks noGrp="1"/>
          </p:cNvSpPr>
          <p:nvPr>
            <p:ph idx="1"/>
          </p:nvPr>
        </p:nvSpPr>
        <p:spPr>
          <a:xfrm>
            <a:off x="801289" y="2069517"/>
            <a:ext cx="7543801" cy="4023360"/>
          </a:xfrm>
        </p:spPr>
        <p:txBody>
          <a:bodyPr vert="horz" lIns="0" tIns="45720" rIns="0" bIns="45720" rtlCol="0" anchor="t">
            <a:normAutofit/>
          </a:bodyPr>
          <a:lstStyle/>
          <a:p>
            <a:pPr>
              <a:buFont typeface="Wingdings" panose="05000000000000000000" pitchFamily="2" charset="2"/>
              <a:buChar char="§"/>
            </a:pPr>
            <a:r>
              <a:rPr lang="nl-NL" dirty="0">
                <a:ea typeface="ＭＳ Ｐゴシック" pitchFamily="-65" charset="-128"/>
                <a:cs typeface="ＭＳ Ｐゴシック" pitchFamily="-65" charset="-128"/>
              </a:rPr>
              <a:t>het voortbouwen op en uitbreiden van persoonlijke kwaliteiten:</a:t>
            </a:r>
          </a:p>
          <a:p>
            <a:pPr lvl="1">
              <a:buFont typeface="Wingdings" panose="05000000000000000000" pitchFamily="2" charset="2"/>
              <a:buChar char="§"/>
            </a:pPr>
            <a:r>
              <a:rPr lang="nl-NL" dirty="0">
                <a:ea typeface="ＭＳ Ｐゴシック" pitchFamily="-65" charset="-128"/>
                <a:cs typeface="ＭＳ Ｐゴシック" pitchFamily="-65" charset="-128"/>
              </a:rPr>
              <a:t>genereert positieve emoties </a:t>
            </a:r>
          </a:p>
          <a:p>
            <a:pPr lvl="1">
              <a:buFont typeface="Wingdings" panose="05000000000000000000" pitchFamily="2" charset="2"/>
              <a:buChar char="§"/>
            </a:pPr>
            <a:r>
              <a:rPr lang="nl-NL" dirty="0">
                <a:ea typeface="ＭＳ Ｐゴシック" pitchFamily="-65" charset="-128"/>
                <a:cs typeface="ＭＳ Ｐゴシック" pitchFamily="-65" charset="-128"/>
              </a:rPr>
              <a:t>Levert creativiteit op</a:t>
            </a:r>
          </a:p>
          <a:p>
            <a:pPr lvl="1">
              <a:buFont typeface="Wingdings" panose="05000000000000000000" pitchFamily="2" charset="2"/>
              <a:buChar char="§"/>
            </a:pPr>
            <a:r>
              <a:rPr lang="nl-NL" dirty="0">
                <a:ea typeface="ＭＳ Ｐゴシック" pitchFamily="-65" charset="-128"/>
                <a:cs typeface="ＭＳ Ｐゴシック" pitchFamily="-65" charset="-128"/>
              </a:rPr>
              <a:t>Geeft hogere motivatie. </a:t>
            </a:r>
            <a:endParaRPr lang="nl-NL" dirty="0"/>
          </a:p>
          <a:p>
            <a:pPr>
              <a:buFont typeface="Wingdings" panose="05000000000000000000" pitchFamily="2" charset="2"/>
              <a:buChar char="§"/>
            </a:pPr>
            <a:endParaRPr lang="nl-NL" dirty="0">
              <a:ea typeface="ＭＳ Ｐゴシック" pitchFamily="-65" charset="-128"/>
              <a:cs typeface="ＭＳ Ｐゴシック" pitchFamily="-65" charset="-128"/>
            </a:endParaRPr>
          </a:p>
          <a:p>
            <a:pPr>
              <a:buFont typeface="Wingdings" panose="05000000000000000000" pitchFamily="2" charset="2"/>
              <a:buChar char="§"/>
            </a:pPr>
            <a:r>
              <a:rPr lang="nl-NL" dirty="0">
                <a:ea typeface="ＭＳ Ｐゴシック" pitchFamily="-65" charset="-128"/>
                <a:cs typeface="ＭＳ Ｐゴシック" pitchFamily="-65" charset="-128"/>
              </a:rPr>
              <a:t>PERMA -&gt; welbevinden - welzijn</a:t>
            </a:r>
          </a:p>
          <a:p>
            <a:pPr lvl="1">
              <a:buFont typeface="Wingdings" panose="05000000000000000000" pitchFamily="2" charset="2"/>
              <a:buChar char="§"/>
            </a:pPr>
            <a:r>
              <a:rPr lang="nl-NL" dirty="0">
                <a:ea typeface="ＭＳ Ｐゴシック" pitchFamily="-65" charset="-128"/>
                <a:cs typeface="ＭＳ Ｐゴシック" pitchFamily="-65" charset="-128"/>
              </a:rPr>
              <a:t>Positieve </a:t>
            </a:r>
            <a:r>
              <a:rPr lang="nl-NL" dirty="0" err="1">
                <a:ea typeface="ＭＳ Ｐゴシック" pitchFamily="-65" charset="-128"/>
                <a:cs typeface="ＭＳ Ｐゴシック" pitchFamily="-65" charset="-128"/>
              </a:rPr>
              <a:t>emotions</a:t>
            </a:r>
            <a:endParaRPr lang="nl-NL" dirty="0">
              <a:ea typeface="ＭＳ Ｐゴシック" pitchFamily="-65" charset="-128"/>
              <a:cs typeface="ＭＳ Ｐゴシック" pitchFamily="-65" charset="-128"/>
            </a:endParaRPr>
          </a:p>
          <a:p>
            <a:pPr lvl="1">
              <a:buFont typeface="Wingdings" panose="05000000000000000000" pitchFamily="2" charset="2"/>
              <a:buChar char="§"/>
            </a:pPr>
            <a:r>
              <a:rPr lang="nl-NL" dirty="0">
                <a:ea typeface="ＭＳ Ｐゴシック" pitchFamily="-65" charset="-128"/>
                <a:cs typeface="ＭＳ Ｐゴシック" pitchFamily="-65" charset="-128"/>
              </a:rPr>
              <a:t>Engagement</a:t>
            </a:r>
          </a:p>
          <a:p>
            <a:pPr lvl="1">
              <a:buFont typeface="Wingdings" panose="05000000000000000000" pitchFamily="2" charset="2"/>
              <a:buChar char="§"/>
            </a:pPr>
            <a:r>
              <a:rPr lang="nl-NL" dirty="0" err="1">
                <a:ea typeface="ＭＳ Ｐゴシック" pitchFamily="-65" charset="-128"/>
                <a:cs typeface="ＭＳ Ｐゴシック" pitchFamily="-65" charset="-128"/>
              </a:rPr>
              <a:t>Relationship</a:t>
            </a:r>
            <a:endParaRPr lang="nl-NL" dirty="0">
              <a:ea typeface="ＭＳ Ｐゴシック" pitchFamily="-65" charset="-128"/>
              <a:cs typeface="ＭＳ Ｐゴシック" pitchFamily="-65" charset="-128"/>
            </a:endParaRPr>
          </a:p>
          <a:p>
            <a:pPr lvl="1">
              <a:buFont typeface="Wingdings" panose="05000000000000000000" pitchFamily="2" charset="2"/>
              <a:buChar char="§"/>
            </a:pPr>
            <a:r>
              <a:rPr lang="nl-NL" dirty="0" err="1">
                <a:ea typeface="ＭＳ Ｐゴシック" pitchFamily="-65" charset="-128"/>
                <a:cs typeface="ＭＳ Ｐゴシック" pitchFamily="-65" charset="-128"/>
              </a:rPr>
              <a:t>Meaning</a:t>
            </a:r>
            <a:endParaRPr lang="nl-NL" dirty="0">
              <a:ea typeface="ＭＳ Ｐゴシック" pitchFamily="-65" charset="-128"/>
              <a:cs typeface="ＭＳ Ｐゴシック" pitchFamily="-65" charset="-128"/>
            </a:endParaRPr>
          </a:p>
          <a:p>
            <a:pPr lvl="1">
              <a:buFont typeface="Wingdings" panose="05000000000000000000" pitchFamily="2" charset="2"/>
              <a:buChar char="§"/>
            </a:pPr>
            <a:r>
              <a:rPr lang="nl-NL" dirty="0" err="1">
                <a:ea typeface="ＭＳ Ｐゴシック" pitchFamily="-65" charset="-128"/>
                <a:cs typeface="ＭＳ Ｐゴシック" pitchFamily="-65" charset="-128"/>
              </a:rPr>
              <a:t>Accomplishment</a:t>
            </a:r>
            <a:endParaRPr lang="nl-NL" dirty="0">
              <a:ea typeface="ＭＳ Ｐゴシック" pitchFamily="-65" charset="-128"/>
              <a:cs typeface="ＭＳ Ｐゴシック" pitchFamily="-65" charset="-128"/>
            </a:endParaRPr>
          </a:p>
          <a:p>
            <a:pPr lvl="1">
              <a:buFont typeface="Wingdings" panose="05000000000000000000" pitchFamily="2" charset="2"/>
              <a:buChar char="§"/>
            </a:pPr>
            <a:endParaRPr lang="nl-NL" dirty="0">
              <a:ea typeface="ＭＳ Ｐゴシック" pitchFamily="-65" charset="-128"/>
              <a:cs typeface="ＭＳ Ｐゴシック" pitchFamily="-65" charset="-128"/>
            </a:endParaRPr>
          </a:p>
          <a:p>
            <a:pPr lvl="1">
              <a:buFont typeface="Wingdings" panose="05000000000000000000" pitchFamily="2" charset="2"/>
              <a:buChar char="§"/>
            </a:pPr>
            <a:endParaRPr lang="nl-NL" dirty="0"/>
          </a:p>
          <a:p>
            <a:pPr lvl="1">
              <a:buFont typeface="Wingdings" panose="05000000000000000000" pitchFamily="2" charset="2"/>
              <a:buChar char="§"/>
            </a:pPr>
            <a:endParaRPr lang="nl-NL" dirty="0"/>
          </a:p>
          <a:p>
            <a:pPr marL="201168" lvl="1" indent="0">
              <a:buNone/>
            </a:pPr>
            <a:endParaRPr lang="nl-NL" dirty="0">
              <a:solidFill>
                <a:schemeClr val="tx1"/>
              </a:solidFill>
            </a:endParaRPr>
          </a:p>
          <a:p>
            <a:pPr marL="0" indent="0" algn="ctr">
              <a:buNone/>
            </a:pPr>
            <a:endParaRPr lang="nl-NL" b="1" dirty="0">
              <a:solidFill>
                <a:srgbClr val="0070C0"/>
              </a:solidFill>
            </a:endParaRPr>
          </a:p>
          <a:p>
            <a:pPr marL="0" indent="0">
              <a:buNone/>
            </a:pPr>
            <a:endParaRPr lang="nl-NL" dirty="0">
              <a:solidFill>
                <a:srgbClr val="0070C0"/>
              </a:solidFill>
            </a:endParaRPr>
          </a:p>
          <a:p>
            <a:pPr marL="0" indent="0" algn="ctr">
              <a:buNone/>
            </a:pPr>
            <a:endParaRPr lang="nl-NL" b="1" dirty="0">
              <a:solidFill>
                <a:srgbClr val="0070C0"/>
              </a:solidFill>
            </a:endParaRPr>
          </a:p>
        </p:txBody>
      </p:sp>
      <p:sp>
        <p:nvSpPr>
          <p:cNvPr id="4" name="Tijdelijke aanduiding voor voettekst 3">
            <a:extLst>
              <a:ext uri="{FF2B5EF4-FFF2-40B4-BE49-F238E27FC236}">
                <a16:creationId xmlns:a16="http://schemas.microsoft.com/office/drawing/2014/main" id="{0EE180D6-BCA7-479B-AAAA-E541F1B5147F}"/>
              </a:ext>
            </a:extLst>
          </p:cNvPr>
          <p:cNvSpPr>
            <a:spLocks noGrp="1"/>
          </p:cNvSpPr>
          <p:nvPr>
            <p:ph type="ftr" sz="quarter" idx="11"/>
          </p:nvPr>
        </p:nvSpPr>
        <p:spPr>
          <a:xfrm>
            <a:off x="2786308" y="6504937"/>
            <a:ext cx="3617103" cy="365125"/>
          </a:xfrm>
        </p:spPr>
        <p:txBody>
          <a:bodyPr/>
          <a:lstStyle/>
          <a:p>
            <a:endParaRPr lang="en-US" dirty="0"/>
          </a:p>
        </p:txBody>
      </p:sp>
    </p:spTree>
    <p:extLst>
      <p:ext uri="{BB962C8B-B14F-4D97-AF65-F5344CB8AC3E}">
        <p14:creationId xmlns:p14="http://schemas.microsoft.com/office/powerpoint/2010/main" val="200230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14A66-0FD3-4957-9D95-EF344179886E}"/>
              </a:ext>
            </a:extLst>
          </p:cNvPr>
          <p:cNvSpPr>
            <a:spLocks noGrp="1"/>
          </p:cNvSpPr>
          <p:nvPr>
            <p:ph type="title"/>
          </p:nvPr>
        </p:nvSpPr>
        <p:spPr/>
        <p:txBody>
          <a:bodyPr>
            <a:normAutofit/>
          </a:bodyPr>
          <a:lstStyle/>
          <a:p>
            <a:r>
              <a:rPr lang="nl-NL" sz="2400" b="1" dirty="0">
                <a:latin typeface="+mn-lt"/>
              </a:rPr>
              <a:t>Waarderend onderzoek – Appreciative Inquiry</a:t>
            </a:r>
          </a:p>
        </p:txBody>
      </p:sp>
      <p:sp>
        <p:nvSpPr>
          <p:cNvPr id="3" name="Tijdelijke aanduiding voor inhoud 2">
            <a:extLst>
              <a:ext uri="{FF2B5EF4-FFF2-40B4-BE49-F238E27FC236}">
                <a16:creationId xmlns:a16="http://schemas.microsoft.com/office/drawing/2014/main" id="{F00C24A1-EF01-49D7-A400-AAA70E1D2E0B}"/>
              </a:ext>
            </a:extLst>
          </p:cNvPr>
          <p:cNvSpPr>
            <a:spLocks noGrp="1"/>
          </p:cNvSpPr>
          <p:nvPr>
            <p:ph idx="1"/>
          </p:nvPr>
        </p:nvSpPr>
        <p:spPr>
          <a:xfrm>
            <a:off x="801289" y="2069517"/>
            <a:ext cx="7543801" cy="4023360"/>
          </a:xfrm>
        </p:spPr>
        <p:txBody>
          <a:bodyPr vert="horz" lIns="0" tIns="45720" rIns="0" bIns="45720" rtlCol="0" anchor="t">
            <a:normAutofit/>
          </a:bodyPr>
          <a:lstStyle/>
          <a:p>
            <a:pPr lvl="1">
              <a:buFont typeface="Wingdings" panose="05000000000000000000" pitchFamily="2" charset="2"/>
              <a:buChar char="§"/>
            </a:pPr>
            <a:endParaRPr lang="nl-NL" dirty="0"/>
          </a:p>
          <a:p>
            <a:pPr lvl="1">
              <a:buFont typeface="Wingdings" panose="05000000000000000000" pitchFamily="2" charset="2"/>
              <a:buChar char="§"/>
            </a:pPr>
            <a:endParaRPr lang="nl-NL" dirty="0"/>
          </a:p>
          <a:p>
            <a:pPr marL="201168" lvl="1" indent="0">
              <a:buNone/>
            </a:pPr>
            <a:endParaRPr lang="nl-NL" dirty="0">
              <a:solidFill>
                <a:schemeClr val="tx1"/>
              </a:solidFill>
            </a:endParaRPr>
          </a:p>
          <a:p>
            <a:pPr marL="0" indent="0" algn="ctr">
              <a:buNone/>
            </a:pPr>
            <a:r>
              <a:rPr lang="nl-NL" sz="1600" dirty="0"/>
              <a:t>		– </a:t>
            </a:r>
            <a:r>
              <a:rPr lang="nl-NL" sz="1600" dirty="0" err="1"/>
              <a:t>Cooperrider</a:t>
            </a:r>
            <a:r>
              <a:rPr lang="nl-NL" sz="1600" dirty="0"/>
              <a:t> &amp; Whitney (2006)</a:t>
            </a:r>
          </a:p>
          <a:p>
            <a:pPr marL="0" indent="0" algn="ctr">
              <a:buNone/>
            </a:pPr>
            <a:endParaRPr lang="nl-NL" sz="1600" b="1" dirty="0">
              <a:solidFill>
                <a:srgbClr val="0070C0"/>
              </a:solidFill>
            </a:endParaRPr>
          </a:p>
          <a:p>
            <a:pPr marL="0" indent="0">
              <a:buNone/>
            </a:pPr>
            <a:endParaRPr lang="nl-NL" dirty="0">
              <a:solidFill>
                <a:srgbClr val="0070C0"/>
              </a:solidFill>
            </a:endParaRPr>
          </a:p>
          <a:p>
            <a:pPr marL="0" indent="0" algn="ctr">
              <a:buNone/>
            </a:pPr>
            <a:endParaRPr lang="nl-NL" b="1" dirty="0">
              <a:solidFill>
                <a:srgbClr val="0070C0"/>
              </a:solidFill>
            </a:endParaRPr>
          </a:p>
        </p:txBody>
      </p:sp>
      <p:sp>
        <p:nvSpPr>
          <p:cNvPr id="4" name="Tijdelijke aanduiding voor voettekst 3">
            <a:extLst>
              <a:ext uri="{FF2B5EF4-FFF2-40B4-BE49-F238E27FC236}">
                <a16:creationId xmlns:a16="http://schemas.microsoft.com/office/drawing/2014/main" id="{0EE180D6-BCA7-479B-AAAA-E541F1B5147F}"/>
              </a:ext>
            </a:extLst>
          </p:cNvPr>
          <p:cNvSpPr>
            <a:spLocks noGrp="1"/>
          </p:cNvSpPr>
          <p:nvPr>
            <p:ph type="ftr" sz="quarter" idx="11"/>
          </p:nvPr>
        </p:nvSpPr>
        <p:spPr>
          <a:xfrm>
            <a:off x="2786308" y="6504937"/>
            <a:ext cx="3617103" cy="365125"/>
          </a:xfrm>
        </p:spPr>
        <p:txBody>
          <a:bodyPr/>
          <a:lstStyle/>
          <a:p>
            <a:endParaRPr lang="en-US" dirty="0"/>
          </a:p>
        </p:txBody>
      </p:sp>
      <p:pic>
        <p:nvPicPr>
          <p:cNvPr id="1026" name="Picture 2" descr="Waarderend Onderzoek / Appreciative Inquiry - BridgingSpaces.nl">
            <a:extLst>
              <a:ext uri="{FF2B5EF4-FFF2-40B4-BE49-F238E27FC236}">
                <a16:creationId xmlns:a16="http://schemas.microsoft.com/office/drawing/2014/main" id="{42120E0D-4FFD-405F-8CCA-61DCB8C19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71"/>
          <a:stretch/>
        </p:blipFill>
        <p:spPr bwMode="auto">
          <a:xfrm>
            <a:off x="1804633" y="1988840"/>
            <a:ext cx="5580452" cy="383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385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Appreciative</a:t>
            </a:r>
            <a:r>
              <a:rPr lang="nl-NL" dirty="0"/>
              <a:t> </a:t>
            </a:r>
            <a:r>
              <a:rPr lang="nl-NL" dirty="0" err="1"/>
              <a:t>Inquiry</a:t>
            </a:r>
            <a:r>
              <a:rPr lang="nl-NL" dirty="0"/>
              <a:t> </a:t>
            </a:r>
            <a:br>
              <a:rPr lang="nl-NL" dirty="0"/>
            </a:br>
            <a:r>
              <a:rPr lang="nl-NL" dirty="0"/>
              <a:t>(</a:t>
            </a:r>
            <a:r>
              <a:rPr lang="nl-NL" sz="1800" dirty="0" err="1"/>
              <a:t>Cooperrider</a:t>
            </a:r>
            <a:r>
              <a:rPr lang="nl-NL" sz="1800" dirty="0"/>
              <a:t> en </a:t>
            </a:r>
            <a:r>
              <a:rPr lang="nl-NL" sz="1800" dirty="0" err="1"/>
              <a:t>Whitney</a:t>
            </a:r>
            <a:r>
              <a:rPr lang="nl-NL" sz="1800" dirty="0"/>
              <a:t>, 2006)</a:t>
            </a:r>
          </a:p>
        </p:txBody>
      </p:sp>
      <p:sp>
        <p:nvSpPr>
          <p:cNvPr id="3" name="Tijdelijke aanduiding voor inhoud 2"/>
          <p:cNvSpPr>
            <a:spLocks noGrp="1"/>
          </p:cNvSpPr>
          <p:nvPr>
            <p:ph idx="1"/>
          </p:nvPr>
        </p:nvSpPr>
        <p:spPr/>
        <p:txBody>
          <a:bodyPr/>
          <a:lstStyle/>
          <a:p>
            <a:r>
              <a:rPr lang="nl-NL" dirty="0"/>
              <a:t>Er zijn vijf principes waar Appreciative Inquiry zich op baseert</a:t>
            </a:r>
          </a:p>
          <a:p>
            <a:pPr marL="457200" indent="-457200">
              <a:buFont typeface="+mj-lt"/>
              <a:buAutoNum type="arabicPeriod"/>
            </a:pPr>
            <a:r>
              <a:rPr lang="nl-NL" dirty="0"/>
              <a:t>Positieve principe; </a:t>
            </a:r>
            <a:r>
              <a:rPr lang="nl-NL" dirty="0">
                <a:solidFill>
                  <a:srgbClr val="0070C0"/>
                </a:solidFill>
              </a:rPr>
              <a:t>positieve </a:t>
            </a:r>
            <a:r>
              <a:rPr lang="nl-NL" dirty="0"/>
              <a:t>emoties geven energie en inspiratie.</a:t>
            </a:r>
          </a:p>
          <a:p>
            <a:pPr marL="457200" indent="-457200">
              <a:buFont typeface="+mj-lt"/>
              <a:buAutoNum type="arabicPeriod"/>
            </a:pPr>
            <a:r>
              <a:rPr lang="nl-NL" dirty="0"/>
              <a:t>Sociaal constructivisme; een stroming in de leerpsychologie, waarbij </a:t>
            </a:r>
            <a:r>
              <a:rPr lang="nl-NL" dirty="0">
                <a:solidFill>
                  <a:srgbClr val="0070C0"/>
                </a:solidFill>
              </a:rPr>
              <a:t>kennis</a:t>
            </a:r>
            <a:r>
              <a:rPr lang="nl-NL" dirty="0"/>
              <a:t> in </a:t>
            </a:r>
            <a:r>
              <a:rPr lang="nl-NL" dirty="0">
                <a:solidFill>
                  <a:srgbClr val="0070C0"/>
                </a:solidFill>
              </a:rPr>
              <a:t>relatie </a:t>
            </a:r>
            <a:r>
              <a:rPr lang="nl-NL" dirty="0"/>
              <a:t>met anderen gecreëerd wordt. </a:t>
            </a:r>
          </a:p>
          <a:p>
            <a:pPr marL="457200" indent="-457200">
              <a:buFont typeface="+mj-lt"/>
              <a:buAutoNum type="arabicPeriod"/>
            </a:pPr>
            <a:r>
              <a:rPr lang="nl-NL" dirty="0"/>
              <a:t>Poëtische principe; de verandering is een </a:t>
            </a:r>
            <a:r>
              <a:rPr lang="nl-NL" dirty="0">
                <a:solidFill>
                  <a:srgbClr val="0070C0"/>
                </a:solidFill>
              </a:rPr>
              <a:t>verhaal</a:t>
            </a:r>
            <a:r>
              <a:rPr lang="nl-NL" dirty="0"/>
              <a:t> in wording. De uitkomsten staan niet vast aan de start.</a:t>
            </a:r>
          </a:p>
          <a:p>
            <a:pPr marL="457200" indent="-457200">
              <a:buFont typeface="+mj-lt"/>
              <a:buAutoNum type="arabicPeriod"/>
            </a:pPr>
            <a:r>
              <a:rPr lang="nl-NL" dirty="0"/>
              <a:t>Simultaneïteit principe; </a:t>
            </a:r>
            <a:r>
              <a:rPr lang="nl-NL" dirty="0">
                <a:solidFill>
                  <a:srgbClr val="0070C0"/>
                </a:solidFill>
              </a:rPr>
              <a:t>onderzoek</a:t>
            </a:r>
            <a:r>
              <a:rPr lang="nl-NL" dirty="0"/>
              <a:t> is een interventie.</a:t>
            </a:r>
          </a:p>
          <a:p>
            <a:pPr marL="457200" indent="-457200">
              <a:buFont typeface="+mj-lt"/>
              <a:buAutoNum type="arabicPeriod"/>
            </a:pPr>
            <a:r>
              <a:rPr lang="nl-NL" dirty="0" err="1"/>
              <a:t>Anticipatorische</a:t>
            </a:r>
            <a:r>
              <a:rPr lang="nl-NL" dirty="0"/>
              <a:t> principe; </a:t>
            </a:r>
            <a:r>
              <a:rPr lang="nl-NL" dirty="0">
                <a:solidFill>
                  <a:srgbClr val="0070C0"/>
                </a:solidFill>
              </a:rPr>
              <a:t>verbeelde toekomst </a:t>
            </a:r>
            <a:r>
              <a:rPr lang="nl-NL" dirty="0"/>
              <a:t>is de motor van verandering.</a:t>
            </a:r>
          </a:p>
          <a:p>
            <a:endParaRPr lang="nl-NL" dirty="0"/>
          </a:p>
        </p:txBody>
      </p:sp>
      <p:sp>
        <p:nvSpPr>
          <p:cNvPr id="4" name="Tijdelijke aanduiding voor voettekst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31146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42AAA-DF55-1E4D-71FF-ADE5C1887E9C}"/>
              </a:ext>
            </a:extLst>
          </p:cNvPr>
          <p:cNvSpPr>
            <a:spLocks noGrp="1"/>
          </p:cNvSpPr>
          <p:nvPr>
            <p:ph type="title"/>
          </p:nvPr>
        </p:nvSpPr>
        <p:spPr/>
        <p:txBody>
          <a:bodyPr/>
          <a:lstStyle/>
          <a:p>
            <a:r>
              <a:rPr lang="nl-NL" dirty="0" err="1"/>
              <a:t>Appreciative</a:t>
            </a:r>
            <a:r>
              <a:rPr lang="nl-NL" dirty="0"/>
              <a:t> </a:t>
            </a:r>
            <a:r>
              <a:rPr lang="nl-NL" dirty="0" err="1"/>
              <a:t>Inquiry</a:t>
            </a:r>
            <a:r>
              <a:rPr lang="nl-NL" dirty="0"/>
              <a:t> (5D-cyclus)</a:t>
            </a:r>
          </a:p>
        </p:txBody>
      </p:sp>
      <p:sp>
        <p:nvSpPr>
          <p:cNvPr id="4" name="Tijdelijke aanduiding voor voettekst 3">
            <a:extLst>
              <a:ext uri="{FF2B5EF4-FFF2-40B4-BE49-F238E27FC236}">
                <a16:creationId xmlns:a16="http://schemas.microsoft.com/office/drawing/2014/main" id="{D8951822-DBC4-E049-F342-DC030922FAE2}"/>
              </a:ext>
            </a:extLst>
          </p:cNvPr>
          <p:cNvSpPr>
            <a:spLocks noGrp="1"/>
          </p:cNvSpPr>
          <p:nvPr>
            <p:ph type="ftr" sz="quarter" idx="11"/>
          </p:nvPr>
        </p:nvSpPr>
        <p:spPr/>
        <p:txBody>
          <a:bodyPr/>
          <a:lstStyle/>
          <a:p>
            <a:endParaRPr lang="en-US" dirty="0"/>
          </a:p>
        </p:txBody>
      </p:sp>
      <p:sp>
        <p:nvSpPr>
          <p:cNvPr id="9" name="Tijdelijke aanduiding voor inhoud 2">
            <a:extLst>
              <a:ext uri="{FF2B5EF4-FFF2-40B4-BE49-F238E27FC236}">
                <a16:creationId xmlns:a16="http://schemas.microsoft.com/office/drawing/2014/main" id="{BB3463B9-8E41-5304-6D54-B78D7378B2CD}"/>
              </a:ext>
            </a:extLst>
          </p:cNvPr>
          <p:cNvSpPr txBox="1">
            <a:spLocks/>
          </p:cNvSpPr>
          <p:nvPr/>
        </p:nvSpPr>
        <p:spPr>
          <a:xfrm>
            <a:off x="679175" y="1845734"/>
            <a:ext cx="7781489" cy="44809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endParaRPr lang="nl-NL" dirty="0"/>
          </a:p>
        </p:txBody>
      </p:sp>
      <p:sp>
        <p:nvSpPr>
          <p:cNvPr id="12" name="Tekstvak 11">
            <a:extLst>
              <a:ext uri="{FF2B5EF4-FFF2-40B4-BE49-F238E27FC236}">
                <a16:creationId xmlns:a16="http://schemas.microsoft.com/office/drawing/2014/main" id="{7338BCF9-F206-A80F-1063-053C6FECEE09}"/>
              </a:ext>
            </a:extLst>
          </p:cNvPr>
          <p:cNvSpPr txBox="1"/>
          <p:nvPr/>
        </p:nvSpPr>
        <p:spPr>
          <a:xfrm>
            <a:off x="4572000" y="289967"/>
            <a:ext cx="3794760" cy="830997"/>
          </a:xfrm>
          <a:prstGeom prst="rect">
            <a:avLst/>
          </a:prstGeom>
          <a:noFill/>
        </p:spPr>
        <p:txBody>
          <a:bodyPr wrap="square" rtlCol="0">
            <a:spAutoFit/>
          </a:bodyPr>
          <a:lstStyle/>
          <a:p>
            <a:pPr algn="r"/>
            <a:r>
              <a:rPr lang="en-US" i="1" dirty="0"/>
              <a:t>“</a:t>
            </a:r>
            <a:r>
              <a:rPr lang="en-US" i="1" dirty="0" err="1"/>
              <a:t>Onze</a:t>
            </a:r>
            <a:r>
              <a:rPr lang="en-US" i="1" dirty="0"/>
              <a:t> </a:t>
            </a:r>
            <a:r>
              <a:rPr lang="en-US" i="1" dirty="0" err="1"/>
              <a:t>werelden</a:t>
            </a:r>
            <a:r>
              <a:rPr lang="en-US" i="1" dirty="0"/>
              <a:t> </a:t>
            </a:r>
            <a:r>
              <a:rPr lang="en-US" i="1" dirty="0" err="1"/>
              <a:t>worden</a:t>
            </a:r>
            <a:r>
              <a:rPr lang="en-US" i="1" dirty="0"/>
              <a:t> </a:t>
            </a:r>
            <a:r>
              <a:rPr lang="en-US" i="1" dirty="0" err="1"/>
              <a:t>gevormd</a:t>
            </a:r>
            <a:r>
              <a:rPr lang="en-US" i="1" dirty="0"/>
              <a:t> door de </a:t>
            </a:r>
            <a:r>
              <a:rPr lang="en-US" i="1" dirty="0" err="1"/>
              <a:t>vragen</a:t>
            </a:r>
            <a:r>
              <a:rPr lang="en-US" i="1" dirty="0"/>
              <a:t> die we </a:t>
            </a:r>
            <a:r>
              <a:rPr lang="en-US" i="1" dirty="0" err="1"/>
              <a:t>stellen</a:t>
            </a:r>
            <a:r>
              <a:rPr lang="en-US" i="1" dirty="0"/>
              <a:t>.”</a:t>
            </a:r>
          </a:p>
          <a:p>
            <a:pPr algn="r"/>
            <a:r>
              <a:rPr lang="nl-NL" sz="1200" dirty="0"/>
              <a:t>D. </a:t>
            </a:r>
            <a:r>
              <a:rPr lang="nl-NL" sz="1200" dirty="0" err="1"/>
              <a:t>Cooperrider</a:t>
            </a:r>
            <a:endParaRPr lang="nl-NL" sz="1200" dirty="0"/>
          </a:p>
        </p:txBody>
      </p:sp>
      <p:sp>
        <p:nvSpPr>
          <p:cNvPr id="6" name="Rechthoek: afgeronde hoeken 5">
            <a:extLst>
              <a:ext uri="{FF2B5EF4-FFF2-40B4-BE49-F238E27FC236}">
                <a16:creationId xmlns:a16="http://schemas.microsoft.com/office/drawing/2014/main" id="{621F6E13-DF40-CBA5-53E9-D0B56A00940E}"/>
              </a:ext>
            </a:extLst>
          </p:cNvPr>
          <p:cNvSpPr/>
          <p:nvPr/>
        </p:nvSpPr>
        <p:spPr>
          <a:xfrm>
            <a:off x="2908964" y="2954739"/>
            <a:ext cx="3321910" cy="1944216"/>
          </a:xfrm>
          <a:prstGeom prst="round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DEFINE</a:t>
            </a:r>
          </a:p>
          <a:p>
            <a:pPr algn="ctr"/>
            <a:r>
              <a:rPr lang="nl-NL" sz="1100" dirty="0"/>
              <a:t>Verwoorden: kernthema definiëren. In deze fase beschrijf je het Positieve Kernthema in één zin, de kern van wat iemand- of jullie wil(</a:t>
            </a:r>
            <a:r>
              <a:rPr lang="nl-NL" sz="1100" dirty="0" err="1"/>
              <a:t>len</a:t>
            </a:r>
            <a:r>
              <a:rPr lang="nl-NL" sz="1100" dirty="0"/>
              <a:t>) realiseren, geformuleerd in positieve en bevestigende woorden. De uitdaging in deze fase is vaak om in een negatieve aanleiding de positieve wens te ontdekken voor de toekomst. De positieve wens of thema werkt als kader dat het onderzoek richting geeft.</a:t>
            </a:r>
          </a:p>
        </p:txBody>
      </p:sp>
      <p:sp>
        <p:nvSpPr>
          <p:cNvPr id="10" name="Rechthoek: afgeronde hoeken 9">
            <a:extLst>
              <a:ext uri="{FF2B5EF4-FFF2-40B4-BE49-F238E27FC236}">
                <a16:creationId xmlns:a16="http://schemas.microsoft.com/office/drawing/2014/main" id="{2E822117-7CE2-C34B-D22E-E2222ED804BA}"/>
              </a:ext>
            </a:extLst>
          </p:cNvPr>
          <p:cNvSpPr/>
          <p:nvPr/>
        </p:nvSpPr>
        <p:spPr>
          <a:xfrm>
            <a:off x="397426" y="2966548"/>
            <a:ext cx="2432043" cy="19442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DESTINY/DELIVER</a:t>
            </a:r>
          </a:p>
          <a:p>
            <a:pPr algn="ctr"/>
            <a:r>
              <a:rPr lang="nl-NL" sz="1100" dirty="0"/>
              <a:t>Verwezenlijken: ambities waarmaken. Welke acties, projecten, experimenten, concrete resultaten gaan bijdragen aan het gedroomde beeld.</a:t>
            </a:r>
            <a:endParaRPr lang="nl-NL" sz="1100" b="1" dirty="0"/>
          </a:p>
        </p:txBody>
      </p:sp>
      <p:sp>
        <p:nvSpPr>
          <p:cNvPr id="13" name="Rechthoek: afgeronde hoeken 12">
            <a:extLst>
              <a:ext uri="{FF2B5EF4-FFF2-40B4-BE49-F238E27FC236}">
                <a16:creationId xmlns:a16="http://schemas.microsoft.com/office/drawing/2014/main" id="{9BE34067-4DC0-6C34-8064-2C8EE00F5E3B}"/>
              </a:ext>
            </a:extLst>
          </p:cNvPr>
          <p:cNvSpPr/>
          <p:nvPr/>
        </p:nvSpPr>
        <p:spPr>
          <a:xfrm>
            <a:off x="6310369" y="2966548"/>
            <a:ext cx="2432043" cy="19442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DREAM</a:t>
            </a:r>
          </a:p>
          <a:p>
            <a:pPr algn="ctr"/>
            <a:r>
              <a:rPr lang="nl-NL" sz="1100" dirty="0"/>
              <a:t>Verbeelden: gewenst droombeeld. In deze fase verbeeld je samen de gewenste toekomst, vaak op een creatieve, beeldende manier, het gedroomde beeld.</a:t>
            </a:r>
            <a:endParaRPr lang="nl-NL" sz="1100" b="1" dirty="0"/>
          </a:p>
        </p:txBody>
      </p:sp>
      <p:sp>
        <p:nvSpPr>
          <p:cNvPr id="14" name="Rechthoek: afgeronde hoeken 13">
            <a:extLst>
              <a:ext uri="{FF2B5EF4-FFF2-40B4-BE49-F238E27FC236}">
                <a16:creationId xmlns:a16="http://schemas.microsoft.com/office/drawing/2014/main" id="{A6D4C3F6-CFDA-0EF7-8F75-E58783D5B9BC}"/>
              </a:ext>
            </a:extLst>
          </p:cNvPr>
          <p:cNvSpPr/>
          <p:nvPr/>
        </p:nvSpPr>
        <p:spPr>
          <a:xfrm>
            <a:off x="1615791" y="1782931"/>
            <a:ext cx="5910599" cy="1102359"/>
          </a:xfrm>
          <a:prstGeom prst="round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DISCOVER</a:t>
            </a:r>
          </a:p>
          <a:p>
            <a:pPr algn="ctr"/>
            <a:r>
              <a:rPr lang="nl-NL" sz="1100" dirty="0"/>
              <a:t>Verkennen: wat goed gaat. In deze fase verken je met elkaar persoonlijke ervaringen, </a:t>
            </a:r>
            <a:br>
              <a:rPr lang="nl-NL" sz="1100" dirty="0"/>
            </a:br>
            <a:r>
              <a:rPr lang="nl-NL" sz="1100" dirty="0"/>
              <a:t>talenten, succesfactoren en krachten die aanwezig zijn en bijdragen aan het </a:t>
            </a:r>
            <a:br>
              <a:rPr lang="nl-NL" sz="1100" dirty="0"/>
            </a:br>
            <a:r>
              <a:rPr lang="nl-NL" sz="1100" dirty="0"/>
              <a:t>succesverhalen, -projecten,- -acties. </a:t>
            </a:r>
            <a:endParaRPr lang="nl-NL" sz="1100" b="1" dirty="0"/>
          </a:p>
        </p:txBody>
      </p:sp>
      <p:sp>
        <p:nvSpPr>
          <p:cNvPr id="16" name="Rechthoek: afgeronde hoeken 15">
            <a:extLst>
              <a:ext uri="{FF2B5EF4-FFF2-40B4-BE49-F238E27FC236}">
                <a16:creationId xmlns:a16="http://schemas.microsoft.com/office/drawing/2014/main" id="{4B17B4A1-7871-5F8F-93E4-D5C91F6E02A8}"/>
              </a:ext>
            </a:extLst>
          </p:cNvPr>
          <p:cNvSpPr/>
          <p:nvPr/>
        </p:nvSpPr>
        <p:spPr>
          <a:xfrm>
            <a:off x="1613447" y="4987277"/>
            <a:ext cx="5910599" cy="1102359"/>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DESIGN</a:t>
            </a:r>
          </a:p>
          <a:p>
            <a:pPr algn="ctr"/>
            <a:r>
              <a:rPr lang="nl-NL" sz="1100" dirty="0"/>
              <a:t>Vormgeven: waar staan we nu en nemen mee? Welke concrete acties </a:t>
            </a:r>
            <a:br>
              <a:rPr lang="nl-NL" sz="1100" dirty="0"/>
            </a:br>
            <a:r>
              <a:rPr lang="nl-NL" sz="1100" dirty="0"/>
              <a:t>en/of tussentijdse resultaten zijn er nodig om tot het ideaalplaatje te komen? </a:t>
            </a:r>
            <a:br>
              <a:rPr lang="nl-NL" sz="1100" dirty="0"/>
            </a:br>
            <a:r>
              <a:rPr lang="nl-NL" sz="1100" dirty="0"/>
              <a:t>Waar staan we nu, wat is nodig voor een volgende stap.</a:t>
            </a:r>
            <a:endParaRPr lang="nl-NL" sz="1100" b="1" dirty="0"/>
          </a:p>
        </p:txBody>
      </p:sp>
      <p:sp>
        <p:nvSpPr>
          <p:cNvPr id="17" name="Pijl: gebogen 16">
            <a:extLst>
              <a:ext uri="{FF2B5EF4-FFF2-40B4-BE49-F238E27FC236}">
                <a16:creationId xmlns:a16="http://schemas.microsoft.com/office/drawing/2014/main" id="{05F2F708-CE5C-0027-01AE-D920F1560BA2}"/>
              </a:ext>
            </a:extLst>
          </p:cNvPr>
          <p:cNvSpPr/>
          <p:nvPr/>
        </p:nvSpPr>
        <p:spPr>
          <a:xfrm>
            <a:off x="1155989" y="2338004"/>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Pijl: gebogen 17">
            <a:extLst>
              <a:ext uri="{FF2B5EF4-FFF2-40B4-BE49-F238E27FC236}">
                <a16:creationId xmlns:a16="http://schemas.microsoft.com/office/drawing/2014/main" id="{DA37FB90-187C-3754-2A45-E5D37A5E93A8}"/>
              </a:ext>
            </a:extLst>
          </p:cNvPr>
          <p:cNvSpPr/>
          <p:nvPr/>
        </p:nvSpPr>
        <p:spPr>
          <a:xfrm rot="5400000">
            <a:off x="7271212" y="2328469"/>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Pijl: gebogen 18">
            <a:extLst>
              <a:ext uri="{FF2B5EF4-FFF2-40B4-BE49-F238E27FC236}">
                <a16:creationId xmlns:a16="http://schemas.microsoft.com/office/drawing/2014/main" id="{32F8D96A-80C7-ED51-14AE-3E80F131BC4F}"/>
              </a:ext>
            </a:extLst>
          </p:cNvPr>
          <p:cNvSpPr/>
          <p:nvPr/>
        </p:nvSpPr>
        <p:spPr>
          <a:xfrm rot="16200000">
            <a:off x="1039450" y="4634039"/>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Pijl: gebogen 19">
            <a:extLst>
              <a:ext uri="{FF2B5EF4-FFF2-40B4-BE49-F238E27FC236}">
                <a16:creationId xmlns:a16="http://schemas.microsoft.com/office/drawing/2014/main" id="{9A5C4615-85F4-A7C8-4DF6-C1136FF5A1D5}"/>
              </a:ext>
            </a:extLst>
          </p:cNvPr>
          <p:cNvSpPr/>
          <p:nvPr/>
        </p:nvSpPr>
        <p:spPr>
          <a:xfrm rot="10800000">
            <a:off x="7235659" y="4747970"/>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Pijl: omhoog 20">
            <a:extLst>
              <a:ext uri="{FF2B5EF4-FFF2-40B4-BE49-F238E27FC236}">
                <a16:creationId xmlns:a16="http://schemas.microsoft.com/office/drawing/2014/main" id="{A521DEEA-E2F2-DA88-999D-920168AFEF20}"/>
              </a:ext>
            </a:extLst>
          </p:cNvPr>
          <p:cNvSpPr/>
          <p:nvPr/>
        </p:nvSpPr>
        <p:spPr>
          <a:xfrm>
            <a:off x="3152016" y="2635217"/>
            <a:ext cx="367882" cy="4501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766984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60B7A-568B-4C70-BEF4-0E9154115A14}"/>
              </a:ext>
            </a:extLst>
          </p:cNvPr>
          <p:cNvSpPr>
            <a:spLocks noGrp="1"/>
          </p:cNvSpPr>
          <p:nvPr>
            <p:ph type="title"/>
          </p:nvPr>
        </p:nvSpPr>
        <p:spPr/>
        <p:txBody>
          <a:bodyPr/>
          <a:lstStyle/>
          <a:p>
            <a:r>
              <a:rPr lang="nl-NL" dirty="0"/>
              <a:t>Holistische benadering</a:t>
            </a:r>
          </a:p>
        </p:txBody>
      </p:sp>
      <p:pic>
        <p:nvPicPr>
          <p:cNvPr id="5" name="Tijdelijke aanduiding voor inhoud 4">
            <a:extLst>
              <a:ext uri="{FF2B5EF4-FFF2-40B4-BE49-F238E27FC236}">
                <a16:creationId xmlns:a16="http://schemas.microsoft.com/office/drawing/2014/main" id="{5FDF228E-37CE-4346-85BF-C859C9AFD267}"/>
              </a:ext>
            </a:extLst>
          </p:cNvPr>
          <p:cNvPicPr>
            <a:picLocks noGrp="1" noChangeAspect="1"/>
          </p:cNvPicPr>
          <p:nvPr>
            <p:ph idx="1"/>
          </p:nvPr>
        </p:nvPicPr>
        <p:blipFill rotWithShape="1">
          <a:blip r:embed="rId2"/>
          <a:srcRect l="15036" t="25025" r="15840" b="12324"/>
          <a:stretch/>
        </p:blipFill>
        <p:spPr>
          <a:xfrm>
            <a:off x="1570524" y="1844824"/>
            <a:ext cx="6048672" cy="4214518"/>
          </a:xfrm>
          <a:prstGeom prst="rect">
            <a:avLst/>
          </a:prstGeom>
        </p:spPr>
      </p:pic>
      <p:sp>
        <p:nvSpPr>
          <p:cNvPr id="4" name="Tijdelijke aanduiding voor voettekst 3">
            <a:extLst>
              <a:ext uri="{FF2B5EF4-FFF2-40B4-BE49-F238E27FC236}">
                <a16:creationId xmlns:a16="http://schemas.microsoft.com/office/drawing/2014/main" id="{870F2C42-3852-4D68-8581-0C935CE48F1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00255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wil een kandidaat (een mens) ten diepste?</a:t>
            </a:r>
          </a:p>
        </p:txBody>
      </p:sp>
      <p:sp>
        <p:nvSpPr>
          <p:cNvPr id="3" name="Tijdelijke aanduiding voor inhoud 2"/>
          <p:cNvSpPr>
            <a:spLocks noGrp="1"/>
          </p:cNvSpPr>
          <p:nvPr>
            <p:ph idx="1"/>
          </p:nvPr>
        </p:nvSpPr>
        <p:spPr>
          <a:effectLst>
            <a:glow rad="228600">
              <a:schemeClr val="accent1">
                <a:satMod val="175000"/>
                <a:alpha val="40000"/>
              </a:schemeClr>
            </a:glow>
            <a:innerShdw blurRad="63500" dist="50800" dir="13500000">
              <a:prstClr val="black">
                <a:alpha val="50000"/>
              </a:prstClr>
            </a:innerShdw>
          </a:effectLst>
        </p:spPr>
        <p:txBody>
          <a:bodyPr/>
          <a:lstStyle/>
          <a:p>
            <a:pPr marL="0" indent="0" algn="ctr">
              <a:buNone/>
            </a:pPr>
            <a:endParaRPr lang="nl-NL" sz="2400" b="1" dirty="0">
              <a:solidFill>
                <a:srgbClr val="0070C0"/>
              </a:solidFill>
            </a:endParaRPr>
          </a:p>
          <a:p>
            <a:pPr algn="ctr"/>
            <a:r>
              <a:rPr lang="nl-NL" sz="2400" b="1" dirty="0">
                <a:solidFill>
                  <a:srgbClr val="0070C0"/>
                </a:solidFill>
              </a:rPr>
              <a:t>Gezien, gehoord, erkend en gewaardeerd worden om zich blijvend te kunnen ontwikkelen!</a:t>
            </a:r>
          </a:p>
          <a:p>
            <a:pPr algn="ctr"/>
            <a:endParaRPr lang="nl-NL" sz="1600" dirty="0">
              <a:solidFill>
                <a:srgbClr val="0070C0"/>
              </a:solidFill>
            </a:endParaRPr>
          </a:p>
          <a:p>
            <a:pPr algn="ctr"/>
            <a:r>
              <a:rPr lang="nl-NL" sz="1600" dirty="0">
                <a:solidFill>
                  <a:srgbClr val="0070C0"/>
                </a:solidFill>
              </a:rPr>
              <a:t>Serieus genomen worden als professional!</a:t>
            </a:r>
          </a:p>
          <a:p>
            <a:pPr algn="ctr"/>
            <a:r>
              <a:rPr lang="nl-NL" sz="1600" dirty="0">
                <a:solidFill>
                  <a:srgbClr val="0070C0"/>
                </a:solidFill>
              </a:rPr>
              <a:t>Een assessor draagt hieraan bij door positief, kritische vragen te stellen! </a:t>
            </a:r>
          </a:p>
          <a:p>
            <a:pPr algn="ctr"/>
            <a:endParaRPr lang="nl-NL" sz="1600" dirty="0"/>
          </a:p>
          <a:p>
            <a:pPr algn="ctr"/>
            <a:r>
              <a:rPr lang="nl-NL" sz="1800" dirty="0"/>
              <a:t>Assessor zijn is een prachtig vak!</a:t>
            </a:r>
          </a:p>
        </p:txBody>
      </p:sp>
      <p:sp>
        <p:nvSpPr>
          <p:cNvPr id="4" name="Tijdelijke aanduiding voor voettekst 3"/>
          <p:cNvSpPr>
            <a:spLocks noGrp="1"/>
          </p:cNvSpPr>
          <p:nvPr>
            <p:ph type="ftr" sz="quarter" idx="11"/>
          </p:nvPr>
        </p:nvSpPr>
        <p:spPr/>
        <p:txBody>
          <a:bodyPr/>
          <a:lstStyle/>
          <a:p>
            <a:endParaRPr lang="en-US" dirty="0"/>
          </a:p>
        </p:txBody>
      </p:sp>
      <p:sp>
        <p:nvSpPr>
          <p:cNvPr id="6" name="AutoShape 2" descr="Afbeeldingsresultaat voor positie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44" name="Picture 4"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672" y="5083873"/>
            <a:ext cx="1395498" cy="88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41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01C512-984D-47EC-B1BF-A065D4431D09}"/>
              </a:ext>
            </a:extLst>
          </p:cNvPr>
          <p:cNvSpPr>
            <a:spLocks noGrp="1"/>
          </p:cNvSpPr>
          <p:nvPr>
            <p:ph type="title"/>
          </p:nvPr>
        </p:nvSpPr>
        <p:spPr/>
        <p:txBody>
          <a:bodyPr/>
          <a:lstStyle/>
          <a:p>
            <a:r>
              <a:rPr lang="nl-NL" dirty="0"/>
              <a:t>Vonken </a:t>
            </a:r>
            <a:r>
              <a:rPr lang="nl-NL" dirty="0" err="1"/>
              <a:t>ipv</a:t>
            </a:r>
            <a:r>
              <a:rPr lang="nl-NL" dirty="0"/>
              <a:t> vinken </a:t>
            </a:r>
          </a:p>
        </p:txBody>
      </p:sp>
      <p:sp>
        <p:nvSpPr>
          <p:cNvPr id="4" name="Tijdelijke aanduiding voor voettekst 3">
            <a:extLst>
              <a:ext uri="{FF2B5EF4-FFF2-40B4-BE49-F238E27FC236}">
                <a16:creationId xmlns:a16="http://schemas.microsoft.com/office/drawing/2014/main" id="{A8BE67ED-394E-47DC-ABCB-E8438BFEB5CE}"/>
              </a:ext>
            </a:extLst>
          </p:cNvPr>
          <p:cNvSpPr>
            <a:spLocks noGrp="1"/>
          </p:cNvSpPr>
          <p:nvPr>
            <p:ph type="ftr" sz="quarter" idx="11"/>
          </p:nvPr>
        </p:nvSpPr>
        <p:spPr/>
        <p:txBody>
          <a:bodyPr/>
          <a:lstStyle/>
          <a:p>
            <a:endParaRPr lang="en-US" dirty="0"/>
          </a:p>
        </p:txBody>
      </p:sp>
      <p:pic>
        <p:nvPicPr>
          <p:cNvPr id="5" name="Picture 2" descr="Vonken van steiger Poster - Anders Gefotografeerd | OhMyPrints">
            <a:extLst>
              <a:ext uri="{FF2B5EF4-FFF2-40B4-BE49-F238E27FC236}">
                <a16:creationId xmlns:a16="http://schemas.microsoft.com/office/drawing/2014/main" id="{5A40F122-8485-48E6-AB4B-B69B60D53C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2337" y="1846263"/>
            <a:ext cx="6063775"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574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Talenten, kwaliteiten en competenties</a:t>
            </a:r>
          </a:p>
        </p:txBody>
      </p:sp>
      <p:sp>
        <p:nvSpPr>
          <p:cNvPr id="3" name="Tijdelijke aanduiding voor inhoud 2"/>
          <p:cNvSpPr>
            <a:spLocks noGrp="1"/>
          </p:cNvSpPr>
          <p:nvPr>
            <p:ph idx="1"/>
          </p:nvPr>
        </p:nvSpPr>
        <p:spPr/>
        <p:txBody>
          <a:bodyPr>
            <a:normAutofit lnSpcReduction="10000"/>
          </a:bodyPr>
          <a:lstStyle/>
          <a:p>
            <a:pPr>
              <a:buFont typeface="Wingdings" panose="05000000000000000000" pitchFamily="2" charset="2"/>
              <a:buChar char="§"/>
            </a:pPr>
            <a:r>
              <a:rPr lang="nl-NL" dirty="0"/>
              <a:t>Zijn kwaliteiten en competenties altijd direct zichtbaar?</a:t>
            </a:r>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a:p>
            <a:pPr marL="0" indent="0">
              <a:buNone/>
            </a:pPr>
            <a:endParaRPr lang="nl-NL" dirty="0"/>
          </a:p>
          <a:p>
            <a:pPr>
              <a:buFont typeface="Wingdings" panose="05000000000000000000" pitchFamily="2" charset="2"/>
              <a:buChar char="§"/>
            </a:pPr>
            <a:endParaRPr lang="nl-NL" dirty="0"/>
          </a:p>
          <a:p>
            <a:pPr>
              <a:buFont typeface="Wingdings" panose="05000000000000000000" pitchFamily="2" charset="2"/>
              <a:buChar char="§"/>
            </a:pPr>
            <a:r>
              <a:rPr lang="nl-NL" dirty="0"/>
              <a:t> Wat zijn de taken van een assessor? </a:t>
            </a:r>
          </a:p>
          <a:p>
            <a:pPr>
              <a:buFont typeface="Wingdings" panose="05000000000000000000" pitchFamily="2" charset="2"/>
              <a:buChar char="§"/>
            </a:pPr>
            <a:r>
              <a:rPr lang="nl-NL" dirty="0"/>
              <a:t> Wat zijn de beoordelaarseffecten - valkuilen?</a:t>
            </a:r>
          </a:p>
          <a:p>
            <a:pPr>
              <a:buFont typeface="Wingdings" panose="05000000000000000000" pitchFamily="2" charset="2"/>
              <a:buChar char="§"/>
            </a:pPr>
            <a:r>
              <a:rPr lang="nl-NL" dirty="0"/>
              <a:t> Welke theorie uit het filmpje van de thuisopdracht kun je hieraan koppelen? </a:t>
            </a:r>
          </a:p>
          <a:p>
            <a:endParaRPr lang="nl-NL" dirty="0"/>
          </a:p>
        </p:txBody>
      </p:sp>
      <p:sp>
        <p:nvSpPr>
          <p:cNvPr id="4" name="Tijdelijke aanduiding voor voettekst 3"/>
          <p:cNvSpPr>
            <a:spLocks noGrp="1"/>
          </p:cNvSpPr>
          <p:nvPr>
            <p:ph type="ftr" sz="quarter" idx="11"/>
          </p:nvPr>
        </p:nvSpPr>
        <p:spPr/>
        <p:txBody>
          <a:bodyPr/>
          <a:lstStyle/>
          <a:p>
            <a:endParaRPr lang="en-US" dirty="0"/>
          </a:p>
        </p:txBody>
      </p:sp>
      <p:pic>
        <p:nvPicPr>
          <p:cNvPr id="5" name="Afbeelding 4" descr="http://www.pressbrowser.com/days/nl_be/20090525/topnews/20090523133246_susan.jpg">
            <a:hlinkClick r:id="rId2"/>
          </p:cNvPr>
          <p:cNvPicPr/>
          <p:nvPr/>
        </p:nvPicPr>
        <p:blipFill>
          <a:blip r:embed="rId3"/>
          <a:srcRect/>
          <a:stretch>
            <a:fillRect/>
          </a:stretch>
        </p:blipFill>
        <p:spPr bwMode="auto">
          <a:xfrm>
            <a:off x="2791461" y="2564904"/>
            <a:ext cx="2764327" cy="1655320"/>
          </a:xfrm>
          <a:prstGeom prst="rect">
            <a:avLst/>
          </a:prstGeom>
          <a:noFill/>
          <a:ln w="9525">
            <a:noFill/>
            <a:miter lim="800000"/>
            <a:headEnd/>
            <a:tailEnd/>
          </a:ln>
        </p:spPr>
      </p:pic>
    </p:spTree>
    <p:extLst>
      <p:ext uri="{BB962C8B-B14F-4D97-AF65-F5344CB8AC3E}">
        <p14:creationId xmlns:p14="http://schemas.microsoft.com/office/powerpoint/2010/main" val="171197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D70B9-E323-4742-B37F-96E1DC52F293}"/>
              </a:ext>
            </a:extLst>
          </p:cNvPr>
          <p:cNvSpPr>
            <a:spLocks noGrp="1"/>
          </p:cNvSpPr>
          <p:nvPr>
            <p:ph type="title"/>
          </p:nvPr>
        </p:nvSpPr>
        <p:spPr/>
        <p:txBody>
          <a:bodyPr/>
          <a:lstStyle/>
          <a:p>
            <a:r>
              <a:rPr lang="nl-NL" dirty="0"/>
              <a:t>Wat is in lijn met de bedoeling jouw rol en taak als assessor?!</a:t>
            </a:r>
          </a:p>
        </p:txBody>
      </p:sp>
      <p:sp>
        <p:nvSpPr>
          <p:cNvPr id="3" name="Tijdelijke aanduiding voor inhoud 2">
            <a:extLst>
              <a:ext uri="{FF2B5EF4-FFF2-40B4-BE49-F238E27FC236}">
                <a16:creationId xmlns:a16="http://schemas.microsoft.com/office/drawing/2014/main" id="{ED4DC146-9F54-4D58-B039-227602E3FBE0}"/>
              </a:ext>
            </a:extLst>
          </p:cNvPr>
          <p:cNvSpPr>
            <a:spLocks noGrp="1"/>
          </p:cNvSpPr>
          <p:nvPr>
            <p:ph idx="1"/>
          </p:nvPr>
        </p:nvSpPr>
        <p:spPr>
          <a:xfrm>
            <a:off x="845199" y="1633497"/>
            <a:ext cx="7543801" cy="4391578"/>
          </a:xfrm>
        </p:spPr>
        <p:txBody>
          <a:bodyPr>
            <a:normAutofit fontScale="92500" lnSpcReduction="10000"/>
          </a:bodyPr>
          <a:lstStyle/>
          <a:p>
            <a:pPr algn="ctr"/>
            <a:endParaRPr lang="nl-NL" sz="2400" b="1" dirty="0">
              <a:solidFill>
                <a:srgbClr val="0070C0"/>
              </a:solidFill>
            </a:endParaRPr>
          </a:p>
          <a:p>
            <a:pPr algn="ctr"/>
            <a:r>
              <a:rPr lang="nl-NL" sz="2400" b="1" dirty="0">
                <a:solidFill>
                  <a:srgbClr val="0070C0"/>
                </a:solidFill>
              </a:rPr>
              <a:t>Worden zoals wij?</a:t>
            </a:r>
          </a:p>
          <a:p>
            <a:pPr algn="ctr"/>
            <a:r>
              <a:rPr lang="nl-NL" sz="2400" b="1" dirty="0">
                <a:solidFill>
                  <a:srgbClr val="0070C0"/>
                </a:solidFill>
              </a:rPr>
              <a:t>Hoe past vertrouwen hierbij? En waarin? </a:t>
            </a:r>
          </a:p>
          <a:p>
            <a:pPr algn="ctr"/>
            <a:endParaRPr lang="nl-NL" sz="2400" b="1" dirty="0">
              <a:solidFill>
                <a:srgbClr val="0070C0"/>
              </a:solidFill>
            </a:endParaRPr>
          </a:p>
          <a:p>
            <a:pPr algn="ctr"/>
            <a:endParaRPr lang="nl-NL" sz="2400" b="1" dirty="0">
              <a:solidFill>
                <a:srgbClr val="0070C0"/>
              </a:solidFill>
            </a:endParaRPr>
          </a:p>
          <a:p>
            <a:pPr algn="ctr"/>
            <a:endParaRPr lang="nl-NL" sz="2400" b="1" dirty="0">
              <a:solidFill>
                <a:srgbClr val="0070C0"/>
              </a:solidFill>
            </a:endParaRPr>
          </a:p>
          <a:p>
            <a:pPr algn="ctr"/>
            <a:endParaRPr lang="nl-NL" sz="2400" b="1" dirty="0">
              <a:solidFill>
                <a:srgbClr val="0070C0"/>
              </a:solidFill>
            </a:endParaRPr>
          </a:p>
          <a:p>
            <a:pPr marL="0" indent="0" algn="ctr">
              <a:buNone/>
            </a:pPr>
            <a:endParaRPr lang="nl-NL" sz="2400" b="1" dirty="0">
              <a:solidFill>
                <a:srgbClr val="0070C0"/>
              </a:solidFill>
            </a:endParaRPr>
          </a:p>
          <a:p>
            <a:pPr algn="ctr"/>
            <a:endParaRPr lang="nl-NL" sz="2400" b="1" dirty="0">
              <a:solidFill>
                <a:srgbClr val="0070C0"/>
              </a:solidFill>
            </a:endParaRPr>
          </a:p>
          <a:p>
            <a:pPr algn="ctr"/>
            <a:r>
              <a:rPr lang="nl-NL" sz="2400" b="1" dirty="0">
                <a:solidFill>
                  <a:srgbClr val="0070C0"/>
                </a:solidFill>
              </a:rPr>
              <a:t>Discipline, toezicht en straf?  </a:t>
            </a:r>
          </a:p>
        </p:txBody>
      </p:sp>
      <p:sp>
        <p:nvSpPr>
          <p:cNvPr id="4" name="Tijdelijke aanduiding voor voettekst 3">
            <a:extLst>
              <a:ext uri="{FF2B5EF4-FFF2-40B4-BE49-F238E27FC236}">
                <a16:creationId xmlns:a16="http://schemas.microsoft.com/office/drawing/2014/main" id="{186FC868-4D55-4B59-8768-59A42E729237}"/>
              </a:ext>
            </a:extLst>
          </p:cNvPr>
          <p:cNvSpPr>
            <a:spLocks noGrp="1"/>
          </p:cNvSpPr>
          <p:nvPr>
            <p:ph type="ftr" sz="quarter" idx="11"/>
          </p:nvPr>
        </p:nvSpPr>
        <p:spPr/>
        <p:txBody>
          <a:bodyPr/>
          <a:lstStyle/>
          <a:p>
            <a:endParaRPr lang="en-US" dirty="0"/>
          </a:p>
        </p:txBody>
      </p:sp>
      <p:pic>
        <p:nvPicPr>
          <p:cNvPr id="1026" name="Picture 2" descr="GitHub - perfguru87/panopticum: Cloud services registry for RnD, DevOps,  Support, Maintenance, Documentation and Operations teams">
            <a:extLst>
              <a:ext uri="{FF2B5EF4-FFF2-40B4-BE49-F238E27FC236}">
                <a16:creationId xmlns:a16="http://schemas.microsoft.com/office/drawing/2014/main" id="{ED65D76F-0FD1-4699-BBBB-AAF113F22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559" y="3284984"/>
            <a:ext cx="4289079" cy="230538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76A9B0F0-86CC-4AFD-BE60-668AE70718F2}"/>
              </a:ext>
            </a:extLst>
          </p:cNvPr>
          <p:cNvSpPr txBox="1"/>
          <p:nvPr/>
        </p:nvSpPr>
        <p:spPr>
          <a:xfrm>
            <a:off x="512642" y="3298498"/>
            <a:ext cx="8208912" cy="1754326"/>
          </a:xfrm>
          <a:prstGeom prst="rect">
            <a:avLst/>
          </a:prstGeom>
          <a:noFill/>
        </p:spPr>
        <p:txBody>
          <a:bodyPr wrap="square" rtlCol="0">
            <a:spAutoFit/>
          </a:bodyPr>
          <a:lstStyle/>
          <a:p>
            <a:pPr algn="ctr"/>
            <a:r>
              <a:rPr lang="nl-NL" sz="5400" b="1" dirty="0">
                <a:solidFill>
                  <a:srgbClr val="FFC000"/>
                </a:solidFill>
                <a:latin typeface="+mn-lt"/>
              </a:rPr>
              <a:t>Ontwikkelingsgericht </a:t>
            </a:r>
          </a:p>
          <a:p>
            <a:pPr algn="ctr"/>
            <a:r>
              <a:rPr lang="nl-NL" sz="5400" b="1" dirty="0">
                <a:solidFill>
                  <a:srgbClr val="FFC000"/>
                </a:solidFill>
                <a:latin typeface="+mn-lt"/>
              </a:rPr>
              <a:t>met valideringsmoment </a:t>
            </a:r>
          </a:p>
        </p:txBody>
      </p:sp>
    </p:spTree>
    <p:extLst>
      <p:ext uri="{BB962C8B-B14F-4D97-AF65-F5344CB8AC3E}">
        <p14:creationId xmlns:p14="http://schemas.microsoft.com/office/powerpoint/2010/main" val="212415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erelateerde afbeelding">
            <a:extLst>
              <a:ext uri="{FF2B5EF4-FFF2-40B4-BE49-F238E27FC236}">
                <a16:creationId xmlns:a16="http://schemas.microsoft.com/office/drawing/2014/main" id="{03CF7683-CBFA-4FC8-A9D9-F8A161D2E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80" y="1023123"/>
            <a:ext cx="491686" cy="62826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voettekst 3"/>
          <p:cNvSpPr>
            <a:spLocks noGrp="1"/>
          </p:cNvSpPr>
          <p:nvPr>
            <p:ph type="ftr" sz="quarter" idx="11"/>
          </p:nvPr>
        </p:nvSpPr>
        <p:spPr/>
        <p:txBody>
          <a:bodyPr/>
          <a:lstStyle/>
          <a:p>
            <a:r>
              <a:rPr lang="en-US" dirty="0"/>
              <a:t>2</a:t>
            </a:r>
          </a:p>
        </p:txBody>
      </p:sp>
      <p:sp>
        <p:nvSpPr>
          <p:cNvPr id="10" name="Tijdelijke aanduiding voor inhoud 2">
            <a:extLst>
              <a:ext uri="{FF2B5EF4-FFF2-40B4-BE49-F238E27FC236}">
                <a16:creationId xmlns:a16="http://schemas.microsoft.com/office/drawing/2014/main" id="{E45224ED-8CA1-4972-B9DC-0180A4C23063}"/>
              </a:ext>
            </a:extLst>
          </p:cNvPr>
          <p:cNvSpPr>
            <a:spLocks noGrp="1"/>
          </p:cNvSpPr>
          <p:nvPr>
            <p:ph idx="1"/>
          </p:nvPr>
        </p:nvSpPr>
        <p:spPr>
          <a:xfrm>
            <a:off x="319434" y="2420888"/>
            <a:ext cx="8505132" cy="3899967"/>
          </a:xfrm>
        </p:spPr>
        <p:txBody>
          <a:bodyPr>
            <a:normAutofit/>
          </a:bodyPr>
          <a:lstStyle/>
          <a:p>
            <a:pPr algn="ctr"/>
            <a:endParaRPr lang="nl-NL" sz="2400" b="1" dirty="0">
              <a:solidFill>
                <a:srgbClr val="0070C0"/>
              </a:solidFill>
            </a:endParaRPr>
          </a:p>
          <a:p>
            <a:pPr algn="ctr"/>
            <a:endParaRPr lang="nl-NL" sz="2400" b="1" dirty="0">
              <a:solidFill>
                <a:srgbClr val="0070C0"/>
              </a:solidFill>
            </a:endParaRPr>
          </a:p>
          <a:p>
            <a:pPr marL="0" indent="0" algn="ctr">
              <a:buNone/>
            </a:pPr>
            <a:r>
              <a:rPr lang="nl-NL" sz="3200" b="1" dirty="0">
                <a:solidFill>
                  <a:schemeClr val="accent1"/>
                </a:solidFill>
              </a:rPr>
              <a:t>WELKOM!</a:t>
            </a:r>
          </a:p>
          <a:p>
            <a:pPr marL="0" indent="0" algn="ctr">
              <a:buNone/>
            </a:pPr>
            <a:endParaRPr lang="nl-NL" sz="1050" b="1" dirty="0">
              <a:solidFill>
                <a:schemeClr val="accent1"/>
              </a:solidFill>
            </a:endParaRPr>
          </a:p>
          <a:p>
            <a:pPr algn="ctr"/>
            <a:r>
              <a:rPr lang="nl-NL" sz="2400" b="1" dirty="0">
                <a:solidFill>
                  <a:srgbClr val="0070C0"/>
                </a:solidFill>
              </a:rPr>
              <a:t>Training </a:t>
            </a:r>
            <a:r>
              <a:rPr lang="nl-NL" sz="2400" b="1" dirty="0" err="1">
                <a:solidFill>
                  <a:srgbClr val="0070C0"/>
                </a:solidFill>
              </a:rPr>
              <a:t>tbv</a:t>
            </a:r>
            <a:r>
              <a:rPr lang="nl-NL" sz="2400" b="1" dirty="0">
                <a:solidFill>
                  <a:srgbClr val="0070C0"/>
                </a:solidFill>
              </a:rPr>
              <a:t> gecertificeerd </a:t>
            </a:r>
            <a:r>
              <a:rPr lang="nl-NL" sz="2400" b="1" dirty="0" err="1">
                <a:solidFill>
                  <a:srgbClr val="0070C0"/>
                </a:solidFill>
              </a:rPr>
              <a:t>assessorschap</a:t>
            </a:r>
            <a:endParaRPr lang="nl-NL" sz="2400" b="1" dirty="0"/>
          </a:p>
          <a:p>
            <a:pPr marL="0" indent="0" algn="ctr">
              <a:buNone/>
            </a:pPr>
            <a:r>
              <a:rPr lang="nl-NL" sz="2400" b="1" dirty="0">
                <a:solidFill>
                  <a:srgbClr val="0070C0"/>
                </a:solidFill>
              </a:rPr>
              <a:t>‘Ik word ik in het aangezicht van de Ander’ </a:t>
            </a:r>
          </a:p>
          <a:p>
            <a:pPr marL="0" indent="0" algn="ctr">
              <a:buNone/>
            </a:pPr>
            <a:r>
              <a:rPr lang="nl-NL" sz="1800" b="1" dirty="0">
                <a:solidFill>
                  <a:srgbClr val="0070C0"/>
                </a:solidFill>
              </a:rPr>
              <a:t>(</a:t>
            </a:r>
            <a:r>
              <a:rPr lang="nl-NL" sz="1800" b="1" dirty="0" err="1">
                <a:solidFill>
                  <a:srgbClr val="0070C0"/>
                </a:solidFill>
              </a:rPr>
              <a:t>Levinas</a:t>
            </a:r>
            <a:r>
              <a:rPr lang="nl-NL" sz="1800" b="1" dirty="0">
                <a:solidFill>
                  <a:srgbClr val="0070C0"/>
                </a:solidFill>
              </a:rPr>
              <a:t>, 1906-1995)</a:t>
            </a:r>
          </a:p>
          <a:p>
            <a:pPr marL="0" indent="0">
              <a:buNone/>
            </a:pPr>
            <a:endParaRPr lang="nl-NL" sz="2400" b="1" dirty="0">
              <a:solidFill>
                <a:srgbClr val="0070C0"/>
              </a:solidFill>
            </a:endParaRPr>
          </a:p>
          <a:p>
            <a:endParaRPr lang="nl-NL" sz="2800" b="1" dirty="0">
              <a:solidFill>
                <a:srgbClr val="0070C0"/>
              </a:solidFill>
            </a:endParaRPr>
          </a:p>
        </p:txBody>
      </p:sp>
      <p:pic>
        <p:nvPicPr>
          <p:cNvPr id="1026" name="Picture 2" descr="NRTO - Nederlandse Raad voor Training en Opleiding">
            <a:extLst>
              <a:ext uri="{FF2B5EF4-FFF2-40B4-BE49-F238E27FC236}">
                <a16:creationId xmlns:a16="http://schemas.microsoft.com/office/drawing/2014/main" id="{6B3363C4-AD86-4658-B22F-5281622D9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159" y="1143079"/>
            <a:ext cx="491686" cy="49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rigent: Ausbildung &amp; Beruf | myStipendium">
            <a:extLst>
              <a:ext uri="{FF2B5EF4-FFF2-40B4-BE49-F238E27FC236}">
                <a16:creationId xmlns:a16="http://schemas.microsoft.com/office/drawing/2014/main" id="{39A189F3-19EF-4AEE-B088-08CC47C81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425" y="1962150"/>
            <a:ext cx="3105150" cy="146685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CDC5FCF-FA6D-48D1-8ED5-49A8BDB9557F}"/>
              </a:ext>
            </a:extLst>
          </p:cNvPr>
          <p:cNvSpPr/>
          <p:nvPr/>
        </p:nvSpPr>
        <p:spPr>
          <a:xfrm>
            <a:off x="3838575" y="912724"/>
            <a:ext cx="4572000" cy="307777"/>
          </a:xfrm>
          <a:prstGeom prst="rect">
            <a:avLst/>
          </a:prstGeom>
        </p:spPr>
        <p:txBody>
          <a:bodyPr>
            <a:spAutoFit/>
          </a:bodyPr>
          <a:lstStyle/>
          <a:p>
            <a:pPr marL="0" indent="0" algn="r">
              <a:buNone/>
            </a:pPr>
            <a:r>
              <a:rPr lang="nl-NL" sz="1400" b="1" dirty="0">
                <a:solidFill>
                  <a:srgbClr val="0070C0"/>
                </a:solidFill>
                <a:latin typeface="+mn-lt"/>
              </a:rPr>
              <a:t>Robinet Bargeman - Bureau STERK</a:t>
            </a:r>
          </a:p>
        </p:txBody>
      </p:sp>
    </p:spTree>
    <p:extLst>
      <p:ext uri="{BB962C8B-B14F-4D97-AF65-F5344CB8AC3E}">
        <p14:creationId xmlns:p14="http://schemas.microsoft.com/office/powerpoint/2010/main" val="1629286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Pijlers voor valideren </a:t>
            </a:r>
          </a:p>
        </p:txBody>
      </p:sp>
      <p:sp>
        <p:nvSpPr>
          <p:cNvPr id="3" name="Tijdelijke aanduiding voor inhoud 2"/>
          <p:cNvSpPr>
            <a:spLocks noGrp="1"/>
          </p:cNvSpPr>
          <p:nvPr>
            <p:ph idx="1"/>
          </p:nvPr>
        </p:nvSpPr>
        <p:spPr>
          <a:xfrm>
            <a:off x="822960" y="2029679"/>
            <a:ext cx="7857744" cy="4301088"/>
          </a:xfrm>
        </p:spPr>
        <p:txBody>
          <a:bodyPr>
            <a:normAutofit fontScale="85000" lnSpcReduction="20000"/>
          </a:bodyPr>
          <a:lstStyle/>
          <a:p>
            <a:pPr marL="0" indent="0">
              <a:buNone/>
            </a:pPr>
            <a:r>
              <a:rPr lang="nl-NL" sz="2200" b="1" dirty="0"/>
              <a:t>Betrouwbaarheid?</a:t>
            </a:r>
          </a:p>
          <a:p>
            <a:pPr lvl="1">
              <a:buFont typeface="Wingdings" panose="05000000000000000000" pitchFamily="2" charset="2"/>
              <a:buChar char="§"/>
            </a:pPr>
            <a:r>
              <a:rPr lang="nl-NL" sz="1900" dirty="0">
                <a:solidFill>
                  <a:schemeClr val="tx1"/>
                </a:solidFill>
              </a:rPr>
              <a:t> Hoe nauwkeurig is de gekozen toetsvorm? Wordt de kans op toevalsresultaten zoveel mogelijk geminimaliseerd?</a:t>
            </a:r>
          </a:p>
          <a:p>
            <a:pPr marL="0" indent="0">
              <a:buNone/>
            </a:pPr>
            <a:r>
              <a:rPr lang="nl-NL" sz="2200" b="1" dirty="0"/>
              <a:t>Validiteit?</a:t>
            </a:r>
          </a:p>
          <a:p>
            <a:pPr lvl="1">
              <a:buFont typeface="Wingdings" panose="05000000000000000000" pitchFamily="2" charset="2"/>
              <a:buChar char="§"/>
            </a:pPr>
            <a:r>
              <a:rPr lang="nl-NL" sz="1500" dirty="0">
                <a:solidFill>
                  <a:schemeClr val="tx1"/>
                </a:solidFill>
              </a:rPr>
              <a:t> </a:t>
            </a:r>
            <a:r>
              <a:rPr lang="nl-NL" sz="1900" dirty="0">
                <a:solidFill>
                  <a:schemeClr val="tx1"/>
                </a:solidFill>
              </a:rPr>
              <a:t>Meten we wat we willen meten? Meet de gekozen toetsvorm daadwerkelijk wat de bedoeling is/de indicatoren?</a:t>
            </a:r>
          </a:p>
          <a:p>
            <a:pPr marL="0" indent="0">
              <a:buNone/>
            </a:pPr>
            <a:r>
              <a:rPr lang="nl-NL" sz="2200" b="1" dirty="0"/>
              <a:t>Uitvoerbaarheid?</a:t>
            </a:r>
          </a:p>
          <a:p>
            <a:pPr lvl="1">
              <a:buFont typeface="Wingdings" panose="05000000000000000000" pitchFamily="2" charset="2"/>
              <a:buChar char="§"/>
            </a:pPr>
            <a:r>
              <a:rPr lang="nl-NL" sz="1900" b="0" dirty="0">
                <a:solidFill>
                  <a:schemeClr val="tx1"/>
                </a:solidFill>
              </a:rPr>
              <a:t>Is het in onze organisatie te regelen? </a:t>
            </a:r>
            <a:endParaRPr lang="nl-NL" sz="2000" b="0" dirty="0">
              <a:solidFill>
                <a:schemeClr val="tx1"/>
              </a:solidFill>
            </a:endParaRPr>
          </a:p>
          <a:p>
            <a:pPr marL="0" indent="0">
              <a:buNone/>
            </a:pPr>
            <a:r>
              <a:rPr lang="nl-NL" sz="2200" dirty="0"/>
              <a:t>Bruikbaarheid?</a:t>
            </a:r>
          </a:p>
          <a:p>
            <a:pPr lvl="1">
              <a:buFont typeface="Wingdings" panose="05000000000000000000" pitchFamily="2" charset="2"/>
              <a:buChar char="§"/>
            </a:pPr>
            <a:r>
              <a:rPr lang="nl-NL" sz="1900" dirty="0">
                <a:solidFill>
                  <a:schemeClr val="tx1"/>
                </a:solidFill>
              </a:rPr>
              <a:t>Welke toetsvorm is het meest passend?</a:t>
            </a:r>
          </a:p>
          <a:p>
            <a:pPr marL="0" indent="0">
              <a:buNone/>
            </a:pPr>
            <a:r>
              <a:rPr lang="nl-NL" sz="2200" dirty="0"/>
              <a:t>Transparant? </a:t>
            </a:r>
          </a:p>
          <a:p>
            <a:pPr lvl="1">
              <a:buFont typeface="Wingdings" panose="05000000000000000000" pitchFamily="2" charset="2"/>
              <a:buChar char="§"/>
            </a:pPr>
            <a:r>
              <a:rPr lang="nl-NL" sz="1900" dirty="0">
                <a:solidFill>
                  <a:schemeClr val="tx1"/>
                </a:solidFill>
              </a:rPr>
              <a:t>Wordt de student duidelijk gemaakt hoe de validering tot stand komt en welke inspanning van hem/haar wordt verwacht?</a:t>
            </a:r>
          </a:p>
          <a:p>
            <a:pPr marL="0" indent="0">
              <a:buNone/>
            </a:pPr>
            <a:r>
              <a:rPr lang="nl-NL" sz="2200" dirty="0"/>
              <a:t>Instrumentenmix?</a:t>
            </a:r>
          </a:p>
          <a:p>
            <a:pPr lvl="1">
              <a:buFont typeface="Wingdings" panose="05000000000000000000" pitchFamily="2" charset="2"/>
              <a:buChar char="§"/>
            </a:pPr>
            <a:r>
              <a:rPr lang="nl-NL" sz="1900" dirty="0">
                <a:solidFill>
                  <a:schemeClr val="tx1"/>
                </a:solidFill>
              </a:rPr>
              <a:t>Welke instrumenten zetten we in? </a:t>
            </a:r>
            <a:r>
              <a:rPr lang="nl-NL" sz="1900" b="1" dirty="0">
                <a:solidFill>
                  <a:schemeClr val="tx1"/>
                </a:solidFill>
              </a:rPr>
              <a:t>Ben jezelf ook een instrument? </a:t>
            </a:r>
            <a:r>
              <a:rPr lang="nl-NL" sz="1900" b="1" dirty="0" err="1">
                <a:solidFill>
                  <a:schemeClr val="tx1"/>
                </a:solidFill>
              </a:rPr>
              <a:t>Embodied</a:t>
            </a:r>
            <a:r>
              <a:rPr lang="nl-NL" sz="1900" b="1" dirty="0">
                <a:solidFill>
                  <a:schemeClr val="tx1"/>
                </a:solidFill>
              </a:rPr>
              <a:t> </a:t>
            </a:r>
            <a:r>
              <a:rPr lang="nl-NL" sz="1900" b="1" dirty="0" err="1">
                <a:solidFill>
                  <a:schemeClr val="tx1"/>
                </a:solidFill>
              </a:rPr>
              <a:t>knowledge</a:t>
            </a:r>
            <a:endParaRPr lang="nl-NL" sz="1900" b="1" dirty="0">
              <a:solidFill>
                <a:schemeClr val="tx1"/>
              </a:solidFill>
            </a:endParaRPr>
          </a:p>
          <a:p>
            <a:pPr>
              <a:buFont typeface="Wingdings" panose="05000000000000000000" pitchFamily="2" charset="2"/>
              <a:buChar char="§"/>
            </a:pPr>
            <a:endParaRPr lang="nl-NL" sz="1400" b="0" dirty="0"/>
          </a:p>
          <a:p>
            <a:pPr lvl="1">
              <a:buFont typeface="Wingdings" panose="05000000000000000000" pitchFamily="2" charset="2"/>
              <a:buChar char="§"/>
            </a:pPr>
            <a:endParaRPr lang="nl-NL" sz="1600" dirty="0"/>
          </a:p>
          <a:p>
            <a:pPr>
              <a:buFont typeface="Wingdings" panose="05000000000000000000" pitchFamily="2" charset="2"/>
              <a:buChar char="§"/>
            </a:pPr>
            <a:endParaRPr lang="nl-NL" b="0" dirty="0"/>
          </a:p>
          <a:p>
            <a:pPr>
              <a:buNone/>
            </a:pPr>
            <a:endParaRPr lang="nl-NL" dirty="0">
              <a:latin typeface="HelveticaNeueLT Std Blk Cn"/>
            </a:endParaRPr>
          </a:p>
        </p:txBody>
      </p:sp>
      <p:sp>
        <p:nvSpPr>
          <p:cNvPr id="4" name="Tijdelijke aanduiding voor datum 3"/>
          <p:cNvSpPr>
            <a:spLocks noGrp="1"/>
          </p:cNvSpPr>
          <p:nvPr>
            <p:ph type="dt" sz="half" idx="10"/>
          </p:nvPr>
        </p:nvSpPr>
        <p:spPr/>
        <p:txBody>
          <a:bodyPr/>
          <a:lstStyle/>
          <a:p>
            <a:pPr>
              <a:defRPr/>
            </a:pPr>
            <a:endParaRPr lang="nl-NL" dirty="0"/>
          </a:p>
        </p:txBody>
      </p:sp>
      <p:sp>
        <p:nvSpPr>
          <p:cNvPr id="5" name="Tijdelijke aanduiding voor voettekst 4"/>
          <p:cNvSpPr>
            <a:spLocks noGrp="1"/>
          </p:cNvSpPr>
          <p:nvPr>
            <p:ph type="ftr" sz="quarter" idx="11"/>
          </p:nvPr>
        </p:nvSpPr>
        <p:spPr/>
        <p:txBody>
          <a:bodyPr/>
          <a:lstStyle/>
          <a:p>
            <a:pPr>
              <a:defRPr/>
            </a:pPr>
            <a:endParaRPr lang="nl-NL" dirty="0"/>
          </a:p>
        </p:txBody>
      </p:sp>
      <p:pic>
        <p:nvPicPr>
          <p:cNvPr id="14338" name="Picture 2" descr="Afbeeldingsresultaat voor agora">
            <a:extLst>
              <a:ext uri="{FF2B5EF4-FFF2-40B4-BE49-F238E27FC236}">
                <a16:creationId xmlns:a16="http://schemas.microsoft.com/office/drawing/2014/main" id="{69FD8233-A8E6-4BBB-BABA-D034FCCC1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3573016"/>
            <a:ext cx="2151011" cy="142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240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AA1D4-48A9-4E86-ABC4-1B4C83C1592F}"/>
              </a:ext>
            </a:extLst>
          </p:cNvPr>
          <p:cNvSpPr>
            <a:spLocks noGrp="1"/>
          </p:cNvSpPr>
          <p:nvPr>
            <p:ph type="title"/>
          </p:nvPr>
        </p:nvSpPr>
        <p:spPr/>
        <p:txBody>
          <a:bodyPr/>
          <a:lstStyle/>
          <a:p>
            <a:r>
              <a:rPr lang="nl-NL" dirty="0"/>
              <a:t>Assessor centraal middelpunt?! Vertrouwen</a:t>
            </a:r>
          </a:p>
        </p:txBody>
      </p:sp>
      <p:sp>
        <p:nvSpPr>
          <p:cNvPr id="4" name="Tijdelijke aanduiding voor voettekst 3">
            <a:extLst>
              <a:ext uri="{FF2B5EF4-FFF2-40B4-BE49-F238E27FC236}">
                <a16:creationId xmlns:a16="http://schemas.microsoft.com/office/drawing/2014/main" id="{46E6530D-1E28-4EAC-8874-81BBDDA82C56}"/>
              </a:ext>
            </a:extLst>
          </p:cNvPr>
          <p:cNvSpPr>
            <a:spLocks noGrp="1"/>
          </p:cNvSpPr>
          <p:nvPr>
            <p:ph type="ftr" sz="quarter" idx="11"/>
          </p:nvPr>
        </p:nvSpPr>
        <p:spPr/>
        <p:txBody>
          <a:bodyPr/>
          <a:lstStyle/>
          <a:p>
            <a:endParaRPr lang="en-US" dirty="0"/>
          </a:p>
        </p:txBody>
      </p:sp>
      <p:pic>
        <p:nvPicPr>
          <p:cNvPr id="5122" name="Picture 2" descr="How to Celebrate the 1st Annual National Assessor's Day | EagleView US">
            <a:extLst>
              <a:ext uri="{FF2B5EF4-FFF2-40B4-BE49-F238E27FC236}">
                <a16:creationId xmlns:a16="http://schemas.microsoft.com/office/drawing/2014/main" id="{60FC7302-AF79-4F5F-9695-F3B069EC1A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9090" y="2964723"/>
            <a:ext cx="3381375" cy="1352550"/>
          </a:xfrm>
          <a:prstGeom prst="rect">
            <a:avLst/>
          </a:prstGeom>
          <a:noFill/>
          <a:extLst>
            <a:ext uri="{909E8E84-426E-40DD-AFC4-6F175D3DCCD1}">
              <a14:hiddenFill xmlns:a14="http://schemas.microsoft.com/office/drawing/2010/main">
                <a:solidFill>
                  <a:srgbClr val="FFFFFF"/>
                </a:solidFill>
              </a14:hiddenFill>
            </a:ext>
          </a:extLst>
        </p:spPr>
      </p:pic>
      <p:sp>
        <p:nvSpPr>
          <p:cNvPr id="5" name="Tekstballon: ovaal 4">
            <a:extLst>
              <a:ext uri="{FF2B5EF4-FFF2-40B4-BE49-F238E27FC236}">
                <a16:creationId xmlns:a16="http://schemas.microsoft.com/office/drawing/2014/main" id="{CE7961EB-ABAA-4258-93DC-37293FC16A62}"/>
              </a:ext>
            </a:extLst>
          </p:cNvPr>
          <p:cNvSpPr/>
          <p:nvPr/>
        </p:nvSpPr>
        <p:spPr>
          <a:xfrm>
            <a:off x="226188" y="2553707"/>
            <a:ext cx="2722811" cy="539441"/>
          </a:xfrm>
          <a:prstGeom prst="wedgeEllipseCallout">
            <a:avLst>
              <a:gd name="adj1" fmla="val 58545"/>
              <a:gd name="adj2" fmla="val 8883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Kalibreersessies </a:t>
            </a:r>
          </a:p>
        </p:txBody>
      </p:sp>
      <p:sp>
        <p:nvSpPr>
          <p:cNvPr id="7" name="Tekstballon: ovaal 6">
            <a:extLst>
              <a:ext uri="{FF2B5EF4-FFF2-40B4-BE49-F238E27FC236}">
                <a16:creationId xmlns:a16="http://schemas.microsoft.com/office/drawing/2014/main" id="{0C3636EB-0E79-4E94-B285-105018A50F8A}"/>
              </a:ext>
            </a:extLst>
          </p:cNvPr>
          <p:cNvSpPr/>
          <p:nvPr/>
        </p:nvSpPr>
        <p:spPr>
          <a:xfrm>
            <a:off x="4716016" y="1906707"/>
            <a:ext cx="4032448" cy="932253"/>
          </a:xfrm>
          <a:prstGeom prst="wedgeEllipseCallout">
            <a:avLst>
              <a:gd name="adj1" fmla="val -30102"/>
              <a:gd name="adj2" fmla="val 82666"/>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Inhoudsdeskundig, getraind/gecertificeerd, onafhankelijk </a:t>
            </a:r>
          </a:p>
        </p:txBody>
      </p:sp>
      <p:sp>
        <p:nvSpPr>
          <p:cNvPr id="8" name="Tekstballon: ovaal 7">
            <a:extLst>
              <a:ext uri="{FF2B5EF4-FFF2-40B4-BE49-F238E27FC236}">
                <a16:creationId xmlns:a16="http://schemas.microsoft.com/office/drawing/2014/main" id="{0A02904C-0F40-474F-9CCB-1E21B60F41C1}"/>
              </a:ext>
            </a:extLst>
          </p:cNvPr>
          <p:cNvSpPr/>
          <p:nvPr/>
        </p:nvSpPr>
        <p:spPr>
          <a:xfrm>
            <a:off x="2432799" y="1906707"/>
            <a:ext cx="2164864" cy="653157"/>
          </a:xfrm>
          <a:prstGeom prst="wedgeEllipseCallout">
            <a:avLst>
              <a:gd name="adj1" fmla="val -2446"/>
              <a:gd name="adj2" fmla="val 124923"/>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Heldere procedure</a:t>
            </a:r>
          </a:p>
        </p:txBody>
      </p:sp>
      <p:sp>
        <p:nvSpPr>
          <p:cNvPr id="9" name="Tekstballon: ovaal 8">
            <a:extLst>
              <a:ext uri="{FF2B5EF4-FFF2-40B4-BE49-F238E27FC236}">
                <a16:creationId xmlns:a16="http://schemas.microsoft.com/office/drawing/2014/main" id="{7237CDFC-04E1-4249-967E-6C6E7E6AB740}"/>
              </a:ext>
            </a:extLst>
          </p:cNvPr>
          <p:cNvSpPr/>
          <p:nvPr/>
        </p:nvSpPr>
        <p:spPr>
          <a:xfrm>
            <a:off x="161603" y="3506236"/>
            <a:ext cx="2722811" cy="1875598"/>
          </a:xfrm>
          <a:prstGeom prst="wedgeEllipseCallout">
            <a:avLst>
              <a:gd name="adj1" fmla="val 60013"/>
              <a:gd name="adj2" fmla="val -4021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Instrumentenmix:</a:t>
            </a:r>
          </a:p>
          <a:p>
            <a:pPr algn="ctr"/>
            <a:r>
              <a:rPr lang="nl-NL" sz="1400" dirty="0">
                <a:solidFill>
                  <a:schemeClr val="tx1"/>
                </a:solidFill>
              </a:rPr>
              <a:t>portfolio, criteriumgericht interview, praktijkbezoek, simulatieopdracht </a:t>
            </a:r>
          </a:p>
        </p:txBody>
      </p:sp>
      <p:sp>
        <p:nvSpPr>
          <p:cNvPr id="10" name="Tekstballon: ovaal 9">
            <a:extLst>
              <a:ext uri="{FF2B5EF4-FFF2-40B4-BE49-F238E27FC236}">
                <a16:creationId xmlns:a16="http://schemas.microsoft.com/office/drawing/2014/main" id="{15BC2C3D-37EB-4096-998B-27532653FEF5}"/>
              </a:ext>
            </a:extLst>
          </p:cNvPr>
          <p:cNvSpPr/>
          <p:nvPr/>
        </p:nvSpPr>
        <p:spPr>
          <a:xfrm>
            <a:off x="2577696" y="5058124"/>
            <a:ext cx="3804046" cy="973022"/>
          </a:xfrm>
          <a:prstGeom prst="wedgeEllipseCallout">
            <a:avLst>
              <a:gd name="adj1" fmla="val -27581"/>
              <a:gd name="adj2" fmla="val -124048"/>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Aansluiten bij de bedoeling, missie en visie</a:t>
            </a:r>
          </a:p>
        </p:txBody>
      </p:sp>
      <p:sp>
        <p:nvSpPr>
          <p:cNvPr id="11" name="Tekstballon: ovaal 10">
            <a:extLst>
              <a:ext uri="{FF2B5EF4-FFF2-40B4-BE49-F238E27FC236}">
                <a16:creationId xmlns:a16="http://schemas.microsoft.com/office/drawing/2014/main" id="{AB410BC2-1C38-4E3B-9122-8464A20A5AA7}"/>
              </a:ext>
            </a:extLst>
          </p:cNvPr>
          <p:cNvSpPr/>
          <p:nvPr/>
        </p:nvSpPr>
        <p:spPr>
          <a:xfrm>
            <a:off x="6074500" y="4771389"/>
            <a:ext cx="3067570" cy="622069"/>
          </a:xfrm>
          <a:prstGeom prst="wedgeEllipseCallout">
            <a:avLst>
              <a:gd name="adj1" fmla="val -67898"/>
              <a:gd name="adj2" fmla="val -13425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4-ogen principe </a:t>
            </a:r>
          </a:p>
          <a:p>
            <a:pPr algn="ctr"/>
            <a:r>
              <a:rPr lang="nl-NL" sz="1400" dirty="0">
                <a:solidFill>
                  <a:schemeClr val="tx1"/>
                </a:solidFill>
              </a:rPr>
              <a:t>high-</a:t>
            </a:r>
            <a:r>
              <a:rPr lang="nl-NL" sz="1400" dirty="0" err="1">
                <a:solidFill>
                  <a:schemeClr val="tx1"/>
                </a:solidFill>
              </a:rPr>
              <a:t>stake</a:t>
            </a:r>
            <a:r>
              <a:rPr lang="nl-NL" sz="1400" dirty="0">
                <a:solidFill>
                  <a:schemeClr val="tx1"/>
                </a:solidFill>
              </a:rPr>
              <a:t> assessment</a:t>
            </a:r>
          </a:p>
        </p:txBody>
      </p:sp>
      <p:sp>
        <p:nvSpPr>
          <p:cNvPr id="12" name="Tekstballon: ovaal 11">
            <a:extLst>
              <a:ext uri="{FF2B5EF4-FFF2-40B4-BE49-F238E27FC236}">
                <a16:creationId xmlns:a16="http://schemas.microsoft.com/office/drawing/2014/main" id="{92736724-16EF-49AA-AB8E-C093C21C7111}"/>
              </a:ext>
            </a:extLst>
          </p:cNvPr>
          <p:cNvSpPr/>
          <p:nvPr/>
        </p:nvSpPr>
        <p:spPr>
          <a:xfrm>
            <a:off x="6418447" y="2925541"/>
            <a:ext cx="2563949" cy="1619631"/>
          </a:xfrm>
          <a:prstGeom prst="wedgeEllipseCallout">
            <a:avLst>
              <a:gd name="adj1" fmla="val -68068"/>
              <a:gd name="adj2" fmla="val -1198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Navolgbare, herleidbare, reproduceerbare rapportage</a:t>
            </a:r>
          </a:p>
        </p:txBody>
      </p:sp>
    </p:spTree>
    <p:extLst>
      <p:ext uri="{BB962C8B-B14F-4D97-AF65-F5344CB8AC3E}">
        <p14:creationId xmlns:p14="http://schemas.microsoft.com/office/powerpoint/2010/main" val="2405736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C393766-3019-44AE-A25E-05E748453248}"/>
              </a:ext>
            </a:extLst>
          </p:cNvPr>
          <p:cNvPicPr>
            <a:picLocks noChangeAspect="1"/>
          </p:cNvPicPr>
          <p:nvPr/>
        </p:nvPicPr>
        <p:blipFill rotWithShape="1">
          <a:blip r:embed="rId3"/>
          <a:srcRect l="48425" t="24801" r="26375" b="7012"/>
          <a:stretch/>
        </p:blipFill>
        <p:spPr>
          <a:xfrm>
            <a:off x="7162602" y="367452"/>
            <a:ext cx="1158438" cy="1665255"/>
          </a:xfrm>
          <a:prstGeom prst="rect">
            <a:avLst/>
          </a:prstGeom>
          <a:ln w="12700">
            <a:solidFill>
              <a:srgbClr val="0070C0"/>
            </a:solidFill>
          </a:ln>
        </p:spPr>
      </p:pic>
      <p:sp>
        <p:nvSpPr>
          <p:cNvPr id="2" name="Titel 1">
            <a:extLst>
              <a:ext uri="{FF2B5EF4-FFF2-40B4-BE49-F238E27FC236}">
                <a16:creationId xmlns:a16="http://schemas.microsoft.com/office/drawing/2014/main" id="{66D442AC-933C-4334-BF9C-C3033F43D15D}"/>
              </a:ext>
            </a:extLst>
          </p:cNvPr>
          <p:cNvSpPr>
            <a:spLocks noGrp="1"/>
          </p:cNvSpPr>
          <p:nvPr>
            <p:ph type="title"/>
          </p:nvPr>
        </p:nvSpPr>
        <p:spPr/>
        <p:txBody>
          <a:bodyPr/>
          <a:lstStyle/>
          <a:p>
            <a:r>
              <a:rPr lang="nl-NL" dirty="0"/>
              <a:t>Profiel assessor – zie handboek </a:t>
            </a:r>
            <a:r>
              <a:rPr lang="nl-NL" dirty="0" err="1"/>
              <a:t>hfst</a:t>
            </a:r>
            <a:r>
              <a:rPr lang="nl-NL" dirty="0"/>
              <a:t> 8</a:t>
            </a:r>
            <a:br>
              <a:rPr lang="nl-NL" dirty="0"/>
            </a:br>
            <a:r>
              <a:rPr lang="nl-NL" dirty="0"/>
              <a:t>Kwaliteitsborging voor goede assessor</a:t>
            </a:r>
          </a:p>
        </p:txBody>
      </p:sp>
      <p:sp>
        <p:nvSpPr>
          <p:cNvPr id="3" name="Tijdelijke aanduiding voor inhoud 2">
            <a:extLst>
              <a:ext uri="{FF2B5EF4-FFF2-40B4-BE49-F238E27FC236}">
                <a16:creationId xmlns:a16="http://schemas.microsoft.com/office/drawing/2014/main" id="{27C8611F-78FF-4101-8B2C-D00D275CED77}"/>
              </a:ext>
            </a:extLst>
          </p:cNvPr>
          <p:cNvSpPr>
            <a:spLocks noGrp="1"/>
          </p:cNvSpPr>
          <p:nvPr>
            <p:ph idx="1"/>
          </p:nvPr>
        </p:nvSpPr>
        <p:spPr>
          <a:xfrm>
            <a:off x="822959" y="1845734"/>
            <a:ext cx="7853497" cy="4319570"/>
          </a:xfrm>
        </p:spPr>
        <p:txBody>
          <a:bodyPr>
            <a:normAutofit fontScale="85000" lnSpcReduction="20000"/>
          </a:bodyPr>
          <a:lstStyle/>
          <a:p>
            <a:r>
              <a:rPr lang="nl-NL" dirty="0"/>
              <a:t>EVC = Erkenning van Verworven Competenties </a:t>
            </a:r>
          </a:p>
          <a:p>
            <a:pPr lvl="1"/>
            <a:r>
              <a:rPr lang="nl-NL" dirty="0">
                <a:solidFill>
                  <a:schemeClr val="tx1"/>
                </a:solidFill>
              </a:rPr>
              <a:t>(Werk)ervaring, kennis en kunde zichtbaar maken </a:t>
            </a:r>
            <a:r>
              <a:rPr lang="nl-NL" dirty="0" err="1">
                <a:solidFill>
                  <a:schemeClr val="tx1"/>
                </a:solidFill>
              </a:rPr>
              <a:t>tbv</a:t>
            </a:r>
            <a:r>
              <a:rPr lang="nl-NL" dirty="0">
                <a:solidFill>
                  <a:schemeClr val="tx1"/>
                </a:solidFill>
              </a:rPr>
              <a:t> de arbeidsmarkt</a:t>
            </a:r>
          </a:p>
          <a:p>
            <a:pPr>
              <a:buFont typeface="Wingdings" panose="05000000000000000000" pitchFamily="2" charset="2"/>
              <a:buChar char="§"/>
            </a:pPr>
            <a:r>
              <a:rPr lang="nl-NL" dirty="0"/>
              <a:t>   onafhankelijk, inhoudsdeskundig en opgeleid/gecertificeerd</a:t>
            </a:r>
          </a:p>
          <a:p>
            <a:pPr>
              <a:buFont typeface="Wingdings" panose="05000000000000000000" pitchFamily="2" charset="2"/>
              <a:buChar char="§"/>
            </a:pPr>
            <a:r>
              <a:rPr lang="nl-NL" dirty="0"/>
              <a:t>   passend profiel en skills</a:t>
            </a:r>
          </a:p>
          <a:p>
            <a:pPr>
              <a:buFont typeface="Wingdings" panose="05000000000000000000" pitchFamily="2" charset="2"/>
              <a:buChar char="§"/>
            </a:pPr>
            <a:r>
              <a:rPr lang="nl-NL" dirty="0"/>
              <a:t>   strikt gescheiden rollen</a:t>
            </a:r>
          </a:p>
          <a:p>
            <a:pPr>
              <a:buFont typeface="Wingdings" panose="05000000000000000000" pitchFamily="2" charset="2"/>
              <a:buChar char="§"/>
            </a:pPr>
            <a:r>
              <a:rPr lang="nl-NL" dirty="0"/>
              <a:t>   actuele ontwikkelingen </a:t>
            </a:r>
          </a:p>
          <a:p>
            <a:pPr>
              <a:buFont typeface="Wingdings" panose="05000000000000000000" pitchFamily="2" charset="2"/>
              <a:buChar char="§"/>
            </a:pPr>
            <a:r>
              <a:rPr lang="nl-NL" dirty="0"/>
              <a:t>   transparantie, betrouwbaarheid -&gt; 4-ogenprincipe</a:t>
            </a:r>
          </a:p>
          <a:p>
            <a:pPr>
              <a:buFont typeface="Wingdings" panose="05000000000000000000" pitchFamily="2" charset="2"/>
              <a:buChar char="§"/>
            </a:pPr>
            <a:r>
              <a:rPr lang="nl-NL" dirty="0"/>
              <a:t>   instrumentenmix -&gt; portfolio, criteriumgericht interview (CGI), werkplekbezoek, simulatieopdracht e.d. </a:t>
            </a:r>
          </a:p>
          <a:p>
            <a:pPr>
              <a:buFont typeface="Wingdings" panose="05000000000000000000" pitchFamily="2" charset="2"/>
              <a:buChar char="§"/>
            </a:pPr>
            <a:r>
              <a:rPr lang="nl-NL" dirty="0"/>
              <a:t>   beoordelings-/assessmentdriehoek, VRAAK-criteria, schrijfwijzer</a:t>
            </a:r>
          </a:p>
          <a:p>
            <a:pPr>
              <a:buFont typeface="Wingdings" panose="05000000000000000000" pitchFamily="2" charset="2"/>
              <a:buChar char="§"/>
            </a:pPr>
            <a:endParaRPr lang="nl-NL" dirty="0"/>
          </a:p>
          <a:p>
            <a:pPr marL="0" indent="0" algn="ctr">
              <a:spcBef>
                <a:spcPts val="600"/>
              </a:spcBef>
              <a:spcAft>
                <a:spcPts val="0"/>
              </a:spcAft>
              <a:buNone/>
            </a:pPr>
            <a:r>
              <a:rPr lang="nl-NL" sz="2200" b="1" dirty="0">
                <a:solidFill>
                  <a:srgbClr val="0070C0"/>
                </a:solidFill>
              </a:rPr>
              <a:t>herleidbaar-, navolgbaar- en reproduceerbaarheid </a:t>
            </a:r>
          </a:p>
          <a:p>
            <a:pPr marL="0" indent="0" algn="ctr">
              <a:spcBef>
                <a:spcPts val="600"/>
              </a:spcBef>
              <a:spcAft>
                <a:spcPts val="0"/>
              </a:spcAft>
              <a:buNone/>
            </a:pPr>
            <a:r>
              <a:rPr lang="nl-NL" sz="2200" b="1" dirty="0">
                <a:solidFill>
                  <a:srgbClr val="0070C0"/>
                </a:solidFill>
              </a:rPr>
              <a:t>gekoppeld aan de bedoeling!</a:t>
            </a:r>
          </a:p>
          <a:p>
            <a:pPr marL="0" indent="0">
              <a:buNone/>
            </a:pPr>
            <a:endParaRPr lang="nl-NL" dirty="0"/>
          </a:p>
        </p:txBody>
      </p:sp>
      <p:sp>
        <p:nvSpPr>
          <p:cNvPr id="4" name="Tijdelijke aanduiding voor voettekst 3">
            <a:extLst>
              <a:ext uri="{FF2B5EF4-FFF2-40B4-BE49-F238E27FC236}">
                <a16:creationId xmlns:a16="http://schemas.microsoft.com/office/drawing/2014/main" id="{7D5336BE-53C6-42C8-B365-5F290597C111}"/>
              </a:ext>
            </a:extLst>
          </p:cNvPr>
          <p:cNvSpPr>
            <a:spLocks noGrp="1"/>
          </p:cNvSpPr>
          <p:nvPr>
            <p:ph type="ftr" sz="quarter" idx="11"/>
          </p:nvPr>
        </p:nvSpPr>
        <p:spPr/>
        <p:txBody>
          <a:bodyPr/>
          <a:lstStyle/>
          <a:p>
            <a:r>
              <a:rPr lang="en-US" dirty="0"/>
              <a:t>14</a:t>
            </a:r>
          </a:p>
        </p:txBody>
      </p:sp>
      <p:pic>
        <p:nvPicPr>
          <p:cNvPr id="6" name="Afbeelding 5">
            <a:extLst>
              <a:ext uri="{FF2B5EF4-FFF2-40B4-BE49-F238E27FC236}">
                <a16:creationId xmlns:a16="http://schemas.microsoft.com/office/drawing/2014/main" id="{C037229E-E270-455C-A5F8-AEECA742C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654" y="5293225"/>
            <a:ext cx="620106" cy="628265"/>
          </a:xfrm>
          <a:prstGeom prst="rect">
            <a:avLst/>
          </a:prstGeom>
        </p:spPr>
      </p:pic>
      <p:pic>
        <p:nvPicPr>
          <p:cNvPr id="7" name="Picture 6" descr="Gerelateerde afbeelding">
            <a:extLst>
              <a:ext uri="{FF2B5EF4-FFF2-40B4-BE49-F238E27FC236}">
                <a16:creationId xmlns:a16="http://schemas.microsoft.com/office/drawing/2014/main" id="{C45E9670-AA49-4548-8326-25E96975E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316" y="5293225"/>
            <a:ext cx="491686" cy="628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RTO - Nederlandse Raad voor Training en Opleiding">
            <a:extLst>
              <a:ext uri="{FF2B5EF4-FFF2-40B4-BE49-F238E27FC236}">
                <a16:creationId xmlns:a16="http://schemas.microsoft.com/office/drawing/2014/main" id="{2D829E94-38A6-4EBA-9A5E-A28EEB23E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5429804"/>
            <a:ext cx="491686" cy="49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777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p:cNvGraphicFramePr>
            <a:graphicFrameLocks noGrp="1"/>
          </p:cNvGraphicFramePr>
          <p:nvPr>
            <p:ph idx="1"/>
          </p:nvPr>
        </p:nvGraphicFramePr>
        <p:xfrm>
          <a:off x="812800" y="1988840"/>
          <a:ext cx="7553960" cy="4034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p:cNvSpPr>
            <a:spLocks noGrp="1"/>
          </p:cNvSpPr>
          <p:nvPr>
            <p:ph type="title"/>
          </p:nvPr>
        </p:nvSpPr>
        <p:spPr>
          <a:xfrm>
            <a:off x="948904" y="801750"/>
            <a:ext cx="7395160" cy="838140"/>
          </a:xfrm>
        </p:spPr>
        <p:txBody>
          <a:bodyPr/>
          <a:lstStyle/>
          <a:p>
            <a:r>
              <a:rPr lang="nl-NL" dirty="0"/>
              <a:t>Hoe is een goede procedure opgebouwd? </a:t>
            </a:r>
            <a:br>
              <a:rPr lang="nl-NL" dirty="0"/>
            </a:br>
            <a:r>
              <a:rPr lang="nl-NL" sz="1600" dirty="0"/>
              <a:t>EVC-procedure – Inholland procedure</a:t>
            </a:r>
          </a:p>
        </p:txBody>
      </p:sp>
      <p:pic>
        <p:nvPicPr>
          <p:cNvPr id="7170" name="Picture 2" descr="Afbeeldingsresultaat voor logo inholl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1567" y="315077"/>
            <a:ext cx="905743" cy="90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13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548680"/>
            <a:ext cx="5915000" cy="1143000"/>
          </a:xfrm>
        </p:spPr>
        <p:txBody>
          <a:bodyPr>
            <a:normAutofit/>
          </a:bodyPr>
          <a:lstStyle/>
          <a:p>
            <a:br>
              <a:rPr lang="nl-NL" dirty="0"/>
            </a:br>
            <a:br>
              <a:rPr lang="nl-NL" dirty="0"/>
            </a:br>
            <a:r>
              <a:rPr lang="nl-NL" dirty="0"/>
              <a:t>Het doel uitspraak over </a:t>
            </a:r>
          </a:p>
        </p:txBody>
      </p:sp>
      <p:sp>
        <p:nvSpPr>
          <p:cNvPr id="3" name="Tijdelijke aanduiding voor inhoud 2"/>
          <p:cNvSpPr>
            <a:spLocks noGrp="1"/>
          </p:cNvSpPr>
          <p:nvPr>
            <p:ph idx="1"/>
          </p:nvPr>
        </p:nvSpPr>
        <p:spPr>
          <a:xfrm>
            <a:off x="801289" y="1691680"/>
            <a:ext cx="7543801" cy="4384310"/>
          </a:xfrm>
        </p:spPr>
        <p:txBody>
          <a:bodyPr>
            <a:normAutofit/>
          </a:bodyPr>
          <a:lstStyle/>
          <a:p>
            <a:pPr marL="0" indent="0">
              <a:buNone/>
            </a:pPr>
            <a:endParaRPr lang="nl-NL" dirty="0"/>
          </a:p>
          <a:p>
            <a:pPr>
              <a:buFont typeface="Wingdings" panose="05000000000000000000" pitchFamily="2" charset="2"/>
              <a:buChar char="§"/>
            </a:pPr>
            <a:r>
              <a:rPr lang="nl-NL" dirty="0"/>
              <a:t> Is er sprake van </a:t>
            </a:r>
            <a:r>
              <a:rPr lang="nl-NL" b="1" dirty="0">
                <a:solidFill>
                  <a:srgbClr val="0070C0"/>
                </a:solidFill>
              </a:rPr>
              <a:t>geschiktheid</a:t>
            </a:r>
            <a:r>
              <a:rPr lang="nl-NL" dirty="0"/>
              <a:t> om de </a:t>
            </a:r>
            <a:r>
              <a:rPr lang="nl-NL" dirty="0">
                <a:solidFill>
                  <a:srgbClr val="0070C0"/>
                </a:solidFill>
              </a:rPr>
              <a:t>opleiding</a:t>
            </a:r>
            <a:r>
              <a:rPr lang="nl-NL" dirty="0">
                <a:solidFill>
                  <a:srgbClr val="0071A2"/>
                </a:solidFill>
              </a:rPr>
              <a:t> </a:t>
            </a:r>
            <a:r>
              <a:rPr lang="nl-NL" dirty="0"/>
              <a:t>tot zij-instromer succesvol </a:t>
            </a:r>
            <a:r>
              <a:rPr lang="nl-NL" dirty="0">
                <a:solidFill>
                  <a:srgbClr val="0070C0"/>
                </a:solidFill>
              </a:rPr>
              <a:t>af te ronden in 2 jaar </a:t>
            </a:r>
            <a:r>
              <a:rPr lang="nl-NL" dirty="0"/>
              <a:t>waarbij de kandidaat </a:t>
            </a:r>
            <a:r>
              <a:rPr lang="nl-NL" dirty="0">
                <a:solidFill>
                  <a:srgbClr val="0070C0"/>
                </a:solidFill>
              </a:rPr>
              <a:t>nu al onopgeleid voor de klas </a:t>
            </a:r>
            <a:r>
              <a:rPr lang="nl-NL" dirty="0"/>
              <a:t>staat en de verantwoordelijkheid daarvoor draagt? </a:t>
            </a:r>
          </a:p>
          <a:p>
            <a:pPr lvl="3">
              <a:buFont typeface="Wingdings" panose="05000000000000000000" pitchFamily="2" charset="2"/>
              <a:buChar char="§"/>
            </a:pPr>
            <a:r>
              <a:rPr lang="nl-NL" sz="1800" dirty="0"/>
              <a:t>Is de kandidaat toelaatbaar voor het zij-instroomtraject van de opleiding tot leraar basisonderwijs van Hogeschool Inholland?</a:t>
            </a:r>
          </a:p>
          <a:p>
            <a:pPr>
              <a:buFont typeface="Wingdings" panose="05000000000000000000" pitchFamily="2" charset="2"/>
              <a:buChar char="§"/>
            </a:pPr>
            <a:r>
              <a:rPr lang="nl-NL" dirty="0"/>
              <a:t> Is er sprake van een </a:t>
            </a:r>
            <a:r>
              <a:rPr lang="nl-NL" b="1" dirty="0">
                <a:solidFill>
                  <a:srgbClr val="0070C0"/>
                </a:solidFill>
              </a:rPr>
              <a:t>consistent en congruent beeld</a:t>
            </a:r>
            <a:r>
              <a:rPr lang="nl-NL" dirty="0"/>
              <a:t>?</a:t>
            </a:r>
          </a:p>
          <a:p>
            <a:pPr lvl="3">
              <a:buFont typeface="Wingdings" panose="05000000000000000000" pitchFamily="2" charset="2"/>
              <a:buChar char="§"/>
            </a:pPr>
            <a:r>
              <a:rPr lang="nl-NL" sz="1800" dirty="0"/>
              <a:t>Op welk niveau zijn de indicatoren aangetoond? Fase 1, 2a, 2b of 3?</a:t>
            </a:r>
          </a:p>
          <a:p>
            <a:pPr marL="566928" lvl="3" indent="0">
              <a:buNone/>
            </a:pPr>
            <a:endParaRPr lang="nl-NL" sz="1700" dirty="0"/>
          </a:p>
          <a:p>
            <a:pPr>
              <a:buFont typeface="Wingdings" panose="05000000000000000000" pitchFamily="2" charset="2"/>
              <a:buChar char="§"/>
            </a:pPr>
            <a:r>
              <a:rPr lang="nl-NL" dirty="0"/>
              <a:t> Ben je </a:t>
            </a:r>
            <a:r>
              <a:rPr lang="nl-NL" b="1" dirty="0">
                <a:solidFill>
                  <a:srgbClr val="0070C0"/>
                </a:solidFill>
              </a:rPr>
              <a:t>overtuigd</a:t>
            </a:r>
            <a:r>
              <a:rPr lang="nl-NL" dirty="0"/>
              <a:t>?</a:t>
            </a:r>
          </a:p>
          <a:p>
            <a:pPr lvl="3">
              <a:buFont typeface="Wingdings" panose="05000000000000000000" pitchFamily="2" charset="2"/>
              <a:buChar char="§"/>
            </a:pPr>
            <a:r>
              <a:rPr lang="nl-NL" sz="1800" dirty="0"/>
              <a:t>Wat heeft jou overtuigd? </a:t>
            </a:r>
          </a:p>
        </p:txBody>
      </p:sp>
      <p:sp>
        <p:nvSpPr>
          <p:cNvPr id="5" name="Tijdelijke aanduiding voor voettekst 4"/>
          <p:cNvSpPr>
            <a:spLocks noGrp="1"/>
          </p:cNvSpPr>
          <p:nvPr>
            <p:ph type="ftr" sz="quarter" idx="11"/>
          </p:nvPr>
        </p:nvSpPr>
        <p:spPr/>
        <p:txBody>
          <a:bodyPr/>
          <a:lstStyle/>
          <a:p>
            <a:pPr>
              <a:defRPr/>
            </a:pPr>
            <a:endParaRPr lang="nl-NL"/>
          </a:p>
        </p:txBody>
      </p:sp>
      <p:pic>
        <p:nvPicPr>
          <p:cNvPr id="37890" name="Picture 2" descr="Afbeeldingsresultaat voor overtuig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59296"/>
            <a:ext cx="2649448" cy="153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301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1" y="476672"/>
            <a:ext cx="7863839" cy="1143000"/>
          </a:xfrm>
        </p:spPr>
        <p:txBody>
          <a:bodyPr/>
          <a:lstStyle/>
          <a:p>
            <a:r>
              <a:rPr lang="nl-NL" dirty="0"/>
              <a:t>Cesuur bij assessments – leerwegonafhankelijk valideren </a:t>
            </a:r>
          </a:p>
        </p:txBody>
      </p:sp>
      <p:sp>
        <p:nvSpPr>
          <p:cNvPr id="3" name="Tijdelijke aanduiding voor inhoud 2"/>
          <p:cNvSpPr>
            <a:spLocks noGrp="1"/>
          </p:cNvSpPr>
          <p:nvPr>
            <p:ph idx="1"/>
          </p:nvPr>
        </p:nvSpPr>
        <p:spPr>
          <a:xfrm>
            <a:off x="640080" y="2000597"/>
            <a:ext cx="8229600" cy="4857403"/>
          </a:xfrm>
        </p:spPr>
        <p:txBody>
          <a:bodyPr/>
          <a:lstStyle/>
          <a:p>
            <a:pPr marL="0" indent="0">
              <a:buNone/>
            </a:pPr>
            <a:r>
              <a:rPr lang="nl-NL" dirty="0"/>
              <a:t> </a:t>
            </a:r>
          </a:p>
        </p:txBody>
      </p:sp>
      <p:sp>
        <p:nvSpPr>
          <p:cNvPr id="4" name="Tijdelijke aanduiding voor datum 3"/>
          <p:cNvSpPr>
            <a:spLocks noGrp="1"/>
          </p:cNvSpPr>
          <p:nvPr>
            <p:ph type="dt" sz="half" idx="10"/>
          </p:nvPr>
        </p:nvSpPr>
        <p:spPr/>
        <p:txBody>
          <a:bodyPr/>
          <a:lstStyle/>
          <a:p>
            <a:pPr>
              <a:defRPr/>
            </a:pPr>
            <a:endParaRPr lang="nl-NL" dirty="0"/>
          </a:p>
        </p:txBody>
      </p:sp>
      <p:sp>
        <p:nvSpPr>
          <p:cNvPr id="5" name="Tijdelijke aanduiding voor voettekst 4"/>
          <p:cNvSpPr>
            <a:spLocks noGrp="1"/>
          </p:cNvSpPr>
          <p:nvPr>
            <p:ph type="ftr" sz="quarter" idx="11"/>
          </p:nvPr>
        </p:nvSpPr>
        <p:spPr/>
        <p:txBody>
          <a:bodyPr/>
          <a:lstStyle/>
          <a:p>
            <a:pPr>
              <a:defRPr/>
            </a:pPr>
            <a:r>
              <a:rPr lang="nl-NL" dirty="0"/>
              <a:t>16</a:t>
            </a:r>
          </a:p>
        </p:txBody>
      </p:sp>
      <p:pic>
        <p:nvPicPr>
          <p:cNvPr id="4100" name="Picture 4" descr="Formatief en summatief toetsen: wat is het verschil?">
            <a:extLst>
              <a:ext uri="{FF2B5EF4-FFF2-40B4-BE49-F238E27FC236}">
                <a16:creationId xmlns:a16="http://schemas.microsoft.com/office/drawing/2014/main" id="{0FA84B53-2AEF-451A-816C-DD037C952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350" y="2000597"/>
            <a:ext cx="4447299" cy="299547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0020687D-5C29-40A8-97D1-F424BDFD11EF}"/>
              </a:ext>
            </a:extLst>
          </p:cNvPr>
          <p:cNvSpPr txBox="1"/>
          <p:nvPr/>
        </p:nvSpPr>
        <p:spPr>
          <a:xfrm>
            <a:off x="1403648" y="5543261"/>
            <a:ext cx="6480720" cy="369332"/>
          </a:xfrm>
          <a:prstGeom prst="rect">
            <a:avLst/>
          </a:prstGeom>
          <a:noFill/>
        </p:spPr>
        <p:txBody>
          <a:bodyPr wrap="square" rtlCol="0">
            <a:spAutoFit/>
          </a:bodyPr>
          <a:lstStyle/>
          <a:p>
            <a:r>
              <a:rPr lang="nl-NL" dirty="0"/>
              <a:t>Jouw rol als assessor in het zij-instroomtraject is beoordelaar!</a:t>
            </a:r>
          </a:p>
        </p:txBody>
      </p:sp>
    </p:spTree>
    <p:extLst>
      <p:ext uri="{BB962C8B-B14F-4D97-AF65-F5344CB8AC3E}">
        <p14:creationId xmlns:p14="http://schemas.microsoft.com/office/powerpoint/2010/main" val="2750293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0283C-8CF2-410A-8B59-761509A802D3}"/>
              </a:ext>
            </a:extLst>
          </p:cNvPr>
          <p:cNvSpPr>
            <a:spLocks noGrp="1"/>
          </p:cNvSpPr>
          <p:nvPr>
            <p:ph type="title"/>
          </p:nvPr>
        </p:nvSpPr>
        <p:spPr/>
        <p:txBody>
          <a:bodyPr/>
          <a:lstStyle/>
          <a:p>
            <a:r>
              <a:rPr lang="nl-NL" dirty="0"/>
              <a:t>Methodiek</a:t>
            </a:r>
            <a:br>
              <a:rPr lang="nl-NL" dirty="0"/>
            </a:br>
            <a:r>
              <a:rPr lang="nl-NL" dirty="0"/>
              <a:t>Beoordelingsdriehoek en schrijfwijzer</a:t>
            </a:r>
          </a:p>
        </p:txBody>
      </p:sp>
      <p:pic>
        <p:nvPicPr>
          <p:cNvPr id="5" name="Tijdelijke aanduiding voor inhoud 4">
            <a:extLst>
              <a:ext uri="{FF2B5EF4-FFF2-40B4-BE49-F238E27FC236}">
                <a16:creationId xmlns:a16="http://schemas.microsoft.com/office/drawing/2014/main" id="{0B2108C1-9BE2-4164-BCDE-F90CB39C3D8C}"/>
              </a:ext>
            </a:extLst>
          </p:cNvPr>
          <p:cNvPicPr>
            <a:picLocks noGrp="1" noChangeAspect="1"/>
          </p:cNvPicPr>
          <p:nvPr>
            <p:ph idx="1"/>
          </p:nvPr>
        </p:nvPicPr>
        <p:blipFill rotWithShape="1">
          <a:blip r:embed="rId3"/>
          <a:srcRect l="2788" t="26815" r="7767" b="18603"/>
          <a:stretch/>
        </p:blipFill>
        <p:spPr>
          <a:xfrm>
            <a:off x="489430" y="2060848"/>
            <a:ext cx="8165140" cy="3830378"/>
          </a:xfrm>
          <a:prstGeom prst="rect">
            <a:avLst/>
          </a:prstGeom>
        </p:spPr>
      </p:pic>
      <p:sp>
        <p:nvSpPr>
          <p:cNvPr id="4" name="Tijdelijke aanduiding voor voettekst 3">
            <a:extLst>
              <a:ext uri="{FF2B5EF4-FFF2-40B4-BE49-F238E27FC236}">
                <a16:creationId xmlns:a16="http://schemas.microsoft.com/office/drawing/2014/main" id="{7D54886E-C74F-4FC4-9C67-F524000F160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41278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92AAE-2DAE-41DA-B121-36D36D3CEAE2}"/>
              </a:ext>
            </a:extLst>
          </p:cNvPr>
          <p:cNvSpPr>
            <a:spLocks noGrp="1"/>
          </p:cNvSpPr>
          <p:nvPr>
            <p:ph type="title"/>
          </p:nvPr>
        </p:nvSpPr>
        <p:spPr/>
        <p:txBody>
          <a:bodyPr/>
          <a:lstStyle/>
          <a:p>
            <a:br>
              <a:rPr lang="nl-NL" dirty="0"/>
            </a:br>
            <a:r>
              <a:rPr lang="nl-NL" dirty="0"/>
              <a:t>Beoordelingsstandaard – studiehandleiding /handboek bijlage 11 </a:t>
            </a:r>
          </a:p>
        </p:txBody>
      </p:sp>
      <p:sp>
        <p:nvSpPr>
          <p:cNvPr id="4" name="Tijdelijke aanduiding voor voettekst 3">
            <a:extLst>
              <a:ext uri="{FF2B5EF4-FFF2-40B4-BE49-F238E27FC236}">
                <a16:creationId xmlns:a16="http://schemas.microsoft.com/office/drawing/2014/main" id="{E39557B1-C240-4A5F-A0D8-760EDBBB9415}"/>
              </a:ext>
            </a:extLst>
          </p:cNvPr>
          <p:cNvSpPr>
            <a:spLocks noGrp="1"/>
          </p:cNvSpPr>
          <p:nvPr>
            <p:ph type="ftr" sz="quarter" idx="11"/>
          </p:nvPr>
        </p:nvSpPr>
        <p:spPr/>
        <p:txBody>
          <a:bodyPr/>
          <a:lstStyle/>
          <a:p>
            <a:endParaRPr lang="en-US" dirty="0"/>
          </a:p>
        </p:txBody>
      </p:sp>
      <p:pic>
        <p:nvPicPr>
          <p:cNvPr id="3" name="Afbeelding 2">
            <a:extLst>
              <a:ext uri="{FF2B5EF4-FFF2-40B4-BE49-F238E27FC236}">
                <a16:creationId xmlns:a16="http://schemas.microsoft.com/office/drawing/2014/main" id="{E3EB676D-84F8-431C-9E0B-5E03333BA60B}"/>
              </a:ext>
            </a:extLst>
          </p:cNvPr>
          <p:cNvPicPr>
            <a:picLocks noChangeAspect="1"/>
          </p:cNvPicPr>
          <p:nvPr/>
        </p:nvPicPr>
        <p:blipFill rotWithShape="1">
          <a:blip r:embed="rId2"/>
          <a:srcRect l="40550" t="15696" r="23225"/>
          <a:stretch/>
        </p:blipFill>
        <p:spPr>
          <a:xfrm>
            <a:off x="2764639" y="1968282"/>
            <a:ext cx="3312368" cy="4175600"/>
          </a:xfrm>
          <a:prstGeom prst="rect">
            <a:avLst/>
          </a:prstGeom>
        </p:spPr>
      </p:pic>
      <p:sp>
        <p:nvSpPr>
          <p:cNvPr id="6" name="Tijdelijke aanduiding voor inhoud 5">
            <a:extLst>
              <a:ext uri="{FF2B5EF4-FFF2-40B4-BE49-F238E27FC236}">
                <a16:creationId xmlns:a16="http://schemas.microsoft.com/office/drawing/2014/main" id="{C77C900C-DBFF-4837-A66E-E65543E5BDBC}"/>
              </a:ext>
            </a:extLst>
          </p:cNvPr>
          <p:cNvSpPr>
            <a:spLocks noGrp="1"/>
          </p:cNvSpPr>
          <p:nvPr>
            <p:ph idx="1"/>
          </p:nvPr>
        </p:nvSpPr>
        <p:spPr>
          <a:xfrm>
            <a:off x="822960" y="2996952"/>
            <a:ext cx="7543801" cy="4023360"/>
          </a:xfrm>
        </p:spPr>
        <p:txBody>
          <a:bodyPr/>
          <a:lstStyle/>
          <a:p>
            <a:endParaRPr lang="nl-NL" dirty="0"/>
          </a:p>
        </p:txBody>
      </p:sp>
    </p:spTree>
    <p:extLst>
      <p:ext uri="{BB962C8B-B14F-4D97-AF65-F5344CB8AC3E}">
        <p14:creationId xmlns:p14="http://schemas.microsoft.com/office/powerpoint/2010/main" val="372430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22959" y="1988840"/>
            <a:ext cx="7543801" cy="4248472"/>
          </a:xfrm>
        </p:spPr>
        <p:txBody>
          <a:bodyPr>
            <a:normAutofit fontScale="70000" lnSpcReduction="20000"/>
          </a:bodyPr>
          <a:lstStyle/>
          <a:p>
            <a:pPr>
              <a:buNone/>
            </a:pPr>
            <a:r>
              <a:rPr lang="nl-NL" sz="3200" dirty="0">
                <a:ea typeface="Verdana" panose="020B0604030504040204" pitchFamily="34" charset="0"/>
                <a:cs typeface="Verdana" panose="020B0604030504040204" pitchFamily="34" charset="0"/>
              </a:rPr>
              <a:t>Bewijzen beoordelen – eisen aan bewijzen</a:t>
            </a:r>
          </a:p>
          <a:p>
            <a:r>
              <a:rPr lang="nl-NL" sz="3200" b="1" dirty="0">
                <a:ea typeface="Verdana" panose="020B0604030504040204" pitchFamily="34" charset="0"/>
                <a:cs typeface="Verdana" panose="020B0604030504040204" pitchFamily="34" charset="0"/>
              </a:rPr>
              <a:t>V</a:t>
            </a:r>
            <a:r>
              <a:rPr lang="nl-NL" sz="3200" b="0" dirty="0">
                <a:ea typeface="Verdana" panose="020B0604030504040204" pitchFamily="34" charset="0"/>
                <a:cs typeface="Verdana" panose="020B0604030504040204" pitchFamily="34" charset="0"/>
              </a:rPr>
              <a:t>ariatie</a:t>
            </a:r>
          </a:p>
          <a:p>
            <a:r>
              <a:rPr lang="nl-NL" sz="3200" b="1" dirty="0">
                <a:ea typeface="Verdana" panose="020B0604030504040204" pitchFamily="34" charset="0"/>
                <a:cs typeface="Verdana" panose="020B0604030504040204" pitchFamily="34" charset="0"/>
              </a:rPr>
              <a:t>R</a:t>
            </a:r>
            <a:r>
              <a:rPr lang="nl-NL" sz="3200" b="0" dirty="0">
                <a:ea typeface="Verdana" panose="020B0604030504040204" pitchFamily="34" charset="0"/>
                <a:cs typeface="Verdana" panose="020B0604030504040204" pitchFamily="34" charset="0"/>
              </a:rPr>
              <a:t>elevantie</a:t>
            </a:r>
          </a:p>
          <a:p>
            <a:r>
              <a:rPr lang="nl-NL" sz="3200" b="1" dirty="0">
                <a:ea typeface="Verdana" panose="020B0604030504040204" pitchFamily="34" charset="0"/>
                <a:cs typeface="Verdana" panose="020B0604030504040204" pitchFamily="34" charset="0"/>
              </a:rPr>
              <a:t>A</a:t>
            </a:r>
            <a:r>
              <a:rPr lang="nl-NL" sz="3200" b="0" dirty="0">
                <a:ea typeface="Verdana" panose="020B0604030504040204" pitchFamily="34" charset="0"/>
                <a:cs typeface="Verdana" panose="020B0604030504040204" pitchFamily="34" charset="0"/>
              </a:rPr>
              <a:t>uthentiek            </a:t>
            </a:r>
          </a:p>
          <a:p>
            <a:r>
              <a:rPr lang="nl-NL" sz="3200" b="1" dirty="0">
                <a:ea typeface="Verdana" panose="020B0604030504040204" pitchFamily="34" charset="0"/>
                <a:cs typeface="Verdana" panose="020B0604030504040204" pitchFamily="34" charset="0"/>
              </a:rPr>
              <a:t>A</a:t>
            </a:r>
            <a:r>
              <a:rPr lang="nl-NL" sz="3200" b="0" dirty="0">
                <a:ea typeface="Verdana" panose="020B0604030504040204" pitchFamily="34" charset="0"/>
                <a:cs typeface="Verdana" panose="020B0604030504040204" pitchFamily="34" charset="0"/>
              </a:rPr>
              <a:t>ctualiteit</a:t>
            </a:r>
          </a:p>
          <a:p>
            <a:r>
              <a:rPr lang="nl-NL" sz="3200" b="1" dirty="0">
                <a:ea typeface="Verdana" panose="020B0604030504040204" pitchFamily="34" charset="0"/>
                <a:cs typeface="Verdana" panose="020B0604030504040204" pitchFamily="34" charset="0"/>
              </a:rPr>
              <a:t>K</a:t>
            </a:r>
            <a:r>
              <a:rPr lang="nl-NL" sz="3200" b="0" dirty="0">
                <a:ea typeface="Verdana" panose="020B0604030504040204" pitchFamily="34" charset="0"/>
                <a:cs typeface="Verdana" panose="020B0604030504040204" pitchFamily="34" charset="0"/>
              </a:rPr>
              <a:t>wantiteit</a:t>
            </a:r>
          </a:p>
          <a:p>
            <a:pPr>
              <a:buNone/>
            </a:pPr>
            <a:endParaRPr lang="nl-NL" sz="3200" b="0" dirty="0">
              <a:ea typeface="Verdana" panose="020B0604030504040204" pitchFamily="34" charset="0"/>
              <a:cs typeface="Verdana" panose="020B0604030504040204" pitchFamily="34" charset="0"/>
            </a:endParaRPr>
          </a:p>
          <a:p>
            <a:pPr>
              <a:buNone/>
            </a:pPr>
            <a:r>
              <a:rPr lang="nl-NL" sz="3200" b="0" dirty="0">
                <a:ea typeface="Verdana" panose="020B0604030504040204" pitchFamily="34" charset="0"/>
                <a:cs typeface="Verdana" panose="020B0604030504040204" pitchFamily="34" charset="0"/>
              </a:rPr>
              <a:t>Elk bewijs moet voldoen aan: RAA</a:t>
            </a:r>
          </a:p>
          <a:p>
            <a:pPr>
              <a:buNone/>
            </a:pPr>
            <a:r>
              <a:rPr lang="nl-NL" sz="3200" b="0" dirty="0">
                <a:ea typeface="Verdana" panose="020B0604030504040204" pitchFamily="34" charset="0"/>
                <a:cs typeface="Verdana" panose="020B0604030504040204" pitchFamily="34" charset="0"/>
              </a:rPr>
              <a:t>Elk werkproces/module/beroepstaak moet voldoen aan: VK</a:t>
            </a:r>
          </a:p>
          <a:p>
            <a:pPr>
              <a:buNone/>
            </a:pPr>
            <a:r>
              <a:rPr lang="nl-NL" sz="3200" b="0" dirty="0">
                <a:ea typeface="Verdana" panose="020B0604030504040204" pitchFamily="34" charset="0"/>
                <a:cs typeface="Verdana" panose="020B0604030504040204" pitchFamily="34" charset="0"/>
              </a:rPr>
              <a:t>Er moeten afwisselende “harde” bewijzen in het portfolio zitten</a:t>
            </a:r>
          </a:p>
          <a:p>
            <a:pPr>
              <a:buNone/>
            </a:pPr>
            <a:endParaRPr lang="nl-NL" dirty="0">
              <a:latin typeface="HelveticaNeueLT Std Blk Cn"/>
            </a:endParaRPr>
          </a:p>
        </p:txBody>
      </p:sp>
      <p:sp>
        <p:nvSpPr>
          <p:cNvPr id="4" name="Tijdelijke aanduiding voor datum 3"/>
          <p:cNvSpPr>
            <a:spLocks noGrp="1"/>
          </p:cNvSpPr>
          <p:nvPr>
            <p:ph type="dt" sz="half" idx="10"/>
          </p:nvPr>
        </p:nvSpPr>
        <p:spPr/>
        <p:txBody>
          <a:bodyPr/>
          <a:lstStyle/>
          <a:p>
            <a:pPr>
              <a:defRPr/>
            </a:pPr>
            <a:fld id="{1B7EB224-FF96-4B1B-A5EB-080F2A97E5BC}" type="datetime1">
              <a:rPr lang="nl-NL" smtClean="0"/>
              <a:t>13-5-2024</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tel 5"/>
          <p:cNvSpPr>
            <a:spLocks noGrp="1"/>
          </p:cNvSpPr>
          <p:nvPr>
            <p:ph type="title"/>
          </p:nvPr>
        </p:nvSpPr>
        <p:spPr>
          <a:xfrm>
            <a:off x="822960" y="394067"/>
            <a:ext cx="7543800" cy="1450757"/>
          </a:xfrm>
        </p:spPr>
        <p:txBody>
          <a:bodyPr>
            <a:normAutofit/>
          </a:bodyPr>
          <a:lstStyle/>
          <a:p>
            <a:r>
              <a:rPr lang="nl-NL" dirty="0"/>
              <a:t>VRAAK-criteria</a:t>
            </a:r>
          </a:p>
        </p:txBody>
      </p:sp>
    </p:spTree>
    <p:extLst>
      <p:ext uri="{BB962C8B-B14F-4D97-AF65-F5344CB8AC3E}">
        <p14:creationId xmlns:p14="http://schemas.microsoft.com/office/powerpoint/2010/main" val="3241598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72A3"/>
                </a:solidFill>
              </a:rPr>
              <a:t>Van wie?</a:t>
            </a:r>
          </a:p>
        </p:txBody>
      </p:sp>
      <p:sp>
        <p:nvSpPr>
          <p:cNvPr id="3" name="Tijdelijke aanduiding voor inhoud 2"/>
          <p:cNvSpPr>
            <a:spLocks noGrp="1"/>
          </p:cNvSpPr>
          <p:nvPr>
            <p:ph idx="1"/>
          </p:nvPr>
        </p:nvSpPr>
        <p:spPr/>
        <p:txBody>
          <a:bodyPr/>
          <a:lstStyle/>
          <a:p>
            <a:endParaRPr lang="nl-NL" dirty="0">
              <a:hlinkClick r:id="" action="ppaction://noaction"/>
            </a:endParaRPr>
          </a:p>
          <a:p>
            <a:pPr marL="0" indent="0" algn="ctr">
              <a:buNone/>
            </a:pPr>
            <a:endParaRPr lang="nl-NL" dirty="0">
              <a:hlinkClick r:id="" action="ppaction://noaction"/>
            </a:endParaRPr>
          </a:p>
          <a:p>
            <a:pPr marL="0" indent="0" algn="ctr">
              <a:buNone/>
            </a:pPr>
            <a:endParaRPr lang="nl-NL" dirty="0">
              <a:hlinkClick r:id="" action="ppaction://noaction"/>
            </a:endParaRPr>
          </a:p>
          <a:p>
            <a:pPr algn="ctr"/>
            <a:endParaRPr lang="nl-NL" dirty="0"/>
          </a:p>
          <a:p>
            <a:endParaRPr lang="nl-NL" dirty="0"/>
          </a:p>
          <a:p>
            <a:endParaRPr lang="nl-NL" dirty="0"/>
          </a:p>
          <a:p>
            <a:pPr algn="ctr"/>
            <a:r>
              <a:rPr lang="nl-NL" dirty="0"/>
              <a:t>authenticiteitsverklaring</a:t>
            </a:r>
          </a:p>
          <a:p>
            <a:pPr algn="ctr"/>
            <a:endParaRPr lang="nl-NL" dirty="0"/>
          </a:p>
        </p:txBody>
      </p:sp>
      <p:sp>
        <p:nvSpPr>
          <p:cNvPr id="4" name="Tijdelijke aanduiding voor datum 3"/>
          <p:cNvSpPr>
            <a:spLocks noGrp="1"/>
          </p:cNvSpPr>
          <p:nvPr>
            <p:ph type="dt" sz="half" idx="10"/>
          </p:nvPr>
        </p:nvSpPr>
        <p:spPr/>
        <p:txBody>
          <a:bodyPr/>
          <a:lstStyle/>
          <a:p>
            <a:pPr>
              <a:defRPr/>
            </a:pPr>
            <a:endParaRPr lang="en-US" dirty="0"/>
          </a:p>
        </p:txBody>
      </p:sp>
      <p:pic>
        <p:nvPicPr>
          <p:cNvPr id="6" name="Afbeelding 5">
            <a:hlinkClick r:id="rId3"/>
            <a:extLst>
              <a:ext uri="{FF2B5EF4-FFF2-40B4-BE49-F238E27FC236}">
                <a16:creationId xmlns:a16="http://schemas.microsoft.com/office/drawing/2014/main" id="{170BABBB-4F8B-4DC1-9142-78E2020771EC}"/>
              </a:ext>
            </a:extLst>
          </p:cNvPr>
          <p:cNvPicPr/>
          <p:nvPr/>
        </p:nvPicPr>
        <p:blipFill rotWithShape="1">
          <a:blip r:embed="rId4"/>
          <a:srcRect l="15311" t="24529" r="44060" b="26093"/>
          <a:stretch/>
        </p:blipFill>
        <p:spPr bwMode="auto">
          <a:xfrm>
            <a:off x="3087065" y="2060849"/>
            <a:ext cx="2969870" cy="21679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331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2E0B29-E310-49E2-86BD-C74B349377FF}"/>
              </a:ext>
            </a:extLst>
          </p:cNvPr>
          <p:cNvSpPr>
            <a:spLocks noGrp="1"/>
          </p:cNvSpPr>
          <p:nvPr>
            <p:ph type="title"/>
          </p:nvPr>
        </p:nvSpPr>
        <p:spPr/>
        <p:txBody>
          <a:bodyPr/>
          <a:lstStyle/>
          <a:p>
            <a:r>
              <a:rPr lang="nl-NL" dirty="0"/>
              <a:t>Thuisopdracht – ik ken jullie al een beetje! </a:t>
            </a:r>
          </a:p>
        </p:txBody>
      </p:sp>
      <p:sp>
        <p:nvSpPr>
          <p:cNvPr id="4" name="Tijdelijke aanduiding voor voettekst 3">
            <a:extLst>
              <a:ext uri="{FF2B5EF4-FFF2-40B4-BE49-F238E27FC236}">
                <a16:creationId xmlns:a16="http://schemas.microsoft.com/office/drawing/2014/main" id="{0ACD5F1B-EDFC-4994-B329-F731ADC195D0}"/>
              </a:ext>
            </a:extLst>
          </p:cNvPr>
          <p:cNvSpPr>
            <a:spLocks noGrp="1"/>
          </p:cNvSpPr>
          <p:nvPr>
            <p:ph type="ftr" sz="quarter" idx="11"/>
          </p:nvPr>
        </p:nvSpPr>
        <p:spPr/>
        <p:txBody>
          <a:bodyPr/>
          <a:lstStyle/>
          <a:p>
            <a:endParaRPr lang="en-US" dirty="0"/>
          </a:p>
        </p:txBody>
      </p:sp>
      <p:pic>
        <p:nvPicPr>
          <p:cNvPr id="1026" name="Picture 2" descr="10 tips voor effectieve complimenten – HPBBnieuws">
            <a:extLst>
              <a:ext uri="{FF2B5EF4-FFF2-40B4-BE49-F238E27FC236}">
                <a16:creationId xmlns:a16="http://schemas.microsoft.com/office/drawing/2014/main" id="{000AA5B4-21A8-40F4-8928-665DC0AA06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060848"/>
            <a:ext cx="6494763" cy="359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09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161486-CB88-476F-9AA7-D733A1AB4546}"/>
              </a:ext>
            </a:extLst>
          </p:cNvPr>
          <p:cNvSpPr>
            <a:spLocks noGrp="1"/>
          </p:cNvSpPr>
          <p:nvPr>
            <p:ph type="title"/>
          </p:nvPr>
        </p:nvSpPr>
        <p:spPr>
          <a:xfrm>
            <a:off x="822960" y="286604"/>
            <a:ext cx="7925504" cy="1450757"/>
          </a:xfrm>
        </p:spPr>
        <p:txBody>
          <a:bodyPr/>
          <a:lstStyle/>
          <a:p>
            <a:r>
              <a:rPr lang="nl-NL" dirty="0"/>
              <a:t>Competenties/skills assessor toegespitst in:</a:t>
            </a:r>
            <a:br>
              <a:rPr lang="nl-NL" dirty="0"/>
            </a:br>
            <a:r>
              <a:rPr lang="nl-NL" dirty="0" err="1"/>
              <a:t>Kwaliteitsrubric</a:t>
            </a:r>
            <a:r>
              <a:rPr lang="nl-NL" dirty="0"/>
              <a:t> - opbouw Criteriumgericht Interview CGI</a:t>
            </a:r>
          </a:p>
        </p:txBody>
      </p:sp>
      <p:sp>
        <p:nvSpPr>
          <p:cNvPr id="3" name="Tijdelijke aanduiding voor inhoud 2">
            <a:extLst>
              <a:ext uri="{FF2B5EF4-FFF2-40B4-BE49-F238E27FC236}">
                <a16:creationId xmlns:a16="http://schemas.microsoft.com/office/drawing/2014/main" id="{0A49F268-70DA-45DB-BE4D-70E8DC7CC2BC}"/>
              </a:ext>
            </a:extLst>
          </p:cNvPr>
          <p:cNvSpPr>
            <a:spLocks noGrp="1"/>
          </p:cNvSpPr>
          <p:nvPr>
            <p:ph idx="1"/>
          </p:nvPr>
        </p:nvSpPr>
        <p:spPr>
          <a:xfrm>
            <a:off x="822959" y="1845734"/>
            <a:ext cx="7543801" cy="4103546"/>
          </a:xfrm>
        </p:spPr>
        <p:txBody>
          <a:bodyPr>
            <a:normAutofit fontScale="62500" lnSpcReduction="20000"/>
          </a:bodyPr>
          <a:lstStyle/>
          <a:p>
            <a:pPr lvl="0"/>
            <a:r>
              <a:rPr lang="nl-NL" dirty="0"/>
              <a:t>Voorbespreking </a:t>
            </a:r>
          </a:p>
          <a:p>
            <a:pPr lvl="1"/>
            <a:r>
              <a:rPr lang="nl-NL" dirty="0">
                <a:solidFill>
                  <a:schemeClr val="tx1"/>
                </a:solidFill>
              </a:rPr>
              <a:t>Kern-/startvragen</a:t>
            </a:r>
          </a:p>
          <a:p>
            <a:pPr lvl="0"/>
            <a:r>
              <a:rPr lang="nl-NL" dirty="0"/>
              <a:t>Procedure</a:t>
            </a:r>
          </a:p>
          <a:p>
            <a:pPr lvl="1"/>
            <a:r>
              <a:rPr lang="nl-NL" dirty="0">
                <a:solidFill>
                  <a:schemeClr val="tx1"/>
                </a:solidFill>
              </a:rPr>
              <a:t>Relatie opbouwen en kennis maken</a:t>
            </a:r>
          </a:p>
          <a:p>
            <a:pPr lvl="0"/>
            <a:r>
              <a:rPr lang="nl-NL" dirty="0"/>
              <a:t>Vragen stellen </a:t>
            </a:r>
          </a:p>
          <a:p>
            <a:pPr lvl="1"/>
            <a:r>
              <a:rPr lang="nl-NL" dirty="0">
                <a:solidFill>
                  <a:schemeClr val="tx1"/>
                </a:solidFill>
              </a:rPr>
              <a:t>Gespreksstructuur</a:t>
            </a:r>
          </a:p>
          <a:p>
            <a:pPr lvl="1"/>
            <a:r>
              <a:rPr lang="nl-NL" dirty="0">
                <a:solidFill>
                  <a:schemeClr val="tx1"/>
                </a:solidFill>
              </a:rPr>
              <a:t>Gesprekstechniek (STARRT, Turbo, L(A)SD, </a:t>
            </a:r>
            <a:r>
              <a:rPr lang="nl-NL" dirty="0" err="1">
                <a:solidFill>
                  <a:schemeClr val="tx1"/>
                </a:solidFill>
              </a:rPr>
              <a:t>metacommiunicatie</a:t>
            </a:r>
            <a:r>
              <a:rPr lang="nl-NL" dirty="0">
                <a:solidFill>
                  <a:schemeClr val="tx1"/>
                </a:solidFill>
              </a:rPr>
              <a:t>/non-verbale communicatie)</a:t>
            </a:r>
          </a:p>
          <a:p>
            <a:pPr lvl="0"/>
            <a:r>
              <a:rPr lang="nl-NL" dirty="0"/>
              <a:t>Beoordelen </a:t>
            </a:r>
            <a:r>
              <a:rPr lang="nl-NL" dirty="0" err="1"/>
              <a:t>ahv</a:t>
            </a:r>
            <a:endParaRPr lang="nl-NL" dirty="0"/>
          </a:p>
          <a:p>
            <a:pPr lvl="1"/>
            <a:r>
              <a:rPr lang="nl-NL" dirty="0">
                <a:solidFill>
                  <a:schemeClr val="tx1"/>
                </a:solidFill>
              </a:rPr>
              <a:t>Relevante bewijsstukken, Beroepshandelingen, beoordelingscriteria</a:t>
            </a:r>
          </a:p>
          <a:p>
            <a:pPr lvl="1"/>
            <a:r>
              <a:rPr lang="nl-NL" dirty="0">
                <a:solidFill>
                  <a:schemeClr val="tx1"/>
                </a:solidFill>
              </a:rPr>
              <a:t>beoordelingstechniek</a:t>
            </a:r>
          </a:p>
          <a:p>
            <a:pPr lvl="0"/>
            <a:r>
              <a:rPr lang="nl-NL" dirty="0"/>
              <a:t>Terugkoppeling</a:t>
            </a:r>
          </a:p>
          <a:p>
            <a:pPr lvl="1"/>
            <a:r>
              <a:rPr lang="nl-NL" dirty="0">
                <a:solidFill>
                  <a:schemeClr val="tx1"/>
                </a:solidFill>
              </a:rPr>
              <a:t>Feedback – feedforward</a:t>
            </a:r>
          </a:p>
          <a:p>
            <a:pPr lvl="0"/>
            <a:r>
              <a:rPr lang="nl-NL" dirty="0"/>
              <a:t>Rapporteren</a:t>
            </a:r>
          </a:p>
          <a:p>
            <a:pPr lvl="1"/>
            <a:r>
              <a:rPr lang="nl-NL" dirty="0">
                <a:solidFill>
                  <a:schemeClr val="tx1"/>
                </a:solidFill>
              </a:rPr>
              <a:t>Vastleggen ontwikkelingsgericht validatiemoment</a:t>
            </a:r>
          </a:p>
          <a:p>
            <a:pPr lvl="0"/>
            <a:r>
              <a:rPr lang="nl-NL" dirty="0"/>
              <a:t>Afhandeling procedure</a:t>
            </a:r>
          </a:p>
          <a:p>
            <a:pPr lvl="1"/>
            <a:r>
              <a:rPr lang="nl-NL" dirty="0">
                <a:solidFill>
                  <a:schemeClr val="tx1"/>
                </a:solidFill>
              </a:rPr>
              <a:t>Omgaan met bezwaren</a:t>
            </a:r>
          </a:p>
        </p:txBody>
      </p:sp>
      <p:sp>
        <p:nvSpPr>
          <p:cNvPr id="4" name="Tijdelijke aanduiding voor voettekst 3">
            <a:extLst>
              <a:ext uri="{FF2B5EF4-FFF2-40B4-BE49-F238E27FC236}">
                <a16:creationId xmlns:a16="http://schemas.microsoft.com/office/drawing/2014/main" id="{FBEC600C-3BD6-4483-BCDA-E4D61E37CF6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13928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961" y="1954684"/>
            <a:ext cx="5971913" cy="2948632"/>
          </a:xfrm>
        </p:spPr>
      </p:pic>
      <p:sp>
        <p:nvSpPr>
          <p:cNvPr id="4" name="Tijdelijke aanduiding voor datum 3"/>
          <p:cNvSpPr>
            <a:spLocks noGrp="1"/>
          </p:cNvSpPr>
          <p:nvPr>
            <p:ph type="dt" sz="half" idx="10"/>
          </p:nvPr>
        </p:nvSpPr>
        <p:spPr/>
        <p:txBody>
          <a:bodyPr/>
          <a:lstStyle/>
          <a:p>
            <a:pPr>
              <a:defRPr/>
            </a:pPr>
            <a:endParaRPr lang="nl-NL" dirty="0"/>
          </a:p>
        </p:txBody>
      </p:sp>
      <p:sp>
        <p:nvSpPr>
          <p:cNvPr id="5" name="Tijdelijke aanduiding voor voettekst 4"/>
          <p:cNvSpPr>
            <a:spLocks noGrp="1"/>
          </p:cNvSpPr>
          <p:nvPr>
            <p:ph type="ftr" sz="quarter" idx="11"/>
          </p:nvPr>
        </p:nvSpPr>
        <p:spPr/>
        <p:txBody>
          <a:bodyPr/>
          <a:lstStyle/>
          <a:p>
            <a:pPr>
              <a:defRPr/>
            </a:pPr>
            <a:endParaRPr lang="nl-NL"/>
          </a:p>
        </p:txBody>
      </p:sp>
      <p:sp>
        <p:nvSpPr>
          <p:cNvPr id="3" name="Titel 2"/>
          <p:cNvSpPr>
            <a:spLocks noGrp="1"/>
          </p:cNvSpPr>
          <p:nvPr>
            <p:ph type="title"/>
          </p:nvPr>
        </p:nvSpPr>
        <p:spPr/>
        <p:txBody>
          <a:bodyPr/>
          <a:lstStyle/>
          <a:p>
            <a:r>
              <a:rPr lang="nl-NL" dirty="0"/>
              <a:t>Procedure bij start CGI – geplastificeerd</a:t>
            </a:r>
          </a:p>
        </p:txBody>
      </p:sp>
      <p:pic>
        <p:nvPicPr>
          <p:cNvPr id="2" name="Afbeelding 1">
            <a:extLst>
              <a:ext uri="{FF2B5EF4-FFF2-40B4-BE49-F238E27FC236}">
                <a16:creationId xmlns:a16="http://schemas.microsoft.com/office/drawing/2014/main" id="{FAF2C8AB-D153-40C1-8267-421BBCAB4E76}"/>
              </a:ext>
            </a:extLst>
          </p:cNvPr>
          <p:cNvPicPr>
            <a:picLocks noChangeAspect="1"/>
          </p:cNvPicPr>
          <p:nvPr/>
        </p:nvPicPr>
        <p:blipFill rotWithShape="1">
          <a:blip r:embed="rId4"/>
          <a:srcRect l="36613" t="23318" r="36612" b="1046"/>
          <a:stretch/>
        </p:blipFill>
        <p:spPr>
          <a:xfrm>
            <a:off x="6228184" y="2313351"/>
            <a:ext cx="2448272" cy="3674179"/>
          </a:xfrm>
          <a:prstGeom prst="rect">
            <a:avLst/>
          </a:prstGeom>
          <a:ln w="9525">
            <a:solidFill>
              <a:schemeClr val="tx1"/>
            </a:solidFill>
          </a:ln>
        </p:spPr>
      </p:pic>
    </p:spTree>
    <p:extLst>
      <p:ext uri="{BB962C8B-B14F-4D97-AF65-F5344CB8AC3E}">
        <p14:creationId xmlns:p14="http://schemas.microsoft.com/office/powerpoint/2010/main" val="3770430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4B7B3E-459F-4626-9B51-9A7813BEC9F9}"/>
              </a:ext>
            </a:extLst>
          </p:cNvPr>
          <p:cNvSpPr>
            <a:spLocks noGrp="1"/>
          </p:cNvSpPr>
          <p:nvPr>
            <p:ph type="title"/>
          </p:nvPr>
        </p:nvSpPr>
        <p:spPr>
          <a:xfrm>
            <a:off x="822960" y="476672"/>
            <a:ext cx="7543800" cy="1369062"/>
          </a:xfrm>
        </p:spPr>
        <p:txBody>
          <a:bodyPr>
            <a:normAutofit/>
          </a:bodyPr>
          <a:lstStyle/>
          <a:p>
            <a:r>
              <a:rPr lang="nl-NL" dirty="0"/>
              <a:t>Patroon detecteren </a:t>
            </a:r>
            <a:br>
              <a:rPr lang="nl-NL" dirty="0"/>
            </a:br>
            <a:r>
              <a:rPr lang="nl-NL" dirty="0"/>
              <a:t>IJsberg van McClelland – </a:t>
            </a:r>
            <a:r>
              <a:rPr lang="nl-NL" dirty="0" err="1"/>
              <a:t>STERKscan</a:t>
            </a:r>
            <a:r>
              <a:rPr lang="nl-NL" dirty="0"/>
              <a:t> </a:t>
            </a:r>
            <a:endParaRPr lang="en-NL" dirty="0"/>
          </a:p>
        </p:txBody>
      </p:sp>
      <p:sp>
        <p:nvSpPr>
          <p:cNvPr id="4" name="Tijdelijke aanduiding voor voettekst 3">
            <a:extLst>
              <a:ext uri="{FF2B5EF4-FFF2-40B4-BE49-F238E27FC236}">
                <a16:creationId xmlns:a16="http://schemas.microsoft.com/office/drawing/2014/main" id="{830725F4-8ABE-4CCF-9593-124A5F7B529F}"/>
              </a:ext>
            </a:extLst>
          </p:cNvPr>
          <p:cNvSpPr>
            <a:spLocks noGrp="1"/>
          </p:cNvSpPr>
          <p:nvPr>
            <p:ph type="ftr" sz="quarter" idx="11"/>
          </p:nvPr>
        </p:nvSpPr>
        <p:spPr/>
        <p:txBody>
          <a:bodyPr/>
          <a:lstStyle/>
          <a:p>
            <a:endParaRPr lang="en-US" dirty="0"/>
          </a:p>
        </p:txBody>
      </p:sp>
      <p:pic>
        <p:nvPicPr>
          <p:cNvPr id="1028" name="Picture 4" descr="We zijn er allemaal ingetrapt: die trap bestaat - NRC">
            <a:extLst>
              <a:ext uri="{FF2B5EF4-FFF2-40B4-BE49-F238E27FC236}">
                <a16:creationId xmlns:a16="http://schemas.microsoft.com/office/drawing/2014/main" id="{CEC999DB-9B8F-4798-8ABB-E67774AF1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364" y="1845734"/>
            <a:ext cx="4474992" cy="429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521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56ADF-24BA-4466-91F6-ACA87DD95055}"/>
              </a:ext>
            </a:extLst>
          </p:cNvPr>
          <p:cNvSpPr>
            <a:spLocks noGrp="1"/>
          </p:cNvSpPr>
          <p:nvPr>
            <p:ph type="title"/>
          </p:nvPr>
        </p:nvSpPr>
        <p:spPr>
          <a:xfrm>
            <a:off x="822960" y="332656"/>
            <a:ext cx="7543800" cy="1450757"/>
          </a:xfrm>
        </p:spPr>
        <p:txBody>
          <a:bodyPr>
            <a:normAutofit/>
          </a:bodyPr>
          <a:lstStyle/>
          <a:p>
            <a:r>
              <a:rPr lang="nl-NL" sz="3200" dirty="0"/>
              <a:t>WAT heeft jou overtuigd?</a:t>
            </a:r>
          </a:p>
        </p:txBody>
      </p:sp>
      <p:sp>
        <p:nvSpPr>
          <p:cNvPr id="3" name="Tijdelijke aanduiding voor inhoud 2">
            <a:extLst>
              <a:ext uri="{FF2B5EF4-FFF2-40B4-BE49-F238E27FC236}">
                <a16:creationId xmlns:a16="http://schemas.microsoft.com/office/drawing/2014/main" id="{29CB5203-E69F-4D02-BD7E-F059E69F44EE}"/>
              </a:ext>
            </a:extLst>
          </p:cNvPr>
          <p:cNvSpPr>
            <a:spLocks noGrp="1"/>
          </p:cNvSpPr>
          <p:nvPr>
            <p:ph idx="1"/>
          </p:nvPr>
        </p:nvSpPr>
        <p:spPr>
          <a:xfrm>
            <a:off x="899593" y="2852936"/>
            <a:ext cx="7467167" cy="3159264"/>
          </a:xfrm>
        </p:spPr>
        <p:txBody>
          <a:bodyPr>
            <a:normAutofit/>
          </a:bodyPr>
          <a:lstStyle/>
          <a:p>
            <a:pPr marL="0" indent="0" algn="ctr">
              <a:buNone/>
            </a:pPr>
            <a:r>
              <a:rPr lang="nl-NL" sz="2400" b="1" dirty="0"/>
              <a:t>WAT in het antwoord of bewijs heeft jou overtuigd?</a:t>
            </a:r>
          </a:p>
          <a:p>
            <a:pPr marL="0" indent="0" algn="ctr">
              <a:buNone/>
            </a:pPr>
            <a:endParaRPr lang="nl-NL" sz="2400" b="1" dirty="0"/>
          </a:p>
          <a:p>
            <a:pPr marL="0" indent="0" algn="ctr">
              <a:buNone/>
            </a:pPr>
            <a:r>
              <a:rPr lang="nl-NL" sz="2400" b="1" dirty="0"/>
              <a:t>WAAROM?</a:t>
            </a:r>
          </a:p>
          <a:p>
            <a:pPr marL="0" indent="0">
              <a:buNone/>
            </a:pPr>
            <a:endParaRPr lang="nl-NL" dirty="0"/>
          </a:p>
          <a:p>
            <a:pPr marL="0" indent="0">
              <a:buNone/>
            </a:pPr>
            <a:r>
              <a:rPr lang="nl-NL" dirty="0"/>
              <a:t> </a:t>
            </a:r>
            <a:endParaRPr lang="nl-NL" sz="2400" dirty="0"/>
          </a:p>
        </p:txBody>
      </p:sp>
      <p:sp>
        <p:nvSpPr>
          <p:cNvPr id="4" name="Tijdelijke aanduiding voor voettekst 3">
            <a:extLst>
              <a:ext uri="{FF2B5EF4-FFF2-40B4-BE49-F238E27FC236}">
                <a16:creationId xmlns:a16="http://schemas.microsoft.com/office/drawing/2014/main" id="{975ED8C6-FECC-433D-A722-455D3250192C}"/>
              </a:ext>
            </a:extLst>
          </p:cNvPr>
          <p:cNvSpPr>
            <a:spLocks noGrp="1"/>
          </p:cNvSpPr>
          <p:nvPr>
            <p:ph type="ftr" sz="quarter" idx="11"/>
          </p:nvPr>
        </p:nvSpPr>
        <p:spPr/>
        <p:txBody>
          <a:bodyPr/>
          <a:lstStyle/>
          <a:p>
            <a:endParaRPr lang="en-US" dirty="0"/>
          </a:p>
        </p:txBody>
      </p:sp>
      <p:pic>
        <p:nvPicPr>
          <p:cNvPr id="3074" name="Picture 2" descr="How to Use Evidence to Defeat Doubt">
            <a:extLst>
              <a:ext uri="{FF2B5EF4-FFF2-40B4-BE49-F238E27FC236}">
                <a16:creationId xmlns:a16="http://schemas.microsoft.com/office/drawing/2014/main" id="{9D89E858-C119-4C20-9A03-A9D61B292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590" y="4419457"/>
            <a:ext cx="2001172" cy="157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65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72A3"/>
                </a:solidFill>
              </a:rPr>
              <a:t>Beoordelen WACKER-methode</a:t>
            </a:r>
          </a:p>
        </p:txBody>
      </p:sp>
      <p:sp>
        <p:nvSpPr>
          <p:cNvPr id="3" name="Tijdelijke aanduiding voor inhoud 2"/>
          <p:cNvSpPr>
            <a:spLocks noGrp="1"/>
          </p:cNvSpPr>
          <p:nvPr>
            <p:ph idx="1"/>
          </p:nvPr>
        </p:nvSpPr>
        <p:spPr>
          <a:xfrm>
            <a:off x="825214" y="2132856"/>
            <a:ext cx="7543801" cy="3304190"/>
          </a:xfrm>
        </p:spPr>
        <p:txBody>
          <a:bodyPr/>
          <a:lstStyle/>
          <a:p>
            <a:endParaRPr lang="nl-NL" dirty="0"/>
          </a:p>
          <a:p>
            <a:r>
              <a:rPr lang="nl-NL" dirty="0"/>
              <a:t>waarnemen					pure observatie	</a:t>
            </a:r>
            <a:br>
              <a:rPr lang="nl-NL" dirty="0"/>
            </a:br>
            <a:r>
              <a:rPr lang="nl-NL" dirty="0"/>
              <a:t>aantekeningen maken</a:t>
            </a:r>
            <a:br>
              <a:rPr lang="nl-NL" dirty="0"/>
            </a:br>
            <a:r>
              <a:rPr lang="nl-NL" dirty="0"/>
              <a:t>--------------------------------------------------------------------------</a:t>
            </a:r>
            <a:br>
              <a:rPr lang="nl-NL" dirty="0"/>
            </a:br>
            <a:r>
              <a:rPr lang="nl-NL" dirty="0"/>
              <a:t>classificeren					beoordelen</a:t>
            </a:r>
            <a:br>
              <a:rPr lang="nl-NL" dirty="0"/>
            </a:br>
            <a:r>
              <a:rPr lang="nl-NL" dirty="0"/>
              <a:t>kwalificeren</a:t>
            </a:r>
            <a:br>
              <a:rPr lang="nl-NL" dirty="0"/>
            </a:br>
            <a:r>
              <a:rPr lang="nl-NL" dirty="0"/>
              <a:t>--------------------------------------------------------------------------</a:t>
            </a:r>
            <a:br>
              <a:rPr lang="nl-NL" dirty="0"/>
            </a:br>
            <a:r>
              <a:rPr lang="nl-NL" dirty="0"/>
              <a:t>evalueren					afsluiting</a:t>
            </a:r>
            <a:br>
              <a:rPr lang="nl-NL" dirty="0"/>
            </a:br>
            <a:r>
              <a:rPr lang="nl-NL" dirty="0"/>
              <a:t>rapporteren</a:t>
            </a:r>
          </a:p>
        </p:txBody>
      </p:sp>
      <p:sp>
        <p:nvSpPr>
          <p:cNvPr id="4" name="Tijdelijke aanduiding voor voettekst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63201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6B649-0CF0-415E-B458-C5A811AA98D8}"/>
              </a:ext>
            </a:extLst>
          </p:cNvPr>
          <p:cNvSpPr>
            <a:spLocks noGrp="1"/>
          </p:cNvSpPr>
          <p:nvPr>
            <p:ph type="title"/>
          </p:nvPr>
        </p:nvSpPr>
        <p:spPr>
          <a:xfrm>
            <a:off x="822958" y="548680"/>
            <a:ext cx="8321041" cy="1152128"/>
          </a:xfrm>
        </p:spPr>
        <p:txBody>
          <a:bodyPr>
            <a:normAutofit/>
          </a:bodyPr>
          <a:lstStyle/>
          <a:p>
            <a:br>
              <a:rPr lang="nl-NL" dirty="0"/>
            </a:br>
            <a:r>
              <a:rPr lang="nl-NL" dirty="0"/>
              <a:t>Hoe dan? </a:t>
            </a:r>
          </a:p>
        </p:txBody>
      </p:sp>
      <p:sp>
        <p:nvSpPr>
          <p:cNvPr id="4" name="Tijdelijke aanduiding voor voettekst 3">
            <a:extLst>
              <a:ext uri="{FF2B5EF4-FFF2-40B4-BE49-F238E27FC236}">
                <a16:creationId xmlns:a16="http://schemas.microsoft.com/office/drawing/2014/main" id="{2C2A2CF4-E283-4B65-839D-4AE847B01D48}"/>
              </a:ext>
            </a:extLst>
          </p:cNvPr>
          <p:cNvSpPr>
            <a:spLocks noGrp="1"/>
          </p:cNvSpPr>
          <p:nvPr>
            <p:ph type="ftr" sz="quarter" idx="11"/>
          </p:nvPr>
        </p:nvSpPr>
        <p:spPr/>
        <p:txBody>
          <a:bodyPr/>
          <a:lstStyle/>
          <a:p>
            <a:endParaRPr lang="en-US" dirty="0"/>
          </a:p>
        </p:txBody>
      </p:sp>
      <p:pic>
        <p:nvPicPr>
          <p:cNvPr id="5" name="Tijdelijke aanduiding voor inhoud 4">
            <a:extLst>
              <a:ext uri="{FF2B5EF4-FFF2-40B4-BE49-F238E27FC236}">
                <a16:creationId xmlns:a16="http://schemas.microsoft.com/office/drawing/2014/main" id="{B9790AE8-B3B9-4AC1-9140-46066D663B9E}"/>
              </a:ext>
            </a:extLst>
          </p:cNvPr>
          <p:cNvPicPr>
            <a:picLocks noChangeAspect="1"/>
          </p:cNvPicPr>
          <p:nvPr/>
        </p:nvPicPr>
        <p:blipFill rotWithShape="1">
          <a:blip r:embed="rId3"/>
          <a:srcRect l="1466" t="19654" b="15905"/>
          <a:stretch/>
        </p:blipFill>
        <p:spPr>
          <a:xfrm>
            <a:off x="597645" y="1844824"/>
            <a:ext cx="7994427" cy="4023360"/>
          </a:xfrm>
          <a:prstGeom prst="rect">
            <a:avLst/>
          </a:prstGeom>
        </p:spPr>
      </p:pic>
      <p:sp>
        <p:nvSpPr>
          <p:cNvPr id="3" name="Tijdelijke aanduiding voor inhoud 2">
            <a:extLst>
              <a:ext uri="{FF2B5EF4-FFF2-40B4-BE49-F238E27FC236}">
                <a16:creationId xmlns:a16="http://schemas.microsoft.com/office/drawing/2014/main" id="{479A781A-4075-42B3-BF97-7D1B33CBC44F}"/>
              </a:ext>
            </a:extLst>
          </p:cNvPr>
          <p:cNvSpPr>
            <a:spLocks noGrp="1"/>
          </p:cNvSpPr>
          <p:nvPr>
            <p:ph idx="1"/>
          </p:nvPr>
        </p:nvSpPr>
        <p:spPr>
          <a:xfrm>
            <a:off x="822959" y="4077072"/>
            <a:ext cx="7543801" cy="4023360"/>
          </a:xfrm>
        </p:spPr>
        <p:txBody>
          <a:bodyPr/>
          <a:lstStyle/>
          <a:p>
            <a:endParaRPr lang="nl-NL" dirty="0"/>
          </a:p>
        </p:txBody>
      </p:sp>
    </p:spTree>
    <p:extLst>
      <p:ext uri="{BB962C8B-B14F-4D97-AF65-F5344CB8AC3E}">
        <p14:creationId xmlns:p14="http://schemas.microsoft.com/office/powerpoint/2010/main" val="1282254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DC9EA-8D5E-4E52-9646-8A35CCF929D0}"/>
              </a:ext>
            </a:extLst>
          </p:cNvPr>
          <p:cNvSpPr>
            <a:spLocks noGrp="1"/>
          </p:cNvSpPr>
          <p:nvPr>
            <p:ph type="title"/>
          </p:nvPr>
        </p:nvSpPr>
        <p:spPr>
          <a:xfrm>
            <a:off x="822960" y="611454"/>
            <a:ext cx="7709480" cy="1450757"/>
          </a:xfrm>
        </p:spPr>
        <p:txBody>
          <a:bodyPr/>
          <a:lstStyle/>
          <a:p>
            <a:br>
              <a:rPr lang="nl-NL" dirty="0"/>
            </a:br>
            <a:r>
              <a:rPr lang="nl-NL" dirty="0"/>
              <a:t>Aannames toetsen en overtuigd raken? Holistische benadering en iemand in de ‘nadenkstand’ zetten?</a:t>
            </a:r>
            <a:br>
              <a:rPr lang="nl-NL" dirty="0"/>
            </a:br>
            <a:endParaRPr lang="nl-NL" dirty="0"/>
          </a:p>
        </p:txBody>
      </p:sp>
      <p:sp>
        <p:nvSpPr>
          <p:cNvPr id="4" name="Tijdelijke aanduiding voor voettekst 3">
            <a:extLst>
              <a:ext uri="{FF2B5EF4-FFF2-40B4-BE49-F238E27FC236}">
                <a16:creationId xmlns:a16="http://schemas.microsoft.com/office/drawing/2014/main" id="{C0F7075C-6B61-4996-AC73-1C507440DFFF}"/>
              </a:ext>
            </a:extLst>
          </p:cNvPr>
          <p:cNvSpPr>
            <a:spLocks noGrp="1"/>
          </p:cNvSpPr>
          <p:nvPr>
            <p:ph type="ftr" sz="quarter" idx="11"/>
          </p:nvPr>
        </p:nvSpPr>
        <p:spPr/>
        <p:txBody>
          <a:bodyPr/>
          <a:lstStyle/>
          <a:p>
            <a:endParaRPr lang="en-US" dirty="0"/>
          </a:p>
        </p:txBody>
      </p:sp>
      <p:pic>
        <p:nvPicPr>
          <p:cNvPr id="5" name="Tijdelijke aanduiding voor inhoud 4">
            <a:extLst>
              <a:ext uri="{FF2B5EF4-FFF2-40B4-BE49-F238E27FC236}">
                <a16:creationId xmlns:a16="http://schemas.microsoft.com/office/drawing/2014/main" id="{E5CFFA96-AFE5-41D6-BC6E-24056DAD7BDF}"/>
              </a:ext>
            </a:extLst>
          </p:cNvPr>
          <p:cNvPicPr>
            <a:picLocks noGrp="1" noChangeAspect="1"/>
          </p:cNvPicPr>
          <p:nvPr>
            <p:ph idx="1"/>
          </p:nvPr>
        </p:nvPicPr>
        <p:blipFill rotWithShape="1">
          <a:blip r:embed="rId3"/>
          <a:srcRect l="2043"/>
          <a:stretch/>
        </p:blipFill>
        <p:spPr>
          <a:xfrm>
            <a:off x="822960" y="2178835"/>
            <a:ext cx="2740928" cy="2754425"/>
          </a:xfrm>
          <a:prstGeom prst="rect">
            <a:avLst/>
          </a:prstGeom>
        </p:spPr>
      </p:pic>
      <p:pic>
        <p:nvPicPr>
          <p:cNvPr id="7" name="Picture 2" descr="Biografie AUGUSTE RODIN, beeldhouwer bekend, vanwege De denker en Hellepoort">
            <a:extLst>
              <a:ext uri="{FF2B5EF4-FFF2-40B4-BE49-F238E27FC236}">
                <a16:creationId xmlns:a16="http://schemas.microsoft.com/office/drawing/2014/main" id="{F10D113C-597F-45EF-AE77-D546AB638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132856"/>
            <a:ext cx="1651984"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44AC92BD-F681-40E7-A31A-DC8D27EEB903}"/>
              </a:ext>
            </a:extLst>
          </p:cNvPr>
          <p:cNvSpPr/>
          <p:nvPr/>
        </p:nvSpPr>
        <p:spPr>
          <a:xfrm>
            <a:off x="452636" y="5214798"/>
            <a:ext cx="8450128" cy="570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rgbClr val="0070C0"/>
                </a:solidFill>
              </a:rPr>
              <a:t>Persoons- en professionele kenmerken in waarneembaar gedrag?  </a:t>
            </a:r>
          </a:p>
        </p:txBody>
      </p:sp>
    </p:spTree>
    <p:extLst>
      <p:ext uri="{BB962C8B-B14F-4D97-AF65-F5344CB8AC3E}">
        <p14:creationId xmlns:p14="http://schemas.microsoft.com/office/powerpoint/2010/main" val="3166629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C823F-E2B2-44CA-90D8-EF0B265E905B}"/>
              </a:ext>
            </a:extLst>
          </p:cNvPr>
          <p:cNvSpPr>
            <a:spLocks noGrp="1"/>
          </p:cNvSpPr>
          <p:nvPr>
            <p:ph type="title"/>
          </p:nvPr>
        </p:nvSpPr>
        <p:spPr/>
        <p:txBody>
          <a:bodyPr/>
          <a:lstStyle/>
          <a:p>
            <a:r>
              <a:rPr lang="nl-NL" dirty="0"/>
              <a:t>De STERKscan en de IJsberg van McClelland </a:t>
            </a:r>
          </a:p>
        </p:txBody>
      </p:sp>
      <p:sp>
        <p:nvSpPr>
          <p:cNvPr id="3" name="Tijdelijke aanduiding voor inhoud 2">
            <a:extLst>
              <a:ext uri="{FF2B5EF4-FFF2-40B4-BE49-F238E27FC236}">
                <a16:creationId xmlns:a16="http://schemas.microsoft.com/office/drawing/2014/main" id="{C96C52EF-808D-4DC5-ABD7-62825ACBEB47}"/>
              </a:ext>
            </a:extLst>
          </p:cNvPr>
          <p:cNvSpPr>
            <a:spLocks noGrp="1"/>
          </p:cNvSpPr>
          <p:nvPr>
            <p:ph idx="1"/>
          </p:nvPr>
        </p:nvSpPr>
        <p:spPr/>
        <p:txBody>
          <a:bodyPr/>
          <a:lstStyle/>
          <a:p>
            <a:pPr algn="ctr"/>
            <a:r>
              <a:rPr lang="nl-NL" dirty="0"/>
              <a:t>Professionele identiteit in woord en beeld</a:t>
            </a:r>
          </a:p>
          <a:p>
            <a:pPr algn="ctr"/>
            <a:endParaRPr lang="nl-NL" dirty="0"/>
          </a:p>
        </p:txBody>
      </p:sp>
      <p:sp>
        <p:nvSpPr>
          <p:cNvPr id="4" name="Tijdelijke aanduiding voor voettekst 3">
            <a:extLst>
              <a:ext uri="{FF2B5EF4-FFF2-40B4-BE49-F238E27FC236}">
                <a16:creationId xmlns:a16="http://schemas.microsoft.com/office/drawing/2014/main" id="{C920964F-068C-4EBC-8950-E342A7ECCE57}"/>
              </a:ext>
            </a:extLst>
          </p:cNvPr>
          <p:cNvSpPr>
            <a:spLocks noGrp="1"/>
          </p:cNvSpPr>
          <p:nvPr>
            <p:ph type="ftr" sz="quarter" idx="11"/>
          </p:nvPr>
        </p:nvSpPr>
        <p:spPr/>
        <p:txBody>
          <a:bodyPr/>
          <a:lstStyle/>
          <a:p>
            <a:endParaRPr lang="en-US" dirty="0"/>
          </a:p>
        </p:txBody>
      </p:sp>
      <p:pic>
        <p:nvPicPr>
          <p:cNvPr id="5" name="Afbeelding 4">
            <a:extLst>
              <a:ext uri="{FF2B5EF4-FFF2-40B4-BE49-F238E27FC236}">
                <a16:creationId xmlns:a16="http://schemas.microsoft.com/office/drawing/2014/main" id="{DCFE0870-1CF1-46D6-A8D3-87638A0A1C0F}"/>
              </a:ext>
            </a:extLst>
          </p:cNvPr>
          <p:cNvPicPr>
            <a:picLocks noChangeAspect="1"/>
          </p:cNvPicPr>
          <p:nvPr/>
        </p:nvPicPr>
        <p:blipFill rotWithShape="1">
          <a:blip r:embed="rId2"/>
          <a:srcRect l="42735" t="18500" r="19327" b="11150"/>
          <a:stretch/>
        </p:blipFill>
        <p:spPr>
          <a:xfrm>
            <a:off x="1443994" y="2212224"/>
            <a:ext cx="2641290" cy="3765243"/>
          </a:xfrm>
          <a:prstGeom prst="rect">
            <a:avLst/>
          </a:prstGeom>
        </p:spPr>
      </p:pic>
      <p:pic>
        <p:nvPicPr>
          <p:cNvPr id="7" name="Afbeelding 6">
            <a:extLst>
              <a:ext uri="{FF2B5EF4-FFF2-40B4-BE49-F238E27FC236}">
                <a16:creationId xmlns:a16="http://schemas.microsoft.com/office/drawing/2014/main" id="{CDC788FC-BC88-4D94-912E-98080F354660}"/>
              </a:ext>
            </a:extLst>
          </p:cNvPr>
          <p:cNvPicPr>
            <a:picLocks noChangeAspect="1"/>
          </p:cNvPicPr>
          <p:nvPr/>
        </p:nvPicPr>
        <p:blipFill>
          <a:blip r:embed="rId3"/>
          <a:stretch>
            <a:fillRect/>
          </a:stretch>
        </p:blipFill>
        <p:spPr>
          <a:xfrm>
            <a:off x="4722303" y="2246514"/>
            <a:ext cx="3054535" cy="3649410"/>
          </a:xfrm>
          <a:prstGeom prst="rect">
            <a:avLst/>
          </a:prstGeom>
        </p:spPr>
      </p:pic>
    </p:spTree>
    <p:extLst>
      <p:ext uri="{BB962C8B-B14F-4D97-AF65-F5344CB8AC3E}">
        <p14:creationId xmlns:p14="http://schemas.microsoft.com/office/powerpoint/2010/main" val="291843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Voorbereiding dus gespreksleidraad</a:t>
            </a:r>
          </a:p>
        </p:txBody>
      </p:sp>
      <p:sp>
        <p:nvSpPr>
          <p:cNvPr id="4" name="Tijdelijke aanduiding voor voettekst 3"/>
          <p:cNvSpPr>
            <a:spLocks noGrp="1"/>
          </p:cNvSpPr>
          <p:nvPr>
            <p:ph type="ftr" sz="quarter" idx="11"/>
          </p:nvPr>
        </p:nvSpPr>
        <p:spPr/>
        <p:txBody>
          <a:bodyPr/>
          <a:lstStyle/>
          <a:p>
            <a:endParaRPr lang="en-US" dirty="0"/>
          </a:p>
        </p:txBody>
      </p:sp>
      <p:sp>
        <p:nvSpPr>
          <p:cNvPr id="6" name="Tijdelijke aanduiding voor inhoud 5"/>
          <p:cNvSpPr>
            <a:spLocks noGrp="1"/>
          </p:cNvSpPr>
          <p:nvPr>
            <p:ph idx="1"/>
          </p:nvPr>
        </p:nvSpPr>
        <p:spPr/>
        <p:txBody>
          <a:bodyPr/>
          <a:lstStyle/>
          <a:p>
            <a:pPr marL="0" indent="0">
              <a:buNone/>
            </a:pPr>
            <a:endParaRPr lang="nl-NL" sz="2400" dirty="0"/>
          </a:p>
          <a:p>
            <a:pPr>
              <a:buFont typeface="Wingdings" panose="05000000000000000000" pitchFamily="2" charset="2"/>
              <a:buChar char="§"/>
            </a:pPr>
            <a:r>
              <a:rPr lang="nl-NL" sz="2400" dirty="0"/>
              <a:t>Kernvragen (patronen)</a:t>
            </a:r>
          </a:p>
          <a:p>
            <a:pPr lvl="1">
              <a:buFont typeface="Wingdings" panose="05000000000000000000" pitchFamily="2" charset="2"/>
              <a:buChar char="§"/>
            </a:pPr>
            <a:r>
              <a:rPr lang="nl-NL" sz="2200" dirty="0"/>
              <a:t>Je mist iets</a:t>
            </a:r>
          </a:p>
          <a:p>
            <a:pPr lvl="1">
              <a:buFont typeface="Wingdings" panose="05000000000000000000" pitchFamily="2" charset="2"/>
              <a:buChar char="§"/>
            </a:pPr>
            <a:r>
              <a:rPr lang="nl-NL" sz="2200" dirty="0"/>
              <a:t>Je twijfelt</a:t>
            </a:r>
          </a:p>
          <a:p>
            <a:pPr lvl="1">
              <a:buFont typeface="Wingdings" panose="05000000000000000000" pitchFamily="2" charset="2"/>
              <a:buChar char="§"/>
            </a:pPr>
            <a:r>
              <a:rPr lang="nl-NL" sz="2200" dirty="0"/>
              <a:t>Je zoekt verdieping</a:t>
            </a:r>
          </a:p>
          <a:p>
            <a:pPr lvl="1">
              <a:buFont typeface="Wingdings" panose="05000000000000000000" pitchFamily="2" charset="2"/>
              <a:buChar char="§"/>
            </a:pPr>
            <a:r>
              <a:rPr lang="nl-NL" sz="2200" dirty="0"/>
              <a:t>Je zoekt extra voorbeeld</a:t>
            </a:r>
          </a:p>
          <a:p>
            <a:pPr marL="201168" lvl="1" indent="0">
              <a:buNone/>
            </a:pPr>
            <a:endParaRPr lang="nl-NL" sz="2200" dirty="0"/>
          </a:p>
          <a:p>
            <a:pPr marL="201168" lvl="1" indent="0">
              <a:buNone/>
            </a:pPr>
            <a:r>
              <a:rPr lang="nl-NL" sz="2200" b="1" dirty="0"/>
              <a:t>Grondige voorbereiding!</a:t>
            </a:r>
          </a:p>
          <a:p>
            <a:pPr marL="0" indent="0">
              <a:buNone/>
            </a:pPr>
            <a:endParaRPr lang="nl-NL" dirty="0"/>
          </a:p>
        </p:txBody>
      </p:sp>
      <p:pic>
        <p:nvPicPr>
          <p:cNvPr id="4100" name="Picture 4" descr="När du tappar röda tråden - David JP Phillips">
            <a:extLst>
              <a:ext uri="{FF2B5EF4-FFF2-40B4-BE49-F238E27FC236}">
                <a16:creationId xmlns:a16="http://schemas.microsoft.com/office/drawing/2014/main" id="{BE588B66-0E43-415D-BF01-28F988341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450"/>
          <a:stretch/>
        </p:blipFill>
        <p:spPr bwMode="auto">
          <a:xfrm>
            <a:off x="4952853" y="3429000"/>
            <a:ext cx="4274678" cy="27748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We zijn er allemaal ingetrapt: die trap bestaat - NRC">
            <a:extLst>
              <a:ext uri="{FF2B5EF4-FFF2-40B4-BE49-F238E27FC236}">
                <a16:creationId xmlns:a16="http://schemas.microsoft.com/office/drawing/2014/main" id="{6E473274-6295-4830-A0D5-53A8B9A4F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868155"/>
            <a:ext cx="2452514" cy="235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920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0099" y="246826"/>
            <a:ext cx="7543800" cy="1450757"/>
          </a:xfrm>
        </p:spPr>
        <p:txBody>
          <a:bodyPr>
            <a:normAutofit/>
          </a:bodyPr>
          <a:lstStyle/>
          <a:p>
            <a:r>
              <a:rPr lang="nl-NL" dirty="0"/>
              <a:t>Metacommunicatie</a:t>
            </a:r>
          </a:p>
        </p:txBody>
      </p:sp>
      <p:sp>
        <p:nvSpPr>
          <p:cNvPr id="3" name="Tijdelijke aanduiding voor inhoud 2"/>
          <p:cNvSpPr>
            <a:spLocks noGrp="1"/>
          </p:cNvSpPr>
          <p:nvPr>
            <p:ph idx="1"/>
          </p:nvPr>
        </p:nvSpPr>
        <p:spPr>
          <a:xfrm>
            <a:off x="1043609" y="1916832"/>
            <a:ext cx="7128792" cy="1512168"/>
          </a:xfrm>
        </p:spPr>
        <p:txBody>
          <a:bodyPr>
            <a:normAutofit/>
          </a:bodyPr>
          <a:lstStyle/>
          <a:p>
            <a:pPr marL="0" indent="0" algn="ctr">
              <a:buNone/>
            </a:pPr>
            <a:r>
              <a:rPr lang="nl-NL" sz="2400" dirty="0">
                <a:highlight>
                  <a:srgbClr val="FFFFFF"/>
                </a:highlight>
                <a:ea typeface="Verdana" panose="020B0604030504040204" pitchFamily="34" charset="0"/>
                <a:cs typeface="Verdana" panose="020B0604030504040204" pitchFamily="34" charset="0"/>
              </a:rPr>
              <a:t>Het communiceren over de toon van de boodschap en de bedoelde onderliggende betekenis en verschillende betrekkingsaspecten hiervan. </a:t>
            </a:r>
          </a:p>
          <a:p>
            <a:pPr marL="0" indent="0">
              <a:buNone/>
            </a:pPr>
            <a:endParaRPr lang="nl-NL" sz="2400" dirty="0">
              <a:ea typeface="Verdana" panose="020B0604030504040204" pitchFamily="34" charset="0"/>
              <a:cs typeface="Verdana" panose="020B0604030504040204" pitchFamily="34" charset="0"/>
            </a:endParaRPr>
          </a:p>
        </p:txBody>
      </p:sp>
      <p:sp>
        <p:nvSpPr>
          <p:cNvPr id="4" name="Tijdelijke aanduiding voor voettekst 3"/>
          <p:cNvSpPr>
            <a:spLocks noGrp="1"/>
          </p:cNvSpPr>
          <p:nvPr>
            <p:ph type="ftr" sz="quarter" idx="11"/>
          </p:nvPr>
        </p:nvSpPr>
        <p:spPr/>
        <p:txBody>
          <a:bodyPr/>
          <a:lstStyle/>
          <a:p>
            <a:r>
              <a:rPr lang="en-US" dirty="0"/>
              <a:t>19</a:t>
            </a:r>
          </a:p>
        </p:txBody>
      </p:sp>
      <p:pic>
        <p:nvPicPr>
          <p:cNvPr id="1026" name="Picture 2" descr="Afbeeldingsresultaat voor c’est le ton qui fait la musique">
            <a:extLst>
              <a:ext uri="{FF2B5EF4-FFF2-40B4-BE49-F238E27FC236}">
                <a16:creationId xmlns:a16="http://schemas.microsoft.com/office/drawing/2014/main" id="{9B430ACE-9436-4538-93FA-5D5D4E8EE1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621"/>
          <a:stretch/>
        </p:blipFill>
        <p:spPr bwMode="auto">
          <a:xfrm>
            <a:off x="2094186" y="2852936"/>
            <a:ext cx="4955627"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197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b="1" dirty="0">
                <a:solidFill>
                  <a:srgbClr val="0070C0"/>
                </a:solidFill>
                <a:latin typeface="+mn-lt"/>
              </a:rPr>
              <a:t>Het orkest – verwachtingen die ik al ontving </a:t>
            </a:r>
          </a:p>
        </p:txBody>
      </p:sp>
      <p:sp>
        <p:nvSpPr>
          <p:cNvPr id="4" name="Tijdelijke aanduiding voor voettekst 3"/>
          <p:cNvSpPr>
            <a:spLocks noGrp="1"/>
          </p:cNvSpPr>
          <p:nvPr>
            <p:ph type="ftr" sz="quarter" idx="11"/>
          </p:nvPr>
        </p:nvSpPr>
        <p:spPr/>
        <p:txBody>
          <a:bodyPr/>
          <a:lstStyle/>
          <a:p>
            <a:endParaRPr lang="en-US" dirty="0"/>
          </a:p>
        </p:txBody>
      </p:sp>
      <p:sp>
        <p:nvSpPr>
          <p:cNvPr id="3" name="Tijdelijke aanduiding voor inhoud 2">
            <a:extLst>
              <a:ext uri="{FF2B5EF4-FFF2-40B4-BE49-F238E27FC236}">
                <a16:creationId xmlns:a16="http://schemas.microsoft.com/office/drawing/2014/main" id="{F75F8582-D9B9-406B-92C4-A4E5A4FCAF85}"/>
              </a:ext>
            </a:extLst>
          </p:cNvPr>
          <p:cNvSpPr>
            <a:spLocks noGrp="1"/>
          </p:cNvSpPr>
          <p:nvPr>
            <p:ph idx="1"/>
          </p:nvPr>
        </p:nvSpPr>
        <p:spPr>
          <a:xfrm>
            <a:off x="1334724" y="2060848"/>
            <a:ext cx="6885648" cy="4023360"/>
          </a:xfrm>
        </p:spPr>
        <p:txBody>
          <a:bodyPr>
            <a:normAutofit fontScale="77500" lnSpcReduction="20000"/>
          </a:bodyPr>
          <a:lstStyle/>
          <a:p>
            <a:pPr algn="ctr"/>
            <a:r>
              <a:rPr lang="nl-NL" sz="2400" dirty="0"/>
              <a:t>Handvatten, theoretische inbedding, ruimte voor vragen en oefenen</a:t>
            </a:r>
          </a:p>
          <a:p>
            <a:pPr algn="ctr"/>
            <a:endParaRPr lang="nl-NL" sz="2400" dirty="0"/>
          </a:p>
          <a:p>
            <a:pPr algn="ctr"/>
            <a:endParaRPr lang="nl-NL" sz="2400" dirty="0"/>
          </a:p>
          <a:p>
            <a:pPr algn="ctr"/>
            <a:endParaRPr lang="nl-NL" sz="2400" dirty="0"/>
          </a:p>
          <a:p>
            <a:pPr algn="ctr"/>
            <a:endParaRPr lang="nl-NL" sz="2400" dirty="0"/>
          </a:p>
          <a:p>
            <a:pPr algn="ctr"/>
            <a:endParaRPr lang="nl-NL" sz="2400" dirty="0"/>
          </a:p>
          <a:p>
            <a:pPr algn="ctr"/>
            <a:endParaRPr lang="nl-NL" sz="2400" dirty="0"/>
          </a:p>
          <a:p>
            <a:pPr algn="ctr"/>
            <a:endParaRPr lang="nl-NL" sz="2400" dirty="0"/>
          </a:p>
          <a:p>
            <a:pPr algn="ctr"/>
            <a:r>
              <a:rPr lang="nl-NL" sz="2400" dirty="0"/>
              <a:t>Samen gaan we de toon van de muziek bepalen!</a:t>
            </a:r>
          </a:p>
          <a:p>
            <a:pPr algn="ctr"/>
            <a:r>
              <a:rPr lang="nl-NL" sz="2400" dirty="0"/>
              <a:t>Op naar een prachtige uitvoering met in de spotlight de kandidaat!  </a:t>
            </a:r>
          </a:p>
        </p:txBody>
      </p:sp>
      <p:pic>
        <p:nvPicPr>
          <p:cNvPr id="6" name="Picture 2" descr="Afbeeldingsresultaat voor concertgebouworkest">
            <a:extLst>
              <a:ext uri="{FF2B5EF4-FFF2-40B4-BE49-F238E27FC236}">
                <a16:creationId xmlns:a16="http://schemas.microsoft.com/office/drawing/2014/main" id="{A092001F-BD8B-4E89-8D73-8DDE71BCB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680" y="2564904"/>
            <a:ext cx="4294360" cy="241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3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8D6CE-96C1-4B66-8672-A9A9EF44257D}"/>
              </a:ext>
            </a:extLst>
          </p:cNvPr>
          <p:cNvSpPr>
            <a:spLocks noGrp="1"/>
          </p:cNvSpPr>
          <p:nvPr>
            <p:ph type="title"/>
          </p:nvPr>
        </p:nvSpPr>
        <p:spPr/>
        <p:txBody>
          <a:bodyPr/>
          <a:lstStyle/>
          <a:p>
            <a:r>
              <a:rPr lang="nl-NL" dirty="0"/>
              <a:t>Kernvragen opstellen</a:t>
            </a:r>
            <a:br>
              <a:rPr lang="nl-NL" dirty="0"/>
            </a:br>
            <a:r>
              <a:rPr lang="nl-NL" dirty="0"/>
              <a:t>Open, uitnodigend en waardevol onderzoekend</a:t>
            </a:r>
          </a:p>
        </p:txBody>
      </p:sp>
      <p:sp>
        <p:nvSpPr>
          <p:cNvPr id="4" name="Tijdelijke aanduiding voor voettekst 3">
            <a:extLst>
              <a:ext uri="{FF2B5EF4-FFF2-40B4-BE49-F238E27FC236}">
                <a16:creationId xmlns:a16="http://schemas.microsoft.com/office/drawing/2014/main" id="{09515995-70F7-40DA-9847-AD599C751427}"/>
              </a:ext>
            </a:extLst>
          </p:cNvPr>
          <p:cNvSpPr>
            <a:spLocks noGrp="1"/>
          </p:cNvSpPr>
          <p:nvPr>
            <p:ph type="ftr" sz="quarter" idx="11"/>
          </p:nvPr>
        </p:nvSpPr>
        <p:spPr/>
        <p:txBody>
          <a:bodyPr/>
          <a:lstStyle/>
          <a:p>
            <a:endParaRPr lang="en-US" dirty="0"/>
          </a:p>
        </p:txBody>
      </p:sp>
      <p:pic>
        <p:nvPicPr>
          <p:cNvPr id="5" name="Picture 2" descr="Afbeeldingsresultaat voor open vragen stellen">
            <a:extLst>
              <a:ext uri="{FF2B5EF4-FFF2-40B4-BE49-F238E27FC236}">
                <a16:creationId xmlns:a16="http://schemas.microsoft.com/office/drawing/2014/main" id="{DE1DF71B-5C0A-494D-ADE5-C5E64D2EDA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36896" y="1846263"/>
            <a:ext cx="2455016" cy="402272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55A30A3-E178-4E4C-9181-370B4D7E13EE}"/>
              </a:ext>
            </a:extLst>
          </p:cNvPr>
          <p:cNvSpPr txBox="1"/>
          <p:nvPr/>
        </p:nvSpPr>
        <p:spPr>
          <a:xfrm>
            <a:off x="890119" y="2149465"/>
            <a:ext cx="4752528" cy="4247317"/>
          </a:xfrm>
          <a:prstGeom prst="rect">
            <a:avLst/>
          </a:prstGeom>
          <a:noFill/>
        </p:spPr>
        <p:txBody>
          <a:bodyPr wrap="square" rtlCol="0">
            <a:spAutoFit/>
          </a:bodyPr>
          <a:lstStyle/>
          <a:p>
            <a:pPr>
              <a:buClr>
                <a:schemeClr val="accent1"/>
              </a:buClr>
            </a:pPr>
            <a:r>
              <a:rPr lang="nl-NL" dirty="0"/>
              <a:t>Je gaat dus op zoek naar ….</a:t>
            </a:r>
          </a:p>
          <a:p>
            <a:pPr>
              <a:buClr>
                <a:schemeClr val="accent1"/>
              </a:buClr>
            </a:pPr>
            <a:r>
              <a:rPr lang="nl-NL" dirty="0"/>
              <a:t>Voorbeeldvragen</a:t>
            </a:r>
          </a:p>
          <a:p>
            <a:pPr marL="285750" indent="-285750">
              <a:buClr>
                <a:schemeClr val="accent1"/>
              </a:buClr>
              <a:buFont typeface="Wingdings" panose="05000000000000000000" pitchFamily="2" charset="2"/>
              <a:buChar char="§"/>
            </a:pPr>
            <a:r>
              <a:rPr lang="nl-NL" dirty="0"/>
              <a:t>Wat was jouw beste moment bij/in …..</a:t>
            </a:r>
          </a:p>
          <a:p>
            <a:pPr marL="285750" indent="-285750">
              <a:buClr>
                <a:schemeClr val="accent1"/>
              </a:buClr>
              <a:buFont typeface="Wingdings" panose="05000000000000000000" pitchFamily="2" charset="2"/>
              <a:buChar char="§"/>
            </a:pPr>
            <a:r>
              <a:rPr lang="nl-NL" dirty="0"/>
              <a:t>Hoe heb je bij het maken van je reflectie gebruik gemaakt van theorie? </a:t>
            </a:r>
          </a:p>
          <a:p>
            <a:pPr marL="285750" indent="-285750">
              <a:buClr>
                <a:schemeClr val="accent1"/>
              </a:buClr>
              <a:buFont typeface="Wingdings" panose="05000000000000000000" pitchFamily="2" charset="2"/>
              <a:buChar char="§"/>
            </a:pPr>
            <a:r>
              <a:rPr lang="nl-NL" dirty="0"/>
              <a:t>Waarom heb je in de gegeven situatie gekozen je zo op te stellen? </a:t>
            </a:r>
          </a:p>
          <a:p>
            <a:pPr marL="285750" indent="-285750">
              <a:buClr>
                <a:schemeClr val="accent1"/>
              </a:buClr>
              <a:buFont typeface="Wingdings" panose="05000000000000000000" pitchFamily="2" charset="2"/>
              <a:buChar char="§"/>
            </a:pPr>
            <a:r>
              <a:rPr lang="nl-NL" dirty="0"/>
              <a:t>Welke concrete situatie heb jij afgelopen week ervaren waarin xxx zichtbaar was? Wat zou ik gezien, gehoord, geroken en geproefd hebben als ik erbij aanwezig was? </a:t>
            </a:r>
          </a:p>
          <a:p>
            <a:pPr marL="285750" indent="-285750">
              <a:buClr>
                <a:schemeClr val="accent1"/>
              </a:buClr>
              <a:buFont typeface="Wingdings" panose="05000000000000000000" pitchFamily="2" charset="2"/>
              <a:buChar char="§"/>
            </a:pPr>
            <a:endParaRPr lang="nl-NL" dirty="0"/>
          </a:p>
          <a:p>
            <a:pPr>
              <a:buClr>
                <a:schemeClr val="accent1"/>
              </a:buClr>
            </a:pPr>
            <a:endParaRPr lang="nl-NL" dirty="0"/>
          </a:p>
          <a:p>
            <a:pPr marL="285750" indent="-285750">
              <a:buClr>
                <a:schemeClr val="accent1"/>
              </a:buClr>
              <a:buFont typeface="Wingdings" panose="05000000000000000000" pitchFamily="2" charset="2"/>
              <a:buChar char="§"/>
            </a:pPr>
            <a:endParaRPr lang="nl-NL" dirty="0"/>
          </a:p>
        </p:txBody>
      </p:sp>
    </p:spTree>
    <p:extLst>
      <p:ext uri="{BB962C8B-B14F-4D97-AF65-F5344CB8AC3E}">
        <p14:creationId xmlns:p14="http://schemas.microsoft.com/office/powerpoint/2010/main" val="1125173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Opdracht 1:  Gespreksleidraad </a:t>
            </a:r>
            <a:br>
              <a:rPr lang="nl-NL" dirty="0"/>
            </a:br>
            <a:r>
              <a:rPr lang="nl-NL" dirty="0"/>
              <a:t>Opdracht 2:  Beoordelaarseffecten en valkuilen</a:t>
            </a:r>
          </a:p>
        </p:txBody>
      </p:sp>
      <p:sp>
        <p:nvSpPr>
          <p:cNvPr id="3" name="Tijdelijke aanduiding voor inhoud 2"/>
          <p:cNvSpPr>
            <a:spLocks noGrp="1"/>
          </p:cNvSpPr>
          <p:nvPr>
            <p:ph idx="1"/>
          </p:nvPr>
        </p:nvSpPr>
        <p:spPr>
          <a:xfrm>
            <a:off x="822960" y="1982535"/>
            <a:ext cx="7709480" cy="4232077"/>
          </a:xfrm>
        </p:spPr>
        <p:txBody>
          <a:bodyPr>
            <a:normAutofit/>
          </a:bodyPr>
          <a:lstStyle/>
          <a:p>
            <a:pPr>
              <a:buFont typeface="Wingdings" panose="05000000000000000000" pitchFamily="2" charset="2"/>
              <a:buChar char="§"/>
            </a:pPr>
            <a:r>
              <a:rPr lang="nl-NL" dirty="0"/>
              <a:t> </a:t>
            </a:r>
            <a:r>
              <a:rPr lang="nl-NL" dirty="0">
                <a:hlinkClick r:id="rId3"/>
              </a:rPr>
              <a:t>www.bureausterk.nl/IH-training-gecertificeerdassessor</a:t>
            </a:r>
            <a:r>
              <a:rPr lang="nl-NL" dirty="0"/>
              <a:t> </a:t>
            </a:r>
          </a:p>
          <a:p>
            <a:pPr marL="0" indent="0">
              <a:buNone/>
            </a:pPr>
            <a:r>
              <a:rPr lang="nl-NL" b="1" dirty="0"/>
              <a:t>opdracht gesprekleidraad</a:t>
            </a:r>
          </a:p>
          <a:p>
            <a:pPr lvl="1">
              <a:buFont typeface="Wingdings" panose="05000000000000000000" pitchFamily="2" charset="2"/>
              <a:buChar char="§"/>
            </a:pPr>
            <a:r>
              <a:rPr lang="nl-NL" dirty="0"/>
              <a:t> open geanonimiseerde set met bewijzen </a:t>
            </a:r>
            <a:r>
              <a:rPr lang="nl-NL" b="1" dirty="0"/>
              <a:t>kandidaat 1</a:t>
            </a:r>
            <a:endParaRPr lang="nl-NL" dirty="0"/>
          </a:p>
          <a:p>
            <a:pPr lvl="1">
              <a:buFont typeface="Wingdings" panose="05000000000000000000" pitchFamily="2" charset="2"/>
              <a:buChar char="§"/>
            </a:pPr>
            <a:r>
              <a:rPr lang="nl-NL" dirty="0"/>
              <a:t> zoek patroon, noteer 3 kernvragen</a:t>
            </a:r>
          </a:p>
          <a:p>
            <a:pPr lvl="1">
              <a:buFont typeface="Wingdings" panose="05000000000000000000" pitchFamily="2" charset="2"/>
              <a:buChar char="§"/>
            </a:pPr>
            <a:r>
              <a:rPr lang="nl-NL" dirty="0"/>
              <a:t> bespreek </a:t>
            </a:r>
            <a:r>
              <a:rPr lang="nl-NL" b="1" dirty="0"/>
              <a:t>daarna</a:t>
            </a:r>
            <a:r>
              <a:rPr lang="nl-NL" dirty="0"/>
              <a:t> in tweetallen de vragen</a:t>
            </a:r>
          </a:p>
          <a:p>
            <a:pPr lvl="1">
              <a:buFont typeface="Wingdings" panose="05000000000000000000" pitchFamily="2" charset="2"/>
              <a:buChar char="§"/>
            </a:pPr>
            <a:r>
              <a:rPr lang="nl-NL" dirty="0"/>
              <a:t> maak in afstemming gespreksleidraad</a:t>
            </a:r>
          </a:p>
          <a:p>
            <a:pPr marL="0" indent="0">
              <a:buNone/>
            </a:pPr>
            <a:r>
              <a:rPr lang="nl-NL" b="1" dirty="0"/>
              <a:t>zelftest beoordelaarseffecten en valkuilen</a:t>
            </a:r>
          </a:p>
          <a:p>
            <a:pPr lvl="1">
              <a:buFont typeface="Wingdings" panose="05000000000000000000" pitchFamily="2" charset="2"/>
              <a:buChar char="§"/>
            </a:pPr>
            <a:r>
              <a:rPr lang="nl-NL" dirty="0"/>
              <a:t> test je kennis en ervaring – EVC </a:t>
            </a:r>
            <a:r>
              <a:rPr lang="nl-NL" dirty="0">
                <a:sym typeface="Wingdings" panose="05000000000000000000" pitchFamily="2" charset="2"/>
              </a:rPr>
              <a:t></a:t>
            </a:r>
            <a:r>
              <a:rPr lang="nl-NL" dirty="0"/>
              <a:t> </a:t>
            </a:r>
            <a:endParaRPr lang="nl-NL" b="1" dirty="0"/>
          </a:p>
          <a:p>
            <a:pPr marL="0" indent="0">
              <a:buNone/>
            </a:pPr>
            <a:r>
              <a:rPr lang="nl-NL" b="1" dirty="0"/>
              <a:t>plenaire terugkoppeling</a:t>
            </a:r>
          </a:p>
          <a:p>
            <a:pPr>
              <a:buFont typeface="Wingdings" panose="05000000000000000000" pitchFamily="2" charset="2"/>
              <a:buChar char="§"/>
            </a:pPr>
            <a:endParaRPr lang="nl-NL" dirty="0"/>
          </a:p>
          <a:p>
            <a:pPr marL="0" indent="0">
              <a:buNone/>
            </a:pPr>
            <a:endParaRPr lang="nl-NL" dirty="0"/>
          </a:p>
        </p:txBody>
      </p:sp>
      <p:sp>
        <p:nvSpPr>
          <p:cNvPr id="4" name="Tijdelijke aanduiding voor voettekst 3"/>
          <p:cNvSpPr>
            <a:spLocks noGrp="1"/>
          </p:cNvSpPr>
          <p:nvPr>
            <p:ph type="ftr" sz="quarter" idx="11"/>
          </p:nvPr>
        </p:nvSpPr>
        <p:spPr/>
        <p:txBody>
          <a:bodyPr/>
          <a:lstStyle/>
          <a:p>
            <a:endParaRPr lang="en-US" dirty="0"/>
          </a:p>
        </p:txBody>
      </p:sp>
      <p:sp>
        <p:nvSpPr>
          <p:cNvPr id="5" name="Tekstvak 4">
            <a:extLst>
              <a:ext uri="{FF2B5EF4-FFF2-40B4-BE49-F238E27FC236}">
                <a16:creationId xmlns:a16="http://schemas.microsoft.com/office/drawing/2014/main" id="{EB8E676E-E081-4225-B1AA-5D5BA8142FF6}"/>
              </a:ext>
            </a:extLst>
          </p:cNvPr>
          <p:cNvSpPr txBox="1"/>
          <p:nvPr/>
        </p:nvSpPr>
        <p:spPr>
          <a:xfrm>
            <a:off x="6022610" y="5148024"/>
            <a:ext cx="2571388" cy="523220"/>
          </a:xfrm>
          <a:prstGeom prst="rect">
            <a:avLst/>
          </a:prstGeom>
          <a:noFill/>
          <a:ln>
            <a:solidFill>
              <a:srgbClr val="0071A2"/>
            </a:solidFill>
          </a:ln>
        </p:spPr>
        <p:txBody>
          <a:bodyPr wrap="square" rtlCol="0">
            <a:spAutoFit/>
          </a:bodyPr>
          <a:lstStyle/>
          <a:p>
            <a:pPr lvl="1" algn="r"/>
            <a:r>
              <a:rPr lang="nl-NL" sz="1400" dirty="0">
                <a:solidFill>
                  <a:srgbClr val="0071A2"/>
                </a:solidFill>
                <a:latin typeface="+mn-lt"/>
              </a:rPr>
              <a:t>Uitloopopdracht: </a:t>
            </a:r>
          </a:p>
          <a:p>
            <a:pPr lvl="1" algn="r"/>
            <a:r>
              <a:rPr lang="nl-NL" sz="1400" dirty="0">
                <a:solidFill>
                  <a:srgbClr val="0071A2"/>
                </a:solidFill>
                <a:latin typeface="+mn-lt"/>
              </a:rPr>
              <a:t>hetzelfde voor kandidaat 2 </a:t>
            </a:r>
          </a:p>
        </p:txBody>
      </p:sp>
      <p:pic>
        <p:nvPicPr>
          <p:cNvPr id="7" name="Picture 2" descr="Arabisch oefenen | Fusha.nl">
            <a:extLst>
              <a:ext uri="{FF2B5EF4-FFF2-40B4-BE49-F238E27FC236}">
                <a16:creationId xmlns:a16="http://schemas.microsoft.com/office/drawing/2014/main" id="{4612FD35-FD8E-4407-8851-94ECDD6F0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240" y="3133911"/>
            <a:ext cx="2009316" cy="200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335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430A03-8708-48EA-A1FB-2CB521286E99}"/>
              </a:ext>
            </a:extLst>
          </p:cNvPr>
          <p:cNvSpPr>
            <a:spLocks noGrp="1"/>
          </p:cNvSpPr>
          <p:nvPr>
            <p:ph type="title"/>
          </p:nvPr>
        </p:nvSpPr>
        <p:spPr/>
        <p:txBody>
          <a:bodyPr/>
          <a:lstStyle/>
          <a:p>
            <a:r>
              <a:rPr lang="nl-NL" dirty="0"/>
              <a:t>Verzorgde gezamenlijke lunch</a:t>
            </a:r>
          </a:p>
        </p:txBody>
      </p:sp>
      <p:sp>
        <p:nvSpPr>
          <p:cNvPr id="3" name="Tijdelijke aanduiding voor inhoud 2">
            <a:extLst>
              <a:ext uri="{FF2B5EF4-FFF2-40B4-BE49-F238E27FC236}">
                <a16:creationId xmlns:a16="http://schemas.microsoft.com/office/drawing/2014/main" id="{7A54D38E-484F-4B60-9367-7CD6C9E488AE}"/>
              </a:ext>
            </a:extLst>
          </p:cNvPr>
          <p:cNvSpPr>
            <a:spLocks noGrp="1"/>
          </p:cNvSpPr>
          <p:nvPr>
            <p:ph idx="1"/>
          </p:nvPr>
        </p:nvSpPr>
        <p:spPr/>
        <p:txBody>
          <a:bodyPr/>
          <a:lstStyle/>
          <a:p>
            <a:pPr algn="ctr">
              <a:buFont typeface="Wingdings" panose="05000000000000000000" pitchFamily="2" charset="2"/>
              <a:buChar char="§"/>
            </a:pPr>
            <a:r>
              <a:rPr lang="nl-NL" dirty="0"/>
              <a:t> Tussen 12 en 13 uur opdrachten</a:t>
            </a:r>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p:txBody>
      </p:sp>
      <p:sp>
        <p:nvSpPr>
          <p:cNvPr id="4" name="Tijdelijke aanduiding voor voettekst 3">
            <a:extLst>
              <a:ext uri="{FF2B5EF4-FFF2-40B4-BE49-F238E27FC236}">
                <a16:creationId xmlns:a16="http://schemas.microsoft.com/office/drawing/2014/main" id="{50B97A59-FE7F-4209-AEB1-5E5CB00EFF99}"/>
              </a:ext>
            </a:extLst>
          </p:cNvPr>
          <p:cNvSpPr>
            <a:spLocks noGrp="1"/>
          </p:cNvSpPr>
          <p:nvPr>
            <p:ph type="ftr" sz="quarter" idx="11"/>
          </p:nvPr>
        </p:nvSpPr>
        <p:spPr/>
        <p:txBody>
          <a:bodyPr/>
          <a:lstStyle/>
          <a:p>
            <a:endParaRPr lang="en-US" dirty="0"/>
          </a:p>
        </p:txBody>
      </p:sp>
      <p:pic>
        <p:nvPicPr>
          <p:cNvPr id="5" name="Picture 2" descr="Grote pauze - J | SCHOOL &amp; WERK - Man | MDP ; Mijn Dagritme ...">
            <a:extLst>
              <a:ext uri="{FF2B5EF4-FFF2-40B4-BE49-F238E27FC236}">
                <a16:creationId xmlns:a16="http://schemas.microsoft.com/office/drawing/2014/main" id="{F7B6A30B-C43B-430E-9A4D-2D00DFC83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357769"/>
            <a:ext cx="4180896" cy="224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020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8F598-F675-4BAA-97A7-0D66D6C994F2}"/>
              </a:ext>
            </a:extLst>
          </p:cNvPr>
          <p:cNvSpPr>
            <a:spLocks noGrp="1"/>
          </p:cNvSpPr>
          <p:nvPr>
            <p:ph type="title"/>
          </p:nvPr>
        </p:nvSpPr>
        <p:spPr/>
        <p:txBody>
          <a:bodyPr/>
          <a:lstStyle/>
          <a:p>
            <a:r>
              <a:rPr lang="nl-NL" dirty="0"/>
              <a:t>Gespreksleidraad - terugkoppeling</a:t>
            </a:r>
          </a:p>
        </p:txBody>
      </p:sp>
      <p:sp>
        <p:nvSpPr>
          <p:cNvPr id="4" name="Tijdelijke aanduiding voor voettekst 3">
            <a:extLst>
              <a:ext uri="{FF2B5EF4-FFF2-40B4-BE49-F238E27FC236}">
                <a16:creationId xmlns:a16="http://schemas.microsoft.com/office/drawing/2014/main" id="{E1FC8585-8BB5-4F3C-950E-137C77F0ED7F}"/>
              </a:ext>
            </a:extLst>
          </p:cNvPr>
          <p:cNvSpPr>
            <a:spLocks noGrp="1"/>
          </p:cNvSpPr>
          <p:nvPr>
            <p:ph type="ftr" sz="quarter" idx="11"/>
          </p:nvPr>
        </p:nvSpPr>
        <p:spPr/>
        <p:txBody>
          <a:bodyPr/>
          <a:lstStyle/>
          <a:p>
            <a:endParaRPr lang="en-US" dirty="0"/>
          </a:p>
        </p:txBody>
      </p:sp>
      <p:pic>
        <p:nvPicPr>
          <p:cNvPr id="2052" name="Picture 4" descr="De brainfactory">
            <a:extLst>
              <a:ext uri="{FF2B5EF4-FFF2-40B4-BE49-F238E27FC236}">
                <a16:creationId xmlns:a16="http://schemas.microsoft.com/office/drawing/2014/main" id="{A4F3B1F4-E096-4C0E-938E-682D995480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0102" y="2420888"/>
            <a:ext cx="5283795" cy="289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99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685E59FE-67E0-4E26-BA40-DBAACEBDFE8D}"/>
              </a:ext>
            </a:extLst>
          </p:cNvPr>
          <p:cNvSpPr>
            <a:spLocks noGrp="1"/>
          </p:cNvSpPr>
          <p:nvPr>
            <p:ph type="ftr" sz="quarter" idx="11"/>
          </p:nvPr>
        </p:nvSpPr>
        <p:spPr/>
        <p:txBody>
          <a:bodyPr/>
          <a:lstStyle/>
          <a:p>
            <a:endParaRPr lang="en-US" dirty="0"/>
          </a:p>
        </p:txBody>
      </p:sp>
      <p:sp>
        <p:nvSpPr>
          <p:cNvPr id="5" name="Titel 4">
            <a:extLst>
              <a:ext uri="{FF2B5EF4-FFF2-40B4-BE49-F238E27FC236}">
                <a16:creationId xmlns:a16="http://schemas.microsoft.com/office/drawing/2014/main" id="{87A1A110-A0B8-415B-AF91-1F5A0C9A12A0}"/>
              </a:ext>
            </a:extLst>
          </p:cNvPr>
          <p:cNvSpPr>
            <a:spLocks noGrp="1"/>
          </p:cNvSpPr>
          <p:nvPr>
            <p:ph type="title"/>
          </p:nvPr>
        </p:nvSpPr>
        <p:spPr/>
        <p:txBody>
          <a:bodyPr/>
          <a:lstStyle/>
          <a:p>
            <a:r>
              <a:rPr lang="nl-NL" dirty="0"/>
              <a:t>Gespreksvoering </a:t>
            </a:r>
          </a:p>
        </p:txBody>
      </p:sp>
      <p:pic>
        <p:nvPicPr>
          <p:cNvPr id="8" name="Picture 2" descr="Check mark symbol, check box icon Stock-Vektorgrafik | Adobe Stock">
            <a:extLst>
              <a:ext uri="{FF2B5EF4-FFF2-40B4-BE49-F238E27FC236}">
                <a16:creationId xmlns:a16="http://schemas.microsoft.com/office/drawing/2014/main" id="{1DD58B06-4151-40AD-AD17-12D7C11593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33" b="14863"/>
          <a:stretch/>
        </p:blipFill>
        <p:spPr bwMode="auto">
          <a:xfrm>
            <a:off x="2987824" y="1025302"/>
            <a:ext cx="620688" cy="6510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pen Deuren Dag | Lage Zwaluwe">
            <a:extLst>
              <a:ext uri="{FF2B5EF4-FFF2-40B4-BE49-F238E27FC236}">
                <a16:creationId xmlns:a16="http://schemas.microsoft.com/office/drawing/2014/main" id="{8C48630B-9DAB-4D62-A56D-3BD33A5F03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50111" y="1947113"/>
            <a:ext cx="3243777" cy="324377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69702C34-E239-471E-B006-6B9312D7FB00}"/>
              </a:ext>
            </a:extLst>
          </p:cNvPr>
          <p:cNvSpPr/>
          <p:nvPr/>
        </p:nvSpPr>
        <p:spPr>
          <a:xfrm>
            <a:off x="2763447" y="5400642"/>
            <a:ext cx="3617103"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rgbClr val="0070C0"/>
                </a:solidFill>
              </a:rPr>
              <a:t>Open deuren toch even </a:t>
            </a:r>
            <a:r>
              <a:rPr lang="nl-NL" sz="2400" b="1" dirty="0">
                <a:solidFill>
                  <a:srgbClr val="0070C0"/>
                </a:solidFill>
                <a:sym typeface="Wingdings" panose="05000000000000000000" pitchFamily="2" charset="2"/>
              </a:rPr>
              <a:t></a:t>
            </a:r>
            <a:endParaRPr lang="nl-NL" sz="2400" b="1" dirty="0">
              <a:solidFill>
                <a:srgbClr val="0070C0"/>
              </a:solidFill>
            </a:endParaRPr>
          </a:p>
        </p:txBody>
      </p:sp>
    </p:spTree>
    <p:extLst>
      <p:ext uri="{BB962C8B-B14F-4D97-AF65-F5344CB8AC3E}">
        <p14:creationId xmlns:p14="http://schemas.microsoft.com/office/powerpoint/2010/main" val="223761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F08D-B59E-4DAC-BB6E-5405227E0F2A}"/>
              </a:ext>
            </a:extLst>
          </p:cNvPr>
          <p:cNvSpPr>
            <a:spLocks noGrp="1"/>
          </p:cNvSpPr>
          <p:nvPr>
            <p:ph type="title"/>
          </p:nvPr>
        </p:nvSpPr>
        <p:spPr>
          <a:xfrm>
            <a:off x="822960" y="297547"/>
            <a:ext cx="7543800" cy="1450757"/>
          </a:xfrm>
        </p:spPr>
        <p:txBody>
          <a:bodyPr>
            <a:normAutofit/>
          </a:bodyPr>
          <a:lstStyle/>
          <a:p>
            <a:br>
              <a:rPr lang="nl-NL" sz="2000" dirty="0"/>
            </a:br>
            <a:br>
              <a:rPr lang="nl-NL" sz="2000" dirty="0"/>
            </a:br>
            <a:r>
              <a:rPr lang="nl-NL" dirty="0"/>
              <a:t>Concrete voorbeelden en waarneembaar gedrag!</a:t>
            </a:r>
          </a:p>
        </p:txBody>
      </p:sp>
      <p:sp>
        <p:nvSpPr>
          <p:cNvPr id="4" name="Tijdelijke aanduiding voor voettekst 3">
            <a:extLst>
              <a:ext uri="{FF2B5EF4-FFF2-40B4-BE49-F238E27FC236}">
                <a16:creationId xmlns:a16="http://schemas.microsoft.com/office/drawing/2014/main" id="{163016FA-B400-4D32-8D2E-4085A147B98C}"/>
              </a:ext>
            </a:extLst>
          </p:cNvPr>
          <p:cNvSpPr>
            <a:spLocks noGrp="1"/>
          </p:cNvSpPr>
          <p:nvPr>
            <p:ph type="ftr" sz="quarter" idx="11"/>
          </p:nvPr>
        </p:nvSpPr>
        <p:spPr/>
        <p:txBody>
          <a:bodyPr/>
          <a:lstStyle/>
          <a:p>
            <a:r>
              <a:rPr lang="en-US" dirty="0"/>
              <a:t>23</a:t>
            </a:r>
          </a:p>
        </p:txBody>
      </p:sp>
      <p:sp>
        <p:nvSpPr>
          <p:cNvPr id="5" name="Tijdelijke aanduiding voor inhoud 4">
            <a:extLst>
              <a:ext uri="{FF2B5EF4-FFF2-40B4-BE49-F238E27FC236}">
                <a16:creationId xmlns:a16="http://schemas.microsoft.com/office/drawing/2014/main" id="{D8A8F9F4-A7F8-4C7D-935E-FE7A65DE5F66}"/>
              </a:ext>
            </a:extLst>
          </p:cNvPr>
          <p:cNvSpPr>
            <a:spLocks noGrp="1"/>
          </p:cNvSpPr>
          <p:nvPr>
            <p:ph idx="1"/>
          </p:nvPr>
        </p:nvSpPr>
        <p:spPr>
          <a:xfrm>
            <a:off x="822959" y="1845734"/>
            <a:ext cx="7543801" cy="4823626"/>
          </a:xfrm>
        </p:spPr>
        <p:txBody>
          <a:bodyPr>
            <a:normAutofit/>
          </a:bodyPr>
          <a:lstStyle/>
          <a:p>
            <a:pPr>
              <a:buFont typeface="Wingdings" panose="05000000000000000000" pitchFamily="2" charset="2"/>
              <a:buChar char="§"/>
            </a:pPr>
            <a:r>
              <a:rPr lang="nl-NL" dirty="0"/>
              <a:t>   draagt bij aan bewustwording en –zijn</a:t>
            </a:r>
          </a:p>
          <a:p>
            <a:pPr>
              <a:buFont typeface="Wingdings" panose="05000000000000000000" pitchFamily="2" charset="2"/>
              <a:buChar char="§"/>
            </a:pPr>
            <a:r>
              <a:rPr lang="nl-NL" dirty="0"/>
              <a:t>   vraag voorbeelden uit ‘privé-’ en werksituatie -&gt; professionele identiteit </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a:buFont typeface="Wingdings" panose="05000000000000000000" pitchFamily="2" charset="2"/>
              <a:buChar char="§"/>
            </a:pPr>
            <a:r>
              <a:rPr lang="nl-NL" dirty="0"/>
              <a:t>   nodig uit tot het verbinden van </a:t>
            </a:r>
          </a:p>
          <a:p>
            <a:pPr>
              <a:buFont typeface="Wingdings" panose="05000000000000000000" pitchFamily="2" charset="2"/>
              <a:buChar char="§"/>
            </a:pPr>
            <a:r>
              <a:rPr lang="nl-NL" dirty="0"/>
              <a:t>   in- en uitzoomen -&gt; helicopterview</a:t>
            </a:r>
          </a:p>
          <a:p>
            <a:pPr>
              <a:buFont typeface="Wingdings" panose="05000000000000000000" pitchFamily="2" charset="2"/>
              <a:buChar char="§"/>
            </a:pPr>
            <a:r>
              <a:rPr lang="nl-NL" dirty="0"/>
              <a:t>   </a:t>
            </a:r>
            <a:r>
              <a:rPr lang="nl-NL" b="1" dirty="0"/>
              <a:t>onderbuikgevoel? -&gt; minimaal 2 voorbeelden </a:t>
            </a:r>
          </a:p>
        </p:txBody>
      </p:sp>
      <p:pic>
        <p:nvPicPr>
          <p:cNvPr id="7" name="Picture 4" descr="Afbeeldingsresultaat voor aan de slag">
            <a:extLst>
              <a:ext uri="{FF2B5EF4-FFF2-40B4-BE49-F238E27FC236}">
                <a16:creationId xmlns:a16="http://schemas.microsoft.com/office/drawing/2014/main" id="{A2B729F0-4FB3-4B58-8467-EF97D44DA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077" y="2832206"/>
            <a:ext cx="3807846" cy="196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750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dirty="0">
                <a:solidFill>
                  <a:srgbClr val="0072A3"/>
                </a:solidFill>
              </a:rPr>
            </a:br>
            <a:br>
              <a:rPr lang="nl-NL" dirty="0">
                <a:solidFill>
                  <a:srgbClr val="0072A3"/>
                </a:solidFill>
              </a:rPr>
            </a:br>
            <a:br>
              <a:rPr lang="nl-NL" dirty="0">
                <a:solidFill>
                  <a:srgbClr val="0072A3"/>
                </a:solidFill>
              </a:rPr>
            </a:br>
            <a:br>
              <a:rPr lang="nl-NL" dirty="0">
                <a:solidFill>
                  <a:srgbClr val="0072A3"/>
                </a:solidFill>
              </a:rPr>
            </a:br>
            <a:br>
              <a:rPr lang="nl-NL" dirty="0">
                <a:solidFill>
                  <a:srgbClr val="0072A3"/>
                </a:solidFill>
              </a:rPr>
            </a:br>
            <a:r>
              <a:rPr lang="nl-NL" sz="2700" dirty="0">
                <a:solidFill>
                  <a:srgbClr val="0072A3"/>
                </a:solidFill>
              </a:rPr>
              <a:t>STARRT(T) - methodiek</a:t>
            </a:r>
            <a:endParaRPr lang="nl-NL" sz="2700" dirty="0">
              <a:solidFill>
                <a:schemeClr val="accent1"/>
              </a:solidFill>
            </a:endParaRPr>
          </a:p>
        </p:txBody>
      </p:sp>
      <p:sp>
        <p:nvSpPr>
          <p:cNvPr id="4" name="Tijdelijke aanduiding voor voettekst 3"/>
          <p:cNvSpPr>
            <a:spLocks noGrp="1"/>
          </p:cNvSpPr>
          <p:nvPr>
            <p:ph type="ftr" sz="quarter" idx="11"/>
          </p:nvPr>
        </p:nvSpPr>
        <p:spPr/>
        <p:txBody>
          <a:bodyPr/>
          <a:lstStyle/>
          <a:p>
            <a:endParaRPr lang="en-US" dirty="0"/>
          </a:p>
        </p:txBody>
      </p:sp>
      <p:sp>
        <p:nvSpPr>
          <p:cNvPr id="6" name="Tijdelijke aanduiding voor inhoud 5"/>
          <p:cNvSpPr>
            <a:spLocks noGrp="1"/>
          </p:cNvSpPr>
          <p:nvPr>
            <p:ph idx="1"/>
          </p:nvPr>
        </p:nvSpPr>
        <p:spPr>
          <a:xfrm>
            <a:off x="822959" y="1845734"/>
            <a:ext cx="7709481" cy="4247562"/>
          </a:xfrm>
        </p:spPr>
        <p:txBody>
          <a:bodyPr/>
          <a:lstStyle/>
          <a:p>
            <a:pPr>
              <a:buFont typeface="Wingdings" panose="05000000000000000000" pitchFamily="2" charset="2"/>
              <a:buChar char="§"/>
            </a:pPr>
            <a:r>
              <a:rPr lang="nl-NL" dirty="0"/>
              <a:t> mag ook SRAT RT zijn. </a:t>
            </a:r>
          </a:p>
          <a:p>
            <a:pPr marL="0" indent="0">
              <a:buNone/>
            </a:pPr>
            <a:endParaRPr lang="nl-NL" dirty="0"/>
          </a:p>
        </p:txBody>
      </p:sp>
      <p:pic>
        <p:nvPicPr>
          <p:cNvPr id="7" name="Picture 2" descr="Afbeeldingsresultaat voor STAR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87" y="2996952"/>
            <a:ext cx="4500224" cy="2952328"/>
          </a:xfrm>
          <a:prstGeom prst="rect">
            <a:avLst/>
          </a:prstGeom>
          <a:noFill/>
          <a:extLst>
            <a:ext uri="{909E8E84-426E-40DD-AFC4-6F175D3DCCD1}">
              <a14:hiddenFill xmlns:a14="http://schemas.microsoft.com/office/drawing/2010/main">
                <a:solidFill>
                  <a:srgbClr val="FFFFFF"/>
                </a:solidFill>
              </a14:hiddenFill>
            </a:ext>
          </a:extLst>
        </p:spPr>
      </p:pic>
      <p:sp>
        <p:nvSpPr>
          <p:cNvPr id="3" name="Tekstballon: ovaal 2">
            <a:extLst>
              <a:ext uri="{FF2B5EF4-FFF2-40B4-BE49-F238E27FC236}">
                <a16:creationId xmlns:a16="http://schemas.microsoft.com/office/drawing/2014/main" id="{2196ED58-149E-4F15-A08F-F7D5B73380D4}"/>
              </a:ext>
            </a:extLst>
          </p:cNvPr>
          <p:cNvSpPr/>
          <p:nvPr/>
        </p:nvSpPr>
        <p:spPr>
          <a:xfrm>
            <a:off x="1331640" y="2492896"/>
            <a:ext cx="1080120" cy="360040"/>
          </a:xfrm>
          <a:prstGeom prst="wedgeEllipseCallout">
            <a:avLst>
              <a:gd name="adj1" fmla="val 69997"/>
              <a:gd name="adj2" fmla="val 815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EVC!</a:t>
            </a:r>
          </a:p>
        </p:txBody>
      </p:sp>
    </p:spTree>
    <p:extLst>
      <p:ext uri="{BB962C8B-B14F-4D97-AF65-F5344CB8AC3E}">
        <p14:creationId xmlns:p14="http://schemas.microsoft.com/office/powerpoint/2010/main" val="2685358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567661"/>
            <a:ext cx="8363272" cy="1143000"/>
          </a:xfrm>
        </p:spPr>
        <p:txBody>
          <a:bodyPr/>
          <a:lstStyle/>
          <a:p>
            <a:br>
              <a:rPr lang="nl-NL" dirty="0"/>
            </a:br>
            <a:br>
              <a:rPr lang="nl-NL" dirty="0"/>
            </a:br>
            <a:r>
              <a:rPr lang="nl-NL" dirty="0"/>
              <a:t>TURBO-vragen</a:t>
            </a:r>
          </a:p>
        </p:txBody>
      </p:sp>
      <p:sp>
        <p:nvSpPr>
          <p:cNvPr id="3" name="Tijdelijke aanduiding voor inhoud 2"/>
          <p:cNvSpPr>
            <a:spLocks noGrp="1"/>
          </p:cNvSpPr>
          <p:nvPr>
            <p:ph idx="1"/>
          </p:nvPr>
        </p:nvSpPr>
        <p:spPr>
          <a:xfrm>
            <a:off x="323528" y="1809045"/>
            <a:ext cx="8229600" cy="4212243"/>
          </a:xfrm>
        </p:spPr>
        <p:txBody>
          <a:bodyPr/>
          <a:lstStyle/>
          <a:p>
            <a:pPr marL="342900" lvl="3" indent="-342900"/>
            <a:endParaRPr lang="nl-NL" sz="1800" dirty="0">
              <a:solidFill>
                <a:srgbClr val="0072A3"/>
              </a:solidFill>
            </a:endParaRPr>
          </a:p>
          <a:p>
            <a:pPr marL="0" indent="0">
              <a:buNone/>
            </a:pPr>
            <a:endParaRPr lang="nl-NL" dirty="0"/>
          </a:p>
        </p:txBody>
      </p:sp>
      <p:sp>
        <p:nvSpPr>
          <p:cNvPr id="4" name="Tijdelijke aanduiding voor datum 3"/>
          <p:cNvSpPr>
            <a:spLocks noGrp="1"/>
          </p:cNvSpPr>
          <p:nvPr>
            <p:ph type="dt" sz="half" idx="10"/>
          </p:nvPr>
        </p:nvSpPr>
        <p:spPr/>
        <p:txBody>
          <a:bodyPr/>
          <a:lstStyle/>
          <a:p>
            <a:pPr>
              <a:defRPr/>
            </a:pPr>
            <a:endParaRPr lang="nl-NL" dirty="0"/>
          </a:p>
        </p:txBody>
      </p:sp>
      <p:sp>
        <p:nvSpPr>
          <p:cNvPr id="5" name="Tijdelijke aanduiding voor voettekst 4"/>
          <p:cNvSpPr>
            <a:spLocks noGrp="1"/>
          </p:cNvSpPr>
          <p:nvPr>
            <p:ph type="ftr" sz="quarter" idx="11"/>
          </p:nvPr>
        </p:nvSpPr>
        <p:spPr/>
        <p:txBody>
          <a:bodyPr/>
          <a:lstStyle/>
          <a:p>
            <a:pPr>
              <a:defRPr/>
            </a:pPr>
            <a:r>
              <a:rPr lang="nl-NL" dirty="0"/>
              <a:t>25</a:t>
            </a:r>
          </a:p>
        </p:txBody>
      </p:sp>
      <p:pic>
        <p:nvPicPr>
          <p:cNvPr id="7" name="Afbeelding 6">
            <a:extLst>
              <a:ext uri="{FF2B5EF4-FFF2-40B4-BE49-F238E27FC236}">
                <a16:creationId xmlns:a16="http://schemas.microsoft.com/office/drawing/2014/main" id="{F4108FBC-E887-4089-A4B8-FC0B6A9C0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028" y="2132856"/>
            <a:ext cx="3929944" cy="2526393"/>
          </a:xfrm>
          <a:prstGeom prst="rect">
            <a:avLst/>
          </a:prstGeom>
        </p:spPr>
      </p:pic>
      <p:sp>
        <p:nvSpPr>
          <p:cNvPr id="8" name="Tekstvak 7">
            <a:extLst>
              <a:ext uri="{FF2B5EF4-FFF2-40B4-BE49-F238E27FC236}">
                <a16:creationId xmlns:a16="http://schemas.microsoft.com/office/drawing/2014/main" id="{FDB56312-B19F-4C4A-9C45-08F13B40784A}"/>
              </a:ext>
            </a:extLst>
          </p:cNvPr>
          <p:cNvSpPr txBox="1"/>
          <p:nvPr/>
        </p:nvSpPr>
        <p:spPr>
          <a:xfrm>
            <a:off x="1331640" y="5085184"/>
            <a:ext cx="6552728" cy="923330"/>
          </a:xfrm>
          <a:prstGeom prst="rect">
            <a:avLst/>
          </a:prstGeom>
          <a:noFill/>
        </p:spPr>
        <p:txBody>
          <a:bodyPr wrap="square" rtlCol="0">
            <a:spAutoFit/>
          </a:bodyPr>
          <a:lstStyle/>
          <a:p>
            <a:r>
              <a:rPr lang="nl-NL" dirty="0"/>
              <a:t>Vergelijking, rangvolgorde, mening van anderen, verdieping van de situatie (stel je voor dat …) en (soms ook gewoon) ja/nee vraag.</a:t>
            </a:r>
          </a:p>
        </p:txBody>
      </p:sp>
    </p:spTree>
    <p:extLst>
      <p:ext uri="{BB962C8B-B14F-4D97-AF65-F5344CB8AC3E}">
        <p14:creationId xmlns:p14="http://schemas.microsoft.com/office/powerpoint/2010/main" val="1823095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1" y="627066"/>
            <a:ext cx="6275040" cy="1143000"/>
          </a:xfrm>
        </p:spPr>
        <p:txBody>
          <a:bodyPr/>
          <a:lstStyle/>
          <a:p>
            <a:r>
              <a:rPr lang="nl-NL" dirty="0">
                <a:solidFill>
                  <a:srgbClr val="0072A3"/>
                </a:solidFill>
              </a:rPr>
              <a:t>Gesprekleidraad ‘bewaken’</a:t>
            </a:r>
          </a:p>
        </p:txBody>
      </p:sp>
      <p:sp>
        <p:nvSpPr>
          <p:cNvPr id="3" name="Tijdelijke aanduiding voor inhoud 2"/>
          <p:cNvSpPr>
            <a:spLocks noGrp="1"/>
          </p:cNvSpPr>
          <p:nvPr>
            <p:ph idx="1"/>
          </p:nvPr>
        </p:nvSpPr>
        <p:spPr/>
        <p:txBody>
          <a:bodyPr/>
          <a:lstStyle/>
          <a:p>
            <a:endParaRPr lang="nl-NL" dirty="0">
              <a:solidFill>
                <a:srgbClr val="0072A3"/>
              </a:solidFill>
            </a:endParaRPr>
          </a:p>
          <a:p>
            <a:endParaRPr lang="nl-NL" dirty="0">
              <a:solidFill>
                <a:srgbClr val="0072A3"/>
              </a:solidFill>
            </a:endParaRPr>
          </a:p>
          <a:p>
            <a:endParaRPr lang="nl-NL" dirty="0">
              <a:solidFill>
                <a:srgbClr val="0072A3"/>
              </a:solidFill>
            </a:endParaRPr>
          </a:p>
          <a:p>
            <a:endParaRPr lang="nl-NL" dirty="0">
              <a:solidFill>
                <a:srgbClr val="0072A3"/>
              </a:solidFill>
            </a:endParaRPr>
          </a:p>
          <a:p>
            <a:endParaRPr lang="nl-NL" dirty="0">
              <a:solidFill>
                <a:srgbClr val="0072A3"/>
              </a:solidFill>
            </a:endParaRPr>
          </a:p>
          <a:p>
            <a:endParaRPr lang="nl-NL" dirty="0">
              <a:solidFill>
                <a:srgbClr val="0072A3"/>
              </a:solidFill>
            </a:endParaRPr>
          </a:p>
          <a:p>
            <a:pPr marL="0" indent="0">
              <a:buNone/>
            </a:pPr>
            <a:endParaRPr lang="nl-NL" dirty="0">
              <a:solidFill>
                <a:srgbClr val="0072A3"/>
              </a:solidFill>
            </a:endParaRPr>
          </a:p>
          <a:p>
            <a:pPr algn="ctr"/>
            <a:r>
              <a:rPr lang="nl-NL" dirty="0">
                <a:solidFill>
                  <a:srgbClr val="0072A3"/>
                </a:solidFill>
              </a:rPr>
              <a:t>A is van AFSTEMMEN</a:t>
            </a:r>
          </a:p>
        </p:txBody>
      </p:sp>
      <p:sp>
        <p:nvSpPr>
          <p:cNvPr id="4" name="Tijdelijke aanduiding voor datum 3"/>
          <p:cNvSpPr>
            <a:spLocks noGrp="1"/>
          </p:cNvSpPr>
          <p:nvPr>
            <p:ph type="dt" sz="half" idx="10"/>
          </p:nvPr>
        </p:nvSpPr>
        <p:spPr/>
        <p:txBody>
          <a:bodyPr/>
          <a:lstStyle/>
          <a:p>
            <a:pPr>
              <a:defRPr/>
            </a:pPr>
            <a:endParaRPr lang="nl-NL" dirty="0"/>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Rechthoek 5"/>
          <p:cNvSpPr/>
          <p:nvPr/>
        </p:nvSpPr>
        <p:spPr>
          <a:xfrm>
            <a:off x="1907704" y="2636912"/>
            <a:ext cx="4938138" cy="1446550"/>
          </a:xfrm>
          <a:prstGeom prst="rect">
            <a:avLst/>
          </a:prstGeom>
          <a:noFill/>
        </p:spPr>
        <p:txBody>
          <a:bodyPr wrap="square" lIns="91440" tIns="45720" rIns="91440" bIns="45720">
            <a:spAutoFit/>
          </a:bodyPr>
          <a:lstStyle/>
          <a:p>
            <a:pPr algn="ctr"/>
            <a:r>
              <a:rPr lang="nl-NL" sz="8800" b="1" dirty="0">
                <a:ln w="22225">
                  <a:solidFill>
                    <a:schemeClr val="accent2"/>
                  </a:solidFill>
                  <a:prstDash val="solid"/>
                </a:ln>
                <a:solidFill>
                  <a:srgbClr val="0070C0"/>
                </a:solidFill>
              </a:rPr>
              <a:t>L(A)SD</a:t>
            </a:r>
          </a:p>
        </p:txBody>
      </p:sp>
    </p:spTree>
    <p:extLst>
      <p:ext uri="{BB962C8B-B14F-4D97-AF65-F5344CB8AC3E}">
        <p14:creationId xmlns:p14="http://schemas.microsoft.com/office/powerpoint/2010/main" val="755039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0099" y="246826"/>
            <a:ext cx="7543800" cy="1450757"/>
          </a:xfrm>
        </p:spPr>
        <p:txBody>
          <a:bodyPr>
            <a:normAutofit/>
          </a:bodyPr>
          <a:lstStyle/>
          <a:p>
            <a:r>
              <a:rPr lang="nl-NL" dirty="0"/>
              <a:t>Metacommunicatie</a:t>
            </a:r>
          </a:p>
        </p:txBody>
      </p:sp>
      <p:sp>
        <p:nvSpPr>
          <p:cNvPr id="3" name="Tijdelijke aanduiding voor inhoud 2"/>
          <p:cNvSpPr>
            <a:spLocks noGrp="1"/>
          </p:cNvSpPr>
          <p:nvPr>
            <p:ph idx="1"/>
          </p:nvPr>
        </p:nvSpPr>
        <p:spPr>
          <a:xfrm>
            <a:off x="1043609" y="1916832"/>
            <a:ext cx="7128792" cy="1512168"/>
          </a:xfrm>
        </p:spPr>
        <p:txBody>
          <a:bodyPr>
            <a:normAutofit/>
          </a:bodyPr>
          <a:lstStyle/>
          <a:p>
            <a:pPr marL="0" indent="0" algn="ctr">
              <a:buNone/>
            </a:pPr>
            <a:r>
              <a:rPr lang="nl-NL" sz="2400" dirty="0">
                <a:highlight>
                  <a:srgbClr val="FFFFFF"/>
                </a:highlight>
                <a:ea typeface="Verdana" panose="020B0604030504040204" pitchFamily="34" charset="0"/>
                <a:cs typeface="Verdana" panose="020B0604030504040204" pitchFamily="34" charset="0"/>
              </a:rPr>
              <a:t>Het communiceren over de toon van de boodschap en de bedoelde onderliggende betekenis en verschillende betrekkingsaspecten hiervan. </a:t>
            </a:r>
          </a:p>
          <a:p>
            <a:pPr marL="0" indent="0">
              <a:buNone/>
            </a:pPr>
            <a:endParaRPr lang="nl-NL" sz="2400" dirty="0">
              <a:ea typeface="Verdana" panose="020B0604030504040204" pitchFamily="34" charset="0"/>
              <a:cs typeface="Verdana" panose="020B0604030504040204" pitchFamily="34" charset="0"/>
            </a:endParaRPr>
          </a:p>
        </p:txBody>
      </p:sp>
      <p:sp>
        <p:nvSpPr>
          <p:cNvPr id="4" name="Tijdelijke aanduiding voor voettekst 3"/>
          <p:cNvSpPr>
            <a:spLocks noGrp="1"/>
          </p:cNvSpPr>
          <p:nvPr>
            <p:ph type="ftr" sz="quarter" idx="11"/>
          </p:nvPr>
        </p:nvSpPr>
        <p:spPr/>
        <p:txBody>
          <a:bodyPr/>
          <a:lstStyle/>
          <a:p>
            <a:r>
              <a:rPr lang="en-US" dirty="0"/>
              <a:t>19</a:t>
            </a:r>
          </a:p>
        </p:txBody>
      </p:sp>
      <p:pic>
        <p:nvPicPr>
          <p:cNvPr id="1026" name="Picture 2" descr="Afbeeldingsresultaat voor c’est le ton qui fait la musique">
            <a:extLst>
              <a:ext uri="{FF2B5EF4-FFF2-40B4-BE49-F238E27FC236}">
                <a16:creationId xmlns:a16="http://schemas.microsoft.com/office/drawing/2014/main" id="{9B430ACE-9436-4538-93FA-5D5D4E8EE1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621"/>
          <a:stretch/>
        </p:blipFill>
        <p:spPr bwMode="auto">
          <a:xfrm>
            <a:off x="2094186" y="2852936"/>
            <a:ext cx="4955627"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761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64466-1999-4479-A0D8-907C3531ABDA}"/>
              </a:ext>
            </a:extLst>
          </p:cNvPr>
          <p:cNvSpPr>
            <a:spLocks noGrp="1"/>
          </p:cNvSpPr>
          <p:nvPr>
            <p:ph type="title"/>
          </p:nvPr>
        </p:nvSpPr>
        <p:spPr/>
        <p:txBody>
          <a:bodyPr/>
          <a:lstStyle/>
          <a:p>
            <a:r>
              <a:rPr lang="nl-NL" dirty="0"/>
              <a:t>Doelen – VONKEN </a:t>
            </a:r>
            <a:r>
              <a:rPr lang="nl-NL" dirty="0" err="1"/>
              <a:t>ipv</a:t>
            </a:r>
            <a:r>
              <a:rPr lang="nl-NL" dirty="0"/>
              <a:t> vinken – hoog tempo</a:t>
            </a:r>
          </a:p>
        </p:txBody>
      </p:sp>
      <p:sp>
        <p:nvSpPr>
          <p:cNvPr id="3" name="Tijdelijke aanduiding voor inhoud 2">
            <a:extLst>
              <a:ext uri="{FF2B5EF4-FFF2-40B4-BE49-F238E27FC236}">
                <a16:creationId xmlns:a16="http://schemas.microsoft.com/office/drawing/2014/main" id="{EC4F3477-2551-4011-8A98-9EC2AFCBF64F}"/>
              </a:ext>
            </a:extLst>
          </p:cNvPr>
          <p:cNvSpPr>
            <a:spLocks noGrp="1"/>
          </p:cNvSpPr>
          <p:nvPr>
            <p:ph idx="1"/>
          </p:nvPr>
        </p:nvSpPr>
        <p:spPr>
          <a:xfrm>
            <a:off x="822960" y="1816973"/>
            <a:ext cx="7767159" cy="4725662"/>
          </a:xfrm>
        </p:spPr>
        <p:txBody>
          <a:bodyPr>
            <a:normAutofit fontScale="32500" lnSpcReduction="20000"/>
          </a:bodyPr>
          <a:lstStyle/>
          <a:p>
            <a:r>
              <a:rPr lang="nl-NL" sz="4000" dirty="0"/>
              <a:t>1   Je kent de STERKscan en zet deze bewust in om o.a. een veilige en uitnodigende setting voor de student te creëren en je eigen professionele identiteit als assessor te onderzoeken en te versterken;</a:t>
            </a:r>
          </a:p>
          <a:p>
            <a:r>
              <a:rPr lang="nl-NL" sz="4000" dirty="0"/>
              <a:t>2   Je kunt uitleggen op basis van welke visie en theoretische kaders de procedure en/of instrumenten zijn ontwikkeld;</a:t>
            </a:r>
          </a:p>
          <a:p>
            <a:r>
              <a:rPr lang="nl-NL" sz="4000" dirty="0"/>
              <a:t>3   Je kunt minimaal drie belangrijke onderdelen uit de EVC-kwaliteitscode 2.0 benoemen; </a:t>
            </a:r>
          </a:p>
          <a:p>
            <a:r>
              <a:rPr lang="nl-NL" sz="4000" dirty="0"/>
              <a:t>4   Je kunt de taken van een assessor benoemen;</a:t>
            </a:r>
          </a:p>
          <a:p>
            <a:r>
              <a:rPr lang="nl-NL" sz="4000" dirty="0"/>
              <a:t>5   Je kunt de stappen van de volgende procedures benoemen: EVC en ‘de start van het CGI’;</a:t>
            </a:r>
          </a:p>
          <a:p>
            <a:r>
              <a:rPr lang="nl-NL" sz="4000" dirty="0"/>
              <a:t>6   Je maakt in de voorbereiding een gespreksleidraad met kernvragen en toetst de bewijzen langs de VRAAK-criteria;</a:t>
            </a:r>
          </a:p>
          <a:p>
            <a:r>
              <a:rPr lang="nl-NL" sz="4000" dirty="0"/>
              <a:t>7   Je bent je bewust van de valkuilen van beoordelen en kunt nagaan hoe je deze met jouw kwaliteiten ‘neutraliseert’;</a:t>
            </a:r>
          </a:p>
          <a:p>
            <a:r>
              <a:rPr lang="nl-NL" sz="4000" dirty="0"/>
              <a:t>8    Je weet hoe de gesprekstechnieken STARRT, L(A)SD, TURBO-vragen bij de voorbereiding en in het CGI in te zetten. Tevens kun je het belang van metacommunicatie en observatie benoemen;</a:t>
            </a:r>
          </a:p>
          <a:p>
            <a:r>
              <a:rPr lang="nl-NL" sz="4000" dirty="0"/>
              <a:t>9   Je kunt volgens de schrijfwijzer een rapportage maken: de beoordelingsdriehoek maakt daarvan onderdeel uit;</a:t>
            </a:r>
          </a:p>
          <a:p>
            <a:r>
              <a:rPr lang="nl-NL" sz="4000" dirty="0"/>
              <a:t>10   Je ontwikkelt je door aan de hand van de kwaliteitsrubriek van Inge Oudkerk Pool (STERKscan 360 graden feedbackscan);</a:t>
            </a:r>
          </a:p>
          <a:p>
            <a:r>
              <a:rPr lang="nl-NL" sz="4000" dirty="0"/>
              <a:t>11   Je beschrijft na de training /intervisie jouw ontwikkelpunt(-en) in de STERKscan met behulp van ‘Mijn ontwikkelplan’ uit. </a:t>
            </a:r>
          </a:p>
          <a:p>
            <a:endParaRPr lang="nl-NL" dirty="0"/>
          </a:p>
        </p:txBody>
      </p:sp>
      <p:sp>
        <p:nvSpPr>
          <p:cNvPr id="4" name="Tijdelijke aanduiding voor voettekst 3">
            <a:extLst>
              <a:ext uri="{FF2B5EF4-FFF2-40B4-BE49-F238E27FC236}">
                <a16:creationId xmlns:a16="http://schemas.microsoft.com/office/drawing/2014/main" id="{8BAE60FE-61AF-449C-8652-1EEA028249FE}"/>
              </a:ext>
            </a:extLst>
          </p:cNvPr>
          <p:cNvSpPr>
            <a:spLocks noGrp="1"/>
          </p:cNvSpPr>
          <p:nvPr>
            <p:ph type="ftr" sz="quarter" idx="11"/>
          </p:nvPr>
        </p:nvSpPr>
        <p:spPr/>
        <p:txBody>
          <a:bodyPr/>
          <a:lstStyle/>
          <a:p>
            <a:endParaRPr lang="en-US" dirty="0"/>
          </a:p>
        </p:txBody>
      </p:sp>
      <p:pic>
        <p:nvPicPr>
          <p:cNvPr id="5" name="Picture 10" descr="Afbeeldingsresultaat voor doelen bereikt">
            <a:extLst>
              <a:ext uri="{FF2B5EF4-FFF2-40B4-BE49-F238E27FC236}">
                <a16:creationId xmlns:a16="http://schemas.microsoft.com/office/drawing/2014/main" id="{F6563358-500C-463A-876D-8A8414095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486" y="258215"/>
            <a:ext cx="1336945" cy="13251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onken van steiger Poster - Anders Gefotografeerd | OhMyPrints">
            <a:extLst>
              <a:ext uri="{FF2B5EF4-FFF2-40B4-BE49-F238E27FC236}">
                <a16:creationId xmlns:a16="http://schemas.microsoft.com/office/drawing/2014/main" id="{5C42B872-41A4-453A-9FA5-5A338DD49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73998"/>
            <a:ext cx="2167581" cy="143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968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Non-verbale communicatie</a:t>
            </a:r>
          </a:p>
        </p:txBody>
      </p:sp>
      <p:sp>
        <p:nvSpPr>
          <p:cNvPr id="3" name="Tijdelijke aanduiding voor inhoud 2"/>
          <p:cNvSpPr>
            <a:spLocks noGrp="1"/>
          </p:cNvSpPr>
          <p:nvPr>
            <p:ph idx="1"/>
          </p:nvPr>
        </p:nvSpPr>
        <p:spPr>
          <a:xfrm>
            <a:off x="822960" y="1737361"/>
            <a:ext cx="7543801" cy="4023360"/>
          </a:xfrm>
        </p:spPr>
        <p:txBody>
          <a:bodyPr/>
          <a:lstStyle/>
          <a:p>
            <a:pPr marL="0" indent="0">
              <a:buNone/>
            </a:pPr>
            <a:endParaRPr lang="nl-NL" dirty="0">
              <a:ea typeface="Verdana" panose="020B0604030504040204" pitchFamily="34" charset="0"/>
              <a:cs typeface="Verdana" panose="020B0604030504040204" pitchFamily="34" charset="0"/>
            </a:endParaRPr>
          </a:p>
          <a:p>
            <a:pPr>
              <a:buFont typeface="Wingdings" panose="05000000000000000000" pitchFamily="2" charset="2"/>
              <a:buChar char="§"/>
            </a:pPr>
            <a:r>
              <a:rPr lang="nl-NL" dirty="0">
                <a:ea typeface="Verdana" panose="020B0604030504040204" pitchFamily="34" charset="0"/>
                <a:cs typeface="Verdana" panose="020B0604030504040204" pitchFamily="34" charset="0"/>
              </a:rPr>
              <a:t>   Welke non-verbale communicatie zie je het meest in </a:t>
            </a:r>
            <a:r>
              <a:rPr lang="nl-NL" dirty="0" err="1">
                <a:ea typeface="Verdana" panose="020B0604030504040204" pitchFamily="34" charset="0"/>
                <a:cs typeface="Verdana" panose="020B0604030504040204" pitchFamily="34" charset="0"/>
              </a:rPr>
              <a:t>CGI’s</a:t>
            </a:r>
            <a:r>
              <a:rPr lang="nl-NL" dirty="0">
                <a:ea typeface="Verdana" panose="020B0604030504040204" pitchFamily="34" charset="0"/>
                <a:cs typeface="Verdana" panose="020B0604030504040204" pitchFamily="34" charset="0"/>
              </a:rPr>
              <a:t>? </a:t>
            </a:r>
          </a:p>
          <a:p>
            <a:pPr marL="0" indent="0">
              <a:buNone/>
            </a:pPr>
            <a:r>
              <a:rPr lang="nl-NL" dirty="0"/>
              <a:t> </a:t>
            </a:r>
          </a:p>
        </p:txBody>
      </p:sp>
      <p:sp>
        <p:nvSpPr>
          <p:cNvPr id="4" name="Tijdelijke aanduiding voor voettekst 3"/>
          <p:cNvSpPr>
            <a:spLocks noGrp="1"/>
          </p:cNvSpPr>
          <p:nvPr>
            <p:ph type="ftr" sz="quarter" idx="11"/>
          </p:nvPr>
        </p:nvSpPr>
        <p:spPr/>
        <p:txBody>
          <a:bodyPr/>
          <a:lstStyle/>
          <a:p>
            <a:r>
              <a:rPr lang="en-US" dirty="0"/>
              <a:t>20</a:t>
            </a:r>
          </a:p>
        </p:txBody>
      </p:sp>
      <p:pic>
        <p:nvPicPr>
          <p:cNvPr id="6148" name="Picture 4" descr="Non-verbale communicatie uitleg en tips | Vaart">
            <a:extLst>
              <a:ext uri="{FF2B5EF4-FFF2-40B4-BE49-F238E27FC236}">
                <a16:creationId xmlns:a16="http://schemas.microsoft.com/office/drawing/2014/main" id="{C29874A2-4893-4CE3-85AB-21B3AF80C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530" y="2996952"/>
            <a:ext cx="2197837" cy="219783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on verbale communicatie bij autisme - Autisme en communicatie">
            <a:extLst>
              <a:ext uri="{FF2B5EF4-FFF2-40B4-BE49-F238E27FC236}">
                <a16:creationId xmlns:a16="http://schemas.microsoft.com/office/drawing/2014/main" id="{BED49AF5-B0F7-4BDD-BE4E-097101686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483" y="2981531"/>
            <a:ext cx="1770605" cy="221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54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F08D-B59E-4DAC-BB6E-5405227E0F2A}"/>
              </a:ext>
            </a:extLst>
          </p:cNvPr>
          <p:cNvSpPr>
            <a:spLocks noGrp="1"/>
          </p:cNvSpPr>
          <p:nvPr>
            <p:ph type="title"/>
          </p:nvPr>
        </p:nvSpPr>
        <p:spPr/>
        <p:txBody>
          <a:bodyPr/>
          <a:lstStyle/>
          <a:p>
            <a:br>
              <a:rPr lang="nl-NL" sz="2000" dirty="0"/>
            </a:br>
            <a:br>
              <a:rPr lang="nl-NL" sz="2000" dirty="0"/>
            </a:br>
            <a:br>
              <a:rPr lang="nl-NL" sz="3200" dirty="0"/>
            </a:br>
            <a:r>
              <a:rPr lang="nl-NL" dirty="0"/>
              <a:t>Expliciteren, het hardop benoemen</a:t>
            </a:r>
          </a:p>
        </p:txBody>
      </p:sp>
      <p:sp>
        <p:nvSpPr>
          <p:cNvPr id="4" name="Tijdelijke aanduiding voor voettekst 3">
            <a:extLst>
              <a:ext uri="{FF2B5EF4-FFF2-40B4-BE49-F238E27FC236}">
                <a16:creationId xmlns:a16="http://schemas.microsoft.com/office/drawing/2014/main" id="{163016FA-B400-4D32-8D2E-4085A147B98C}"/>
              </a:ext>
            </a:extLst>
          </p:cNvPr>
          <p:cNvSpPr>
            <a:spLocks noGrp="1"/>
          </p:cNvSpPr>
          <p:nvPr>
            <p:ph type="ftr" sz="quarter" idx="11"/>
          </p:nvPr>
        </p:nvSpPr>
        <p:spPr/>
        <p:txBody>
          <a:bodyPr/>
          <a:lstStyle/>
          <a:p>
            <a:endParaRPr lang="en-US" dirty="0"/>
          </a:p>
        </p:txBody>
      </p:sp>
      <p:pic>
        <p:nvPicPr>
          <p:cNvPr id="1028" name="Picture 4" descr="Afbeeldingsresultaat voor megaphone">
            <a:extLst>
              <a:ext uri="{FF2B5EF4-FFF2-40B4-BE49-F238E27FC236}">
                <a16:creationId xmlns:a16="http://schemas.microsoft.com/office/drawing/2014/main" id="{36CCA26C-FE66-4C96-8751-044E43E91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996" y="2395347"/>
            <a:ext cx="4644008" cy="315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99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dirty="0"/>
            </a:br>
            <a:br>
              <a:rPr lang="nl-NL" dirty="0"/>
            </a:br>
            <a:br>
              <a:rPr lang="nl-NL" dirty="0"/>
            </a:br>
            <a:br>
              <a:rPr lang="nl-NL" dirty="0"/>
            </a:br>
            <a:r>
              <a:rPr lang="nl-NL" sz="2700" dirty="0"/>
              <a:t>Expliciteren is bewust maken</a:t>
            </a:r>
          </a:p>
        </p:txBody>
      </p:sp>
      <p:sp>
        <p:nvSpPr>
          <p:cNvPr id="3" name="Tijdelijke aanduiding voor inhoud 2"/>
          <p:cNvSpPr>
            <a:spLocks noGrp="1"/>
          </p:cNvSpPr>
          <p:nvPr>
            <p:ph idx="1"/>
          </p:nvPr>
        </p:nvSpPr>
        <p:spPr>
          <a:xfrm>
            <a:off x="916631" y="1925920"/>
            <a:ext cx="7543801" cy="4023360"/>
          </a:xfrm>
        </p:spPr>
        <p:txBody>
          <a:bodyPr/>
          <a:lstStyle/>
          <a:p>
            <a:pPr>
              <a:buFont typeface="Wingdings" panose="05000000000000000000" pitchFamily="2" charset="2"/>
              <a:buChar char="§"/>
            </a:pPr>
            <a:r>
              <a:rPr lang="nl-NL" dirty="0"/>
              <a:t>     voor ‘negatieve’ punten in het begin (nog) geen ruimte bieden (</a:t>
            </a:r>
            <a:r>
              <a:rPr lang="nl-NL" dirty="0" err="1"/>
              <a:t>Baumeister</a:t>
            </a:r>
            <a:r>
              <a:rPr lang="nl-NL" dirty="0"/>
              <a:t> en </a:t>
            </a:r>
            <a:r>
              <a:rPr lang="nl-NL" dirty="0" err="1"/>
              <a:t>Kahneman</a:t>
            </a:r>
            <a:r>
              <a:rPr lang="nl-NL" dirty="0"/>
              <a:t>)</a:t>
            </a:r>
          </a:p>
          <a:p>
            <a:pPr>
              <a:buFont typeface="Wingdings" panose="05000000000000000000" pitchFamily="2" charset="2"/>
              <a:buChar char="§"/>
            </a:pPr>
            <a:r>
              <a:rPr lang="nl-NL" dirty="0"/>
              <a:t>     hardop benoemen positieve punten</a:t>
            </a:r>
          </a:p>
          <a:p>
            <a:pPr>
              <a:buFont typeface="Wingdings" panose="05000000000000000000" pitchFamily="2" charset="2"/>
              <a:buChar char="§"/>
            </a:pPr>
            <a:r>
              <a:rPr lang="nl-NL" dirty="0"/>
              <a:t>     hardop benoemen van non-verbale uitingen: </a:t>
            </a:r>
            <a:r>
              <a:rPr lang="nl-NL" b="1" i="1" dirty="0">
                <a:solidFill>
                  <a:srgbClr val="0070C0"/>
                </a:solidFill>
              </a:rPr>
              <a:t>‘Ik zie het, je glimt’</a:t>
            </a:r>
            <a:endParaRPr lang="nl-NL" dirty="0">
              <a:solidFill>
                <a:srgbClr val="0070C0"/>
              </a:solidFill>
            </a:endParaRPr>
          </a:p>
          <a:p>
            <a:pPr>
              <a:buFont typeface="Wingdings" panose="05000000000000000000" pitchFamily="2" charset="2"/>
              <a:buChar char="§"/>
            </a:pPr>
            <a:r>
              <a:rPr lang="nl-NL" dirty="0"/>
              <a:t>    nodig uit tot koppeling van/aan kwaliteiten</a:t>
            </a:r>
          </a:p>
          <a:p>
            <a:pPr>
              <a:buFont typeface="Wingdings" panose="05000000000000000000" pitchFamily="2" charset="2"/>
              <a:buChar char="§"/>
            </a:pPr>
            <a:r>
              <a:rPr lang="nl-NL" dirty="0"/>
              <a:t>    nodig uit tot reflectie</a:t>
            </a:r>
          </a:p>
          <a:p>
            <a:pPr>
              <a:buFont typeface="Wingdings" panose="05000000000000000000" pitchFamily="2" charset="2"/>
              <a:buChar char="§"/>
            </a:pPr>
            <a:endParaRPr lang="nl-NL" dirty="0"/>
          </a:p>
          <a:p>
            <a:pPr>
              <a:buFont typeface="Wingdings" panose="05000000000000000000" pitchFamily="2" charset="2"/>
              <a:buChar char="§"/>
            </a:pPr>
            <a:endParaRPr lang="nl-NL" dirty="0"/>
          </a:p>
          <a:p>
            <a:pPr marL="0" indent="0">
              <a:buNone/>
            </a:pPr>
            <a:endParaRPr lang="nl-NL" dirty="0"/>
          </a:p>
          <a:p>
            <a:pPr marL="0" indent="0">
              <a:buNone/>
            </a:pPr>
            <a:endParaRPr lang="nl-NL" dirty="0"/>
          </a:p>
          <a:p>
            <a:pPr marL="0" indent="0">
              <a:buNone/>
            </a:pPr>
            <a:endParaRPr lang="nl-NL" dirty="0"/>
          </a:p>
          <a:p>
            <a:endParaRPr lang="nl-NL" dirty="0"/>
          </a:p>
        </p:txBody>
      </p:sp>
      <p:sp>
        <p:nvSpPr>
          <p:cNvPr id="4" name="Tijdelijke aanduiding voor voettekst 3"/>
          <p:cNvSpPr>
            <a:spLocks noGrp="1"/>
          </p:cNvSpPr>
          <p:nvPr>
            <p:ph type="ftr" sz="quarter" idx="11"/>
          </p:nvPr>
        </p:nvSpPr>
        <p:spPr/>
        <p:txBody>
          <a:bodyPr/>
          <a:lstStyle/>
          <a:p>
            <a:endParaRPr lang="en-US" dirty="0"/>
          </a:p>
        </p:txBody>
      </p:sp>
      <p:pic>
        <p:nvPicPr>
          <p:cNvPr id="6" name="Picture 4" descr="Afbeeldingsresultaat voor megaphone">
            <a:extLst>
              <a:ext uri="{FF2B5EF4-FFF2-40B4-BE49-F238E27FC236}">
                <a16:creationId xmlns:a16="http://schemas.microsoft.com/office/drawing/2014/main" id="{880A723F-491A-4289-8758-2D6DED87C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520767"/>
            <a:ext cx="2417044" cy="164367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3383718" y="4808172"/>
            <a:ext cx="5040560" cy="7920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bg1"/>
                </a:solidFill>
              </a:rPr>
              <a:t>positief, waarderend taalgebruik</a:t>
            </a:r>
          </a:p>
        </p:txBody>
      </p:sp>
    </p:spTree>
    <p:extLst>
      <p:ext uri="{BB962C8B-B14F-4D97-AF65-F5344CB8AC3E}">
        <p14:creationId xmlns:p14="http://schemas.microsoft.com/office/powerpoint/2010/main" val="3540818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000" dirty="0"/>
              <a:t>(motiverende) gesprekstechnieken</a:t>
            </a:r>
            <a:br>
              <a:rPr lang="nl-NL" dirty="0"/>
            </a:br>
            <a:r>
              <a:rPr lang="nl-NL" dirty="0"/>
              <a:t>LUISTEREN </a:t>
            </a:r>
            <a:r>
              <a:rPr lang="nl-NL" sz="2000" dirty="0"/>
              <a:t>volgens Scharmer</a:t>
            </a:r>
          </a:p>
        </p:txBody>
      </p:sp>
      <p:sp>
        <p:nvSpPr>
          <p:cNvPr id="3" name="Tijdelijke aanduiding voor inhoud 2"/>
          <p:cNvSpPr>
            <a:spLocks noGrp="1"/>
          </p:cNvSpPr>
          <p:nvPr>
            <p:ph idx="1"/>
          </p:nvPr>
        </p:nvSpPr>
        <p:spPr>
          <a:xfrm>
            <a:off x="971604" y="3520316"/>
            <a:ext cx="7543801" cy="4023360"/>
          </a:xfrm>
        </p:spPr>
        <p:txBody>
          <a:bodyPr/>
          <a:lstStyle/>
          <a:p>
            <a:pPr marL="0" indent="0">
              <a:buNone/>
            </a:pPr>
            <a:r>
              <a:rPr lang="nl-NL" dirty="0"/>
              <a:t>4 verschillende niveaus:</a:t>
            </a:r>
          </a:p>
          <a:p>
            <a:pPr>
              <a:buFont typeface="Arial" panose="020B0604020202020204" pitchFamily="34" charset="0"/>
              <a:buChar char="•"/>
            </a:pPr>
            <a:r>
              <a:rPr lang="nl-NL" dirty="0"/>
              <a:t>   downloaden (waarbij je vooral op zoek bent naar bevestiging)</a:t>
            </a:r>
          </a:p>
          <a:p>
            <a:pPr>
              <a:buFont typeface="Arial" panose="020B0604020202020204" pitchFamily="34" charset="0"/>
              <a:buChar char="•"/>
            </a:pPr>
            <a:r>
              <a:rPr lang="nl-NL" dirty="0"/>
              <a:t>   feitelijk luisteren (waarbij bestaande ideeën worden aangevuld)</a:t>
            </a:r>
          </a:p>
          <a:p>
            <a:pPr>
              <a:buFont typeface="Arial" panose="020B0604020202020204" pitchFamily="34" charset="0"/>
              <a:buChar char="•"/>
            </a:pPr>
            <a:r>
              <a:rPr lang="nl-NL" dirty="0"/>
              <a:t>   empathisch luisteren (waarbij je voor de ander openstaat) </a:t>
            </a:r>
          </a:p>
          <a:p>
            <a:pPr>
              <a:buFont typeface="Arial" panose="020B0604020202020204" pitchFamily="34" charset="0"/>
              <a:buChar char="•"/>
            </a:pPr>
            <a:r>
              <a:rPr lang="nl-NL" dirty="0"/>
              <a:t>   generatief luisteren, waarbij je luistert vanuit je intuïtie</a:t>
            </a:r>
          </a:p>
          <a:p>
            <a:pPr marL="0" indent="0">
              <a:buNone/>
            </a:pPr>
            <a:r>
              <a:rPr lang="nl-NL" dirty="0"/>
              <a:t>Veel mensen noemen het ook wel: </a:t>
            </a:r>
            <a:r>
              <a:rPr lang="nl-NL" b="1" dirty="0"/>
              <a:t>reflectief luisteren</a:t>
            </a:r>
          </a:p>
        </p:txBody>
      </p:sp>
      <p:sp>
        <p:nvSpPr>
          <p:cNvPr id="4" name="Tijdelijke aanduiding voor voettekst 3"/>
          <p:cNvSpPr>
            <a:spLocks noGrp="1"/>
          </p:cNvSpPr>
          <p:nvPr>
            <p:ph type="ftr" sz="quarter" idx="11"/>
          </p:nvPr>
        </p:nvSpPr>
        <p:spPr/>
        <p:txBody>
          <a:bodyPr/>
          <a:lstStyle/>
          <a:p>
            <a:r>
              <a:rPr lang="en-US" dirty="0"/>
              <a:t>22</a:t>
            </a:r>
          </a:p>
        </p:txBody>
      </p:sp>
      <p:pic>
        <p:nvPicPr>
          <p:cNvPr id="12290" name="Picture 2" descr="Afbeeldingsresultaat voor 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916832"/>
            <a:ext cx="2629652" cy="1935128"/>
          </a:xfrm>
          <a:prstGeom prst="rect">
            <a:avLst/>
          </a:prstGeom>
          <a:noFill/>
          <a:extLst>
            <a:ext uri="{909E8E84-426E-40DD-AFC4-6F175D3DCCD1}">
              <a14:hiddenFill xmlns:a14="http://schemas.microsoft.com/office/drawing/2010/main">
                <a:solidFill>
                  <a:srgbClr val="FFFFFF"/>
                </a:solidFill>
              </a14:hiddenFill>
            </a:ext>
          </a:extLst>
        </p:spPr>
      </p:pic>
      <p:sp>
        <p:nvSpPr>
          <p:cNvPr id="5" name="Kader 4"/>
          <p:cNvSpPr/>
          <p:nvPr/>
        </p:nvSpPr>
        <p:spPr>
          <a:xfrm>
            <a:off x="3707904" y="2216493"/>
            <a:ext cx="2971010" cy="1389158"/>
          </a:xfrm>
          <a:prstGeom prst="frame">
            <a:avLst>
              <a:gd name="adj1" fmla="val 564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Tekstvak 6"/>
          <p:cNvSpPr txBox="1"/>
          <p:nvPr/>
        </p:nvSpPr>
        <p:spPr>
          <a:xfrm>
            <a:off x="3707904" y="2319991"/>
            <a:ext cx="3074776" cy="1200329"/>
          </a:xfrm>
          <a:prstGeom prst="rect">
            <a:avLst/>
          </a:prstGeom>
          <a:noFill/>
        </p:spPr>
        <p:txBody>
          <a:bodyPr wrap="square" rtlCol="0">
            <a:spAutoFit/>
          </a:bodyPr>
          <a:lstStyle/>
          <a:p>
            <a:pPr algn="ctr"/>
            <a:r>
              <a:rPr lang="nl-NL" sz="3600" b="1" dirty="0">
                <a:solidFill>
                  <a:srgbClr val="008FCD"/>
                </a:solidFill>
              </a:rPr>
              <a:t>Ik luister je sterk!</a:t>
            </a:r>
          </a:p>
        </p:txBody>
      </p:sp>
    </p:spTree>
    <p:extLst>
      <p:ext uri="{BB962C8B-B14F-4D97-AF65-F5344CB8AC3E}">
        <p14:creationId xmlns:p14="http://schemas.microsoft.com/office/powerpoint/2010/main" val="3702364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fbeeldingsresultaat voor dialoog">
            <a:extLst>
              <a:ext uri="{FF2B5EF4-FFF2-40B4-BE49-F238E27FC236}">
                <a16:creationId xmlns:a16="http://schemas.microsoft.com/office/drawing/2014/main" id="{B9F4C406-1AD3-41D7-810F-4019691E7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512" y="188640"/>
            <a:ext cx="2668920" cy="166540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59A3DA9-C568-4357-9DCC-AD65A5F0D091}"/>
              </a:ext>
            </a:extLst>
          </p:cNvPr>
          <p:cNvSpPr>
            <a:spLocks noGrp="1"/>
          </p:cNvSpPr>
          <p:nvPr>
            <p:ph type="title"/>
          </p:nvPr>
        </p:nvSpPr>
        <p:spPr/>
        <p:txBody>
          <a:bodyPr/>
          <a:lstStyle/>
          <a:p>
            <a:r>
              <a:rPr lang="nl-NL" dirty="0"/>
              <a:t>Gesprekstechniek op een rij</a:t>
            </a:r>
          </a:p>
        </p:txBody>
      </p:sp>
      <p:sp>
        <p:nvSpPr>
          <p:cNvPr id="3" name="Tijdelijke aanduiding voor inhoud 2">
            <a:extLst>
              <a:ext uri="{FF2B5EF4-FFF2-40B4-BE49-F238E27FC236}">
                <a16:creationId xmlns:a16="http://schemas.microsoft.com/office/drawing/2014/main" id="{B6CE99EA-8B6D-4AAF-8FBB-D2F91D5AA604}"/>
              </a:ext>
            </a:extLst>
          </p:cNvPr>
          <p:cNvSpPr>
            <a:spLocks noGrp="1"/>
          </p:cNvSpPr>
          <p:nvPr>
            <p:ph idx="1"/>
          </p:nvPr>
        </p:nvSpPr>
        <p:spPr>
          <a:xfrm>
            <a:off x="647564" y="2078535"/>
            <a:ext cx="8568952" cy="4023360"/>
          </a:xfrm>
        </p:spPr>
        <p:txBody>
          <a:bodyPr>
            <a:noAutofit/>
          </a:bodyPr>
          <a:lstStyle/>
          <a:p>
            <a:pPr marL="457200" indent="-457200">
              <a:lnSpc>
                <a:spcPct val="50000"/>
              </a:lnSpc>
              <a:buFont typeface="+mj-lt"/>
              <a:buAutoNum type="arabicPeriod"/>
            </a:pPr>
            <a:r>
              <a:rPr lang="nl-NL" sz="1800" dirty="0"/>
              <a:t>Kies het midden -&gt; ‘oordeelvrij’, evenwaardig -&gt; open-</a:t>
            </a:r>
            <a:r>
              <a:rPr lang="nl-NL" sz="1800" dirty="0" err="1"/>
              <a:t>minded</a:t>
            </a:r>
            <a:r>
              <a:rPr lang="nl-NL" sz="1800" dirty="0"/>
              <a:t> en nieuwsgierig</a:t>
            </a:r>
          </a:p>
          <a:p>
            <a:pPr marL="457200" indent="-457200">
              <a:lnSpc>
                <a:spcPct val="50000"/>
              </a:lnSpc>
              <a:buFont typeface="+mj-lt"/>
              <a:buAutoNum type="arabicPeriod"/>
            </a:pPr>
            <a:r>
              <a:rPr lang="nl-NL" sz="1800" dirty="0"/>
              <a:t>Open vragen stellen -&gt; waardevolle vragen</a:t>
            </a:r>
          </a:p>
          <a:p>
            <a:pPr marL="457200" indent="-457200">
              <a:lnSpc>
                <a:spcPct val="50000"/>
              </a:lnSpc>
              <a:buFont typeface="+mj-lt"/>
              <a:buAutoNum type="arabicPeriod"/>
            </a:pPr>
            <a:r>
              <a:rPr lang="nl-NL" sz="1800" dirty="0"/>
              <a:t>Reflectief luisteren -&gt; L(A)SD -&gt; expliciteer</a:t>
            </a:r>
          </a:p>
          <a:p>
            <a:pPr marL="457200" indent="-457200">
              <a:lnSpc>
                <a:spcPct val="50000"/>
              </a:lnSpc>
              <a:buFont typeface="+mj-lt"/>
              <a:buAutoNum type="arabicPeriod"/>
            </a:pPr>
            <a:r>
              <a:rPr lang="nl-NL" sz="1800" dirty="0"/>
              <a:t>Verbinden, bevestigen = bekrachtigen -&gt; aanmoedigen, uitnodigen</a:t>
            </a:r>
          </a:p>
          <a:p>
            <a:pPr marL="457200" indent="-457200">
              <a:lnSpc>
                <a:spcPct val="50000"/>
              </a:lnSpc>
              <a:buFont typeface="+mj-lt"/>
              <a:buAutoNum type="arabicPeriod"/>
            </a:pPr>
            <a:r>
              <a:rPr lang="nl-NL" sz="1800" dirty="0"/>
              <a:t>Concrete voorbeelden -&gt; persoonlijk en professioneel</a:t>
            </a:r>
          </a:p>
          <a:p>
            <a:pPr marL="457200" indent="-457200">
              <a:lnSpc>
                <a:spcPct val="50000"/>
              </a:lnSpc>
              <a:buFont typeface="+mj-lt"/>
              <a:buAutoNum type="arabicPeriod"/>
            </a:pPr>
            <a:r>
              <a:rPr lang="nl-NL" sz="1800" dirty="0"/>
              <a:t>Kracht van taal en beelden -&gt; STERKscan </a:t>
            </a:r>
          </a:p>
          <a:p>
            <a:pPr marL="457200" indent="-457200">
              <a:lnSpc>
                <a:spcPct val="50000"/>
              </a:lnSpc>
              <a:buFont typeface="+mj-lt"/>
              <a:buAutoNum type="arabicPeriod"/>
            </a:pPr>
            <a:r>
              <a:rPr lang="nl-NL" sz="1800" dirty="0"/>
              <a:t>Ambities -&gt; ‘Mijn ontwikkelplan’ -&gt; toekomstperspectief</a:t>
            </a:r>
          </a:p>
          <a:p>
            <a:pPr marL="457200" indent="-457200">
              <a:lnSpc>
                <a:spcPct val="50000"/>
              </a:lnSpc>
              <a:buFont typeface="+mj-lt"/>
              <a:buAutoNum type="arabicPeriod"/>
            </a:pPr>
            <a:r>
              <a:rPr lang="nl-NL" sz="1800" dirty="0"/>
              <a:t>Na inleiding, kern, afronding -&gt; terugvragen en –geven -&gt; feedforward</a:t>
            </a:r>
          </a:p>
          <a:p>
            <a:pPr marL="457200" indent="-457200">
              <a:lnSpc>
                <a:spcPct val="50000"/>
              </a:lnSpc>
              <a:buFont typeface="+mj-lt"/>
              <a:buAutoNum type="arabicPeriod"/>
            </a:pPr>
            <a:endParaRPr lang="nl-NL" sz="1800" dirty="0"/>
          </a:p>
          <a:p>
            <a:pPr>
              <a:lnSpc>
                <a:spcPct val="50000"/>
              </a:lnSpc>
            </a:pPr>
            <a:r>
              <a:rPr lang="nl-NL" sz="1800" b="1" dirty="0">
                <a:solidFill>
                  <a:srgbClr val="0070C0"/>
                </a:solidFill>
              </a:rPr>
              <a:t>Vind als eerste positieve patronen! </a:t>
            </a:r>
          </a:p>
          <a:p>
            <a:pPr>
              <a:lnSpc>
                <a:spcPct val="50000"/>
              </a:lnSpc>
            </a:pPr>
            <a:r>
              <a:rPr lang="nl-NL" sz="1800" b="1" dirty="0">
                <a:solidFill>
                  <a:srgbClr val="0070C0"/>
                </a:solidFill>
              </a:rPr>
              <a:t>Concrete voorbeelden – verbind, bevestig = bekrachtig</a:t>
            </a:r>
          </a:p>
          <a:p>
            <a:pPr>
              <a:lnSpc>
                <a:spcPct val="50000"/>
              </a:lnSpc>
            </a:pPr>
            <a:endParaRPr lang="nl-NL" sz="1800" b="1" dirty="0">
              <a:solidFill>
                <a:srgbClr val="0070C0"/>
              </a:solidFill>
            </a:endParaRPr>
          </a:p>
          <a:p>
            <a:pPr>
              <a:lnSpc>
                <a:spcPct val="50000"/>
              </a:lnSpc>
            </a:pPr>
            <a:r>
              <a:rPr lang="nl-NL" sz="1800" b="1" dirty="0"/>
              <a:t>De 5-D cyclus van Waarderend Onderzoek (</a:t>
            </a:r>
            <a:r>
              <a:rPr lang="nl-NL" sz="1800" b="1" dirty="0" err="1"/>
              <a:t>Appreciative</a:t>
            </a:r>
            <a:r>
              <a:rPr lang="nl-NL" sz="1800" b="1" dirty="0"/>
              <a:t> </a:t>
            </a:r>
            <a:r>
              <a:rPr lang="nl-NL" sz="1800" b="1" dirty="0" err="1"/>
              <a:t>Inquiry</a:t>
            </a:r>
            <a:r>
              <a:rPr lang="nl-NL" sz="1800" b="1" dirty="0"/>
              <a:t>) </a:t>
            </a:r>
          </a:p>
        </p:txBody>
      </p:sp>
      <p:sp>
        <p:nvSpPr>
          <p:cNvPr id="4" name="Tijdelijke aanduiding voor voettekst 3">
            <a:extLst>
              <a:ext uri="{FF2B5EF4-FFF2-40B4-BE49-F238E27FC236}">
                <a16:creationId xmlns:a16="http://schemas.microsoft.com/office/drawing/2014/main" id="{13DF131E-7461-4C78-9F55-B4906889650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4457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D9AE5-5240-4D07-BA8A-C95D0BCF8FC5}"/>
              </a:ext>
            </a:extLst>
          </p:cNvPr>
          <p:cNvSpPr>
            <a:spLocks noGrp="1"/>
          </p:cNvSpPr>
          <p:nvPr>
            <p:ph type="title"/>
          </p:nvPr>
        </p:nvSpPr>
        <p:spPr/>
        <p:txBody>
          <a:bodyPr/>
          <a:lstStyle/>
          <a:p>
            <a:r>
              <a:rPr lang="nl-NL" dirty="0"/>
              <a:t>Geheugensteun</a:t>
            </a:r>
          </a:p>
        </p:txBody>
      </p:sp>
      <p:sp>
        <p:nvSpPr>
          <p:cNvPr id="3" name="Tijdelijke aanduiding voor inhoud 2">
            <a:extLst>
              <a:ext uri="{FF2B5EF4-FFF2-40B4-BE49-F238E27FC236}">
                <a16:creationId xmlns:a16="http://schemas.microsoft.com/office/drawing/2014/main" id="{29652CB3-8743-4402-B59D-DC5CCA6439D9}"/>
              </a:ext>
            </a:extLst>
          </p:cNvPr>
          <p:cNvSpPr>
            <a:spLocks noGrp="1"/>
          </p:cNvSpPr>
          <p:nvPr>
            <p:ph idx="1"/>
          </p:nvPr>
        </p:nvSpPr>
        <p:spPr/>
        <p:txBody>
          <a:bodyPr/>
          <a:lstStyle/>
          <a:p>
            <a:endParaRPr lang="nl-NL" dirty="0"/>
          </a:p>
        </p:txBody>
      </p:sp>
      <p:sp>
        <p:nvSpPr>
          <p:cNvPr id="4" name="Tijdelijke aanduiding voor voettekst 3">
            <a:extLst>
              <a:ext uri="{FF2B5EF4-FFF2-40B4-BE49-F238E27FC236}">
                <a16:creationId xmlns:a16="http://schemas.microsoft.com/office/drawing/2014/main" id="{BF6EF7DF-AF6F-4854-A82D-B3C949DD6D24}"/>
              </a:ext>
            </a:extLst>
          </p:cNvPr>
          <p:cNvSpPr>
            <a:spLocks noGrp="1"/>
          </p:cNvSpPr>
          <p:nvPr>
            <p:ph type="ftr" sz="quarter" idx="11"/>
          </p:nvPr>
        </p:nvSpPr>
        <p:spPr/>
        <p:txBody>
          <a:bodyPr/>
          <a:lstStyle/>
          <a:p>
            <a:endParaRPr lang="en-US" dirty="0"/>
          </a:p>
        </p:txBody>
      </p:sp>
      <p:pic>
        <p:nvPicPr>
          <p:cNvPr id="5" name="Afbeelding 4">
            <a:extLst>
              <a:ext uri="{FF2B5EF4-FFF2-40B4-BE49-F238E27FC236}">
                <a16:creationId xmlns:a16="http://schemas.microsoft.com/office/drawing/2014/main" id="{08317DDA-2DB4-4732-85D9-27A65AB1E632}"/>
              </a:ext>
            </a:extLst>
          </p:cNvPr>
          <p:cNvPicPr>
            <a:picLocks noChangeAspect="1"/>
          </p:cNvPicPr>
          <p:nvPr/>
        </p:nvPicPr>
        <p:blipFill rotWithShape="1">
          <a:blip r:embed="rId2"/>
          <a:srcRect l="31888" t="27041" r="31887" b="13438"/>
          <a:stretch/>
        </p:blipFill>
        <p:spPr>
          <a:xfrm>
            <a:off x="2670119" y="1981200"/>
            <a:ext cx="3918109" cy="4143154"/>
          </a:xfrm>
          <a:prstGeom prst="rect">
            <a:avLst/>
          </a:prstGeom>
        </p:spPr>
      </p:pic>
      <p:sp>
        <p:nvSpPr>
          <p:cNvPr id="7" name="Tekstvak 6">
            <a:extLst>
              <a:ext uri="{FF2B5EF4-FFF2-40B4-BE49-F238E27FC236}">
                <a16:creationId xmlns:a16="http://schemas.microsoft.com/office/drawing/2014/main" id="{09E64711-4650-4562-A554-06925B0D3B2C}"/>
              </a:ext>
            </a:extLst>
          </p:cNvPr>
          <p:cNvSpPr txBox="1"/>
          <p:nvPr/>
        </p:nvSpPr>
        <p:spPr>
          <a:xfrm>
            <a:off x="6223412" y="4799230"/>
            <a:ext cx="1142585" cy="369332"/>
          </a:xfrm>
          <a:prstGeom prst="rect">
            <a:avLst/>
          </a:prstGeom>
          <a:noFill/>
        </p:spPr>
        <p:txBody>
          <a:bodyPr wrap="square" rtlCol="0">
            <a:spAutoFit/>
          </a:bodyPr>
          <a:lstStyle/>
          <a:p>
            <a:r>
              <a:rPr lang="nl-NL" b="1" dirty="0">
                <a:solidFill>
                  <a:srgbClr val="FFC000"/>
                </a:solidFill>
              </a:rPr>
              <a:t>L(A)SD</a:t>
            </a:r>
          </a:p>
        </p:txBody>
      </p:sp>
    </p:spTree>
    <p:extLst>
      <p:ext uri="{BB962C8B-B14F-4D97-AF65-F5344CB8AC3E}">
        <p14:creationId xmlns:p14="http://schemas.microsoft.com/office/powerpoint/2010/main" val="1721329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6137" y="559173"/>
            <a:ext cx="6203032" cy="1143000"/>
          </a:xfrm>
        </p:spPr>
        <p:txBody>
          <a:bodyPr/>
          <a:lstStyle/>
          <a:p>
            <a:r>
              <a:rPr lang="nl-NL" dirty="0">
                <a:solidFill>
                  <a:srgbClr val="0072A3"/>
                </a:solidFill>
              </a:rPr>
              <a:t>Gun en geef iemand de tijd</a:t>
            </a:r>
          </a:p>
        </p:txBody>
      </p:sp>
      <p:sp>
        <p:nvSpPr>
          <p:cNvPr id="3" name="Tijdelijke aanduiding voor inhoud 2"/>
          <p:cNvSpPr>
            <a:spLocks noGrp="1"/>
          </p:cNvSpPr>
          <p:nvPr>
            <p:ph idx="1"/>
          </p:nvPr>
        </p:nvSpPr>
        <p:spPr/>
        <p:txBody>
          <a:bodyPr/>
          <a:lstStyle/>
          <a:p>
            <a:pPr marL="0" indent="0" algn="ctr">
              <a:buNone/>
            </a:pPr>
            <a:endParaRPr lang="nl-NL" dirty="0">
              <a:solidFill>
                <a:srgbClr val="0072A3"/>
              </a:solidFill>
            </a:endParaRPr>
          </a:p>
          <a:p>
            <a:pPr marL="0" indent="0" algn="ctr">
              <a:buNone/>
            </a:pPr>
            <a:endParaRPr lang="nl-NL" dirty="0">
              <a:solidFill>
                <a:srgbClr val="0072A3"/>
              </a:solidFill>
            </a:endParaRPr>
          </a:p>
          <a:p>
            <a:pPr marL="0" indent="0" algn="ctr">
              <a:buNone/>
            </a:pPr>
            <a:r>
              <a:rPr lang="nl-NL" sz="4800" dirty="0">
                <a:solidFill>
                  <a:srgbClr val="0072A3"/>
                </a:solidFill>
              </a:rPr>
              <a:t>Stiltes</a:t>
            </a:r>
          </a:p>
        </p:txBody>
      </p:sp>
      <p:sp>
        <p:nvSpPr>
          <p:cNvPr id="5" name="Tijdelijke aanduiding voor voettekst 4"/>
          <p:cNvSpPr>
            <a:spLocks noGrp="1"/>
          </p:cNvSpPr>
          <p:nvPr>
            <p:ph type="ftr" sz="quarter" idx="11"/>
          </p:nvPr>
        </p:nvSpPr>
        <p:spPr/>
        <p:txBody>
          <a:bodyPr/>
          <a:lstStyle/>
          <a:p>
            <a:pPr>
              <a:defRPr/>
            </a:pPr>
            <a:endParaRPr lang="nl-NL"/>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132856"/>
            <a:ext cx="3611275" cy="2556296"/>
          </a:xfrm>
          <a:prstGeom prst="rect">
            <a:avLst/>
          </a:prstGeom>
        </p:spPr>
      </p:pic>
    </p:spTree>
    <p:extLst>
      <p:ext uri="{BB962C8B-B14F-4D97-AF65-F5344CB8AC3E}">
        <p14:creationId xmlns:p14="http://schemas.microsoft.com/office/powerpoint/2010/main" val="442971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2036" y="598255"/>
            <a:ext cx="6203032" cy="1143000"/>
          </a:xfrm>
        </p:spPr>
        <p:txBody>
          <a:bodyPr/>
          <a:lstStyle/>
          <a:p>
            <a:r>
              <a:rPr lang="nl-NL" dirty="0"/>
              <a:t>Leerfasen van Maslow</a:t>
            </a:r>
          </a:p>
        </p:txBody>
      </p:sp>
      <p:sp>
        <p:nvSpPr>
          <p:cNvPr id="4" name="Tijdelijke aanduiding voor datum 3"/>
          <p:cNvSpPr>
            <a:spLocks noGrp="1"/>
          </p:cNvSpPr>
          <p:nvPr>
            <p:ph type="dt" sz="half" idx="10"/>
          </p:nvPr>
        </p:nvSpPr>
        <p:spPr/>
        <p:txBody>
          <a:bodyPr/>
          <a:lstStyle/>
          <a:p>
            <a:pPr>
              <a:defRPr/>
            </a:pPr>
            <a:endParaRPr lang="nl-NL" dirty="0"/>
          </a:p>
        </p:txBody>
      </p:sp>
      <p:sp>
        <p:nvSpPr>
          <p:cNvPr id="5" name="Tijdelijke aanduiding voor voettekst 4"/>
          <p:cNvSpPr>
            <a:spLocks noGrp="1"/>
          </p:cNvSpPr>
          <p:nvPr>
            <p:ph type="ftr" sz="quarter" idx="11"/>
          </p:nvPr>
        </p:nvSpPr>
        <p:spPr/>
        <p:txBody>
          <a:bodyPr/>
          <a:lstStyle/>
          <a:p>
            <a:pPr>
              <a:defRPr/>
            </a:pPr>
            <a:endParaRPr lang="nl-NL"/>
          </a:p>
        </p:txBody>
      </p:sp>
      <p:cxnSp>
        <p:nvCxnSpPr>
          <p:cNvPr id="9" name="Rechte verbindingslijn met pijl 8"/>
          <p:cNvCxnSpPr/>
          <p:nvPr/>
        </p:nvCxnSpPr>
        <p:spPr>
          <a:xfrm flipV="1">
            <a:off x="5292080" y="2982616"/>
            <a:ext cx="0" cy="829950"/>
          </a:xfrm>
          <a:prstGeom prst="straightConnector1">
            <a:avLst/>
          </a:prstGeom>
          <a:ln w="127000">
            <a:tailEnd type="triangle"/>
          </a:ln>
        </p:spPr>
        <p:style>
          <a:lnRef idx="2">
            <a:schemeClr val="accent1"/>
          </a:lnRef>
          <a:fillRef idx="0">
            <a:schemeClr val="accent1"/>
          </a:fillRef>
          <a:effectRef idx="1">
            <a:schemeClr val="accent1"/>
          </a:effectRef>
          <a:fontRef idx="minor">
            <a:schemeClr val="tx1"/>
          </a:fontRef>
        </p:style>
      </p:cxnSp>
      <p:cxnSp>
        <p:nvCxnSpPr>
          <p:cNvPr id="10" name="Rechte verbindingslijn met pijl 9"/>
          <p:cNvCxnSpPr/>
          <p:nvPr/>
        </p:nvCxnSpPr>
        <p:spPr>
          <a:xfrm flipH="1" flipV="1">
            <a:off x="4175957" y="3048547"/>
            <a:ext cx="756083" cy="698089"/>
          </a:xfrm>
          <a:prstGeom prst="straightConnector1">
            <a:avLst/>
          </a:prstGeom>
          <a:ln w="127000">
            <a:tailEnd type="triangle"/>
          </a:ln>
        </p:spPr>
        <p:style>
          <a:lnRef idx="2">
            <a:schemeClr val="accent1"/>
          </a:lnRef>
          <a:fillRef idx="0">
            <a:schemeClr val="accent1"/>
          </a:fillRef>
          <a:effectRef idx="1">
            <a:schemeClr val="accent1"/>
          </a:effectRef>
          <a:fontRef idx="minor">
            <a:schemeClr val="tx1"/>
          </a:fontRef>
        </p:style>
      </p:cxnSp>
      <p:sp>
        <p:nvSpPr>
          <p:cNvPr id="8" name="Rechthoek 7"/>
          <p:cNvSpPr/>
          <p:nvPr/>
        </p:nvSpPr>
        <p:spPr>
          <a:xfrm>
            <a:off x="683568" y="5229200"/>
            <a:ext cx="7848872" cy="648072"/>
          </a:xfrm>
          <a:prstGeom prst="rect">
            <a:avLst/>
          </a:prstGeom>
          <a:solidFill>
            <a:srgbClr val="E6F1F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chemeClr val="tx1"/>
                </a:solidFill>
              </a:rPr>
              <a:t>Op hbo-niveau in complexe situaties: analytisch en conceptueel vermogen, transfer, ‘waarom en waarom zo’, slingerbeweging theorie - praktijk, onderzoekende houding</a:t>
            </a:r>
          </a:p>
        </p:txBody>
      </p:sp>
      <p:pic>
        <p:nvPicPr>
          <p:cNvPr id="11" name="Picture 2" descr="Leercircel van onbewust onbekwaam naar bewust onbekwaam naar ...">
            <a:extLst>
              <a:ext uri="{FF2B5EF4-FFF2-40B4-BE49-F238E27FC236}">
                <a16:creationId xmlns:a16="http://schemas.microsoft.com/office/drawing/2014/main" id="{B97371CF-AC03-481C-AE8B-26EA846B75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5" t="6924" r="1904" b="12118"/>
          <a:stretch/>
        </p:blipFill>
        <p:spPr bwMode="auto">
          <a:xfrm>
            <a:off x="2051720" y="1937055"/>
            <a:ext cx="4779868"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D20DAA63-D713-41F5-BFE5-D0E193CFDCF6}"/>
              </a:ext>
            </a:extLst>
          </p:cNvPr>
          <p:cNvSpPr>
            <a:spLocks noGrp="1"/>
          </p:cNvSpPr>
          <p:nvPr>
            <p:ph idx="1"/>
          </p:nvPr>
        </p:nvSpPr>
        <p:spPr>
          <a:xfrm>
            <a:off x="1032376" y="5553236"/>
            <a:ext cx="7543801" cy="4023360"/>
          </a:xfrm>
        </p:spPr>
        <p:txBody>
          <a:bodyPr/>
          <a:lstStyle/>
          <a:p>
            <a:endParaRPr lang="nl-NL" dirty="0"/>
          </a:p>
        </p:txBody>
      </p:sp>
    </p:spTree>
    <p:extLst>
      <p:ext uri="{BB962C8B-B14F-4D97-AF65-F5344CB8AC3E}">
        <p14:creationId xmlns:p14="http://schemas.microsoft.com/office/powerpoint/2010/main" val="19968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D79D5-79D1-469D-9EE2-2F9D2492EA73}"/>
              </a:ext>
            </a:extLst>
          </p:cNvPr>
          <p:cNvSpPr>
            <a:spLocks noGrp="1"/>
          </p:cNvSpPr>
          <p:nvPr>
            <p:ph type="title"/>
          </p:nvPr>
        </p:nvSpPr>
        <p:spPr/>
        <p:txBody>
          <a:bodyPr/>
          <a:lstStyle/>
          <a:p>
            <a:r>
              <a:rPr lang="nl-NL" dirty="0"/>
              <a:t>En bovenal: is iemand reflectief? </a:t>
            </a:r>
            <a:br>
              <a:rPr lang="nl-NL" dirty="0"/>
            </a:br>
            <a:r>
              <a:rPr lang="nl-NL" dirty="0"/>
              <a:t>kan iemand zich blijvend ontwikkelen en ‘nadenkstand’</a:t>
            </a:r>
          </a:p>
        </p:txBody>
      </p:sp>
      <p:sp>
        <p:nvSpPr>
          <p:cNvPr id="4" name="Tijdelijke aanduiding voor voettekst 3">
            <a:extLst>
              <a:ext uri="{FF2B5EF4-FFF2-40B4-BE49-F238E27FC236}">
                <a16:creationId xmlns:a16="http://schemas.microsoft.com/office/drawing/2014/main" id="{9CA69F7D-B643-4BC8-B162-6A0BE1B3F9CC}"/>
              </a:ext>
            </a:extLst>
          </p:cNvPr>
          <p:cNvSpPr>
            <a:spLocks noGrp="1"/>
          </p:cNvSpPr>
          <p:nvPr>
            <p:ph type="ftr" sz="quarter" idx="11"/>
          </p:nvPr>
        </p:nvSpPr>
        <p:spPr/>
        <p:txBody>
          <a:bodyPr/>
          <a:lstStyle/>
          <a:p>
            <a:endParaRPr lang="en-US" dirty="0"/>
          </a:p>
        </p:txBody>
      </p:sp>
      <p:sp>
        <p:nvSpPr>
          <p:cNvPr id="6" name="Tijdelijke aanduiding voor inhoud 5">
            <a:extLst>
              <a:ext uri="{FF2B5EF4-FFF2-40B4-BE49-F238E27FC236}">
                <a16:creationId xmlns:a16="http://schemas.microsoft.com/office/drawing/2014/main" id="{65BCE932-6740-4782-88B3-94141B1C8CAD}"/>
              </a:ext>
            </a:extLst>
          </p:cNvPr>
          <p:cNvSpPr>
            <a:spLocks noGrp="1"/>
          </p:cNvSpPr>
          <p:nvPr>
            <p:ph idx="1"/>
          </p:nvPr>
        </p:nvSpPr>
        <p:spPr/>
        <p:txBody>
          <a:bodyPr/>
          <a:lstStyle/>
          <a:p>
            <a:endParaRPr lang="nl-NL"/>
          </a:p>
        </p:txBody>
      </p:sp>
      <p:pic>
        <p:nvPicPr>
          <p:cNvPr id="7" name="Afbeelding 6">
            <a:extLst>
              <a:ext uri="{FF2B5EF4-FFF2-40B4-BE49-F238E27FC236}">
                <a16:creationId xmlns:a16="http://schemas.microsoft.com/office/drawing/2014/main" id="{BAA11892-3045-44AF-B91D-21E8EE7A033A}"/>
              </a:ext>
            </a:extLst>
          </p:cNvPr>
          <p:cNvPicPr>
            <a:picLocks noChangeAspect="1"/>
          </p:cNvPicPr>
          <p:nvPr/>
        </p:nvPicPr>
        <p:blipFill rotWithShape="1">
          <a:blip r:embed="rId2"/>
          <a:srcRect l="10448" t="25333" r="11256" b="10100"/>
          <a:stretch/>
        </p:blipFill>
        <p:spPr>
          <a:xfrm>
            <a:off x="4067944" y="2022566"/>
            <a:ext cx="5225033" cy="3312369"/>
          </a:xfrm>
          <a:prstGeom prst="rect">
            <a:avLst/>
          </a:prstGeom>
        </p:spPr>
      </p:pic>
      <p:pic>
        <p:nvPicPr>
          <p:cNvPr id="8" name="Picture 6" descr="Afbeeldingsresultaat voor proeftuin">
            <a:extLst>
              <a:ext uri="{FF2B5EF4-FFF2-40B4-BE49-F238E27FC236}">
                <a16:creationId xmlns:a16="http://schemas.microsoft.com/office/drawing/2014/main" id="{5CE16386-4550-4249-B252-1D85C3ABD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40" r="6265"/>
          <a:stretch/>
        </p:blipFill>
        <p:spPr bwMode="auto">
          <a:xfrm>
            <a:off x="1187624" y="2380454"/>
            <a:ext cx="3384376" cy="2954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4870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822960" y="1340767"/>
            <a:ext cx="7543800" cy="432049"/>
          </a:xfrm>
          <a:noFill/>
          <a:ln>
            <a:miter lim="800000"/>
            <a:headEnd/>
            <a:tailEnd/>
          </a:ln>
        </p:spPr>
        <p:txBody>
          <a:bodyPr vert="horz" wrap="square" lIns="91440" tIns="45720" rIns="91440" bIns="45720" numCol="1" anchor="t" anchorCtr="0" compatLnSpc="1">
            <a:prstTxWarp prst="textNoShape">
              <a:avLst/>
            </a:prstTxWarp>
          </a:bodyPr>
          <a:lstStyle/>
          <a:p>
            <a:r>
              <a:rPr lang="nl-NL" dirty="0"/>
              <a:t> Op scherp ;-)</a:t>
            </a:r>
          </a:p>
        </p:txBody>
      </p:sp>
      <p:sp>
        <p:nvSpPr>
          <p:cNvPr id="7171" name="Rectangle 3"/>
          <p:cNvSpPr>
            <a:spLocks noGrp="1" noChangeArrowheads="1"/>
          </p:cNvSpPr>
          <p:nvPr>
            <p:ph type="body" idx="1"/>
          </p:nvPr>
        </p:nvSpPr>
        <p:spPr bwMode="auto">
          <a:xfrm>
            <a:off x="467544" y="1556792"/>
            <a:ext cx="8229600" cy="3672408"/>
          </a:xfrm>
          <a:noFill/>
          <a:ln>
            <a:miter lim="800000"/>
            <a:headEnd/>
            <a:tailEnd/>
          </a:ln>
        </p:spPr>
        <p:txBody>
          <a:bodyPr vert="horz" wrap="square" lIns="91440" tIns="45720" rIns="91440" bIns="45720" numCol="1" anchor="t" anchorCtr="0" compatLnSpc="1">
            <a:prstTxWarp prst="textNoShape">
              <a:avLst/>
            </a:prstTxWarp>
          </a:bodyPr>
          <a:lstStyle/>
          <a:p>
            <a:pPr>
              <a:buNone/>
            </a:pPr>
            <a:endParaRPr lang="nl-NL" b="0" dirty="0">
              <a:latin typeface="Arial" pitchFamily="34" charset="0"/>
              <a:cs typeface="Arial" pitchFamily="34" charset="0"/>
              <a:hlinkClick r:id="" action="ppaction://noaction"/>
            </a:endParaRPr>
          </a:p>
          <a:p>
            <a:pPr>
              <a:buNone/>
            </a:pPr>
            <a:endParaRPr lang="nl-NL" b="0" dirty="0">
              <a:latin typeface="Arial" pitchFamily="34" charset="0"/>
              <a:cs typeface="Arial" pitchFamily="34" charset="0"/>
              <a:hlinkClick r:id="" action="ppaction://noaction"/>
            </a:endParaRPr>
          </a:p>
          <a:p>
            <a:pPr algn="ctr">
              <a:buNone/>
            </a:pPr>
            <a:r>
              <a:rPr lang="nl-NL" b="0" dirty="0">
                <a:latin typeface="Arial" pitchFamily="34" charset="0"/>
                <a:cs typeface="Arial" pitchFamily="34" charset="0"/>
                <a:hlinkClick r:id="rId3"/>
              </a:rPr>
              <a:t>Wat </a:t>
            </a:r>
            <a:r>
              <a:rPr lang="nl-NL" dirty="0">
                <a:hlinkClick r:id="rId3"/>
              </a:rPr>
              <a:t>gebeurt</a:t>
            </a:r>
            <a:r>
              <a:rPr lang="nl-NL" b="0" dirty="0">
                <a:latin typeface="Arial" pitchFamily="34" charset="0"/>
                <a:cs typeface="Arial" pitchFamily="34" charset="0"/>
                <a:hlinkClick r:id="rId3"/>
              </a:rPr>
              <a:t> er?</a:t>
            </a:r>
            <a:endParaRPr lang="nl-NL" b="0" dirty="0">
              <a:latin typeface="Arial" pitchFamily="34" charset="0"/>
              <a:cs typeface="Arial" pitchFamily="34" charset="0"/>
            </a:endParaRPr>
          </a:p>
          <a:p>
            <a:pPr>
              <a:buFont typeface="Wingdings" pitchFamily="2" charset="2"/>
              <a:buNone/>
            </a:pPr>
            <a:endParaRPr lang="nl-NL" dirty="0">
              <a:latin typeface="HelveticaNeueLT Std Lt"/>
            </a:endParaRPr>
          </a:p>
          <a:p>
            <a:pPr>
              <a:buFont typeface="Wingdings" pitchFamily="2" charset="2"/>
              <a:buNone/>
            </a:pPr>
            <a:endParaRPr lang="nl-NL" b="0" dirty="0">
              <a:latin typeface="HelveticaNeueLT Std Lt"/>
            </a:endParaRPr>
          </a:p>
        </p:txBody>
      </p:sp>
      <p:pic>
        <p:nvPicPr>
          <p:cNvPr id="6148" name="Picture 4" descr="Katten en leeuwen: het verschil - Dierenkliniek De Berg">
            <a:extLst>
              <a:ext uri="{FF2B5EF4-FFF2-40B4-BE49-F238E27FC236}">
                <a16:creationId xmlns:a16="http://schemas.microsoft.com/office/drawing/2014/main" id="{95EEAF92-8A64-48BD-8A0A-A383CEEEE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159" y="2944551"/>
            <a:ext cx="4829682" cy="271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412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wolken">
            <a:extLst>
              <a:ext uri="{FF2B5EF4-FFF2-40B4-BE49-F238E27FC236}">
                <a16:creationId xmlns:a16="http://schemas.microsoft.com/office/drawing/2014/main" id="{8B0A4194-73ED-47CA-8E72-480D843C4F24}"/>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927535" y="1836552"/>
            <a:ext cx="7439226" cy="418456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743520B-9005-4A15-B8A0-8821BF04E2A4}"/>
              </a:ext>
            </a:extLst>
          </p:cNvPr>
          <p:cNvSpPr>
            <a:spLocks noGrp="1"/>
          </p:cNvSpPr>
          <p:nvPr>
            <p:ph type="title"/>
          </p:nvPr>
        </p:nvSpPr>
        <p:spPr>
          <a:xfrm>
            <a:off x="822960" y="763938"/>
            <a:ext cx="7543800" cy="1072610"/>
          </a:xfrm>
        </p:spPr>
        <p:txBody>
          <a:bodyPr>
            <a:normAutofit/>
          </a:bodyPr>
          <a:lstStyle/>
          <a:p>
            <a:r>
              <a:rPr lang="nl-NL" b="1" dirty="0">
                <a:latin typeface="+mn-lt"/>
              </a:rPr>
              <a:t>Missie &amp; visie Bureau STERK</a:t>
            </a:r>
          </a:p>
        </p:txBody>
      </p:sp>
      <p:sp>
        <p:nvSpPr>
          <p:cNvPr id="3" name="Tijdelijke aanduiding voor inhoud 2">
            <a:extLst>
              <a:ext uri="{FF2B5EF4-FFF2-40B4-BE49-F238E27FC236}">
                <a16:creationId xmlns:a16="http://schemas.microsoft.com/office/drawing/2014/main" id="{C01B2DF1-6B6F-444D-8B86-FDFD1C044AB3}"/>
              </a:ext>
            </a:extLst>
          </p:cNvPr>
          <p:cNvSpPr>
            <a:spLocks noGrp="1"/>
          </p:cNvSpPr>
          <p:nvPr>
            <p:ph idx="1"/>
          </p:nvPr>
        </p:nvSpPr>
        <p:spPr>
          <a:xfrm>
            <a:off x="1021579" y="1926864"/>
            <a:ext cx="7100849" cy="4023360"/>
          </a:xfrm>
        </p:spPr>
        <p:txBody>
          <a:bodyPr>
            <a:normAutofit/>
          </a:bodyPr>
          <a:lstStyle/>
          <a:p>
            <a:pPr marL="201168" lvl="1" indent="0" algn="ctr">
              <a:buNone/>
            </a:pPr>
            <a:r>
              <a:rPr lang="nl-NL" sz="2000" b="1" dirty="0">
                <a:solidFill>
                  <a:srgbClr val="0070C0"/>
                </a:solidFill>
              </a:rPr>
              <a:t>Expert in ontwikkelen en professionaliseren</a:t>
            </a:r>
          </a:p>
          <a:p>
            <a:pPr marL="201168" lvl="1" indent="0" algn="ctr">
              <a:buNone/>
            </a:pPr>
            <a:r>
              <a:rPr lang="nl-NL" sz="2000" b="1" dirty="0">
                <a:solidFill>
                  <a:srgbClr val="0070C0"/>
                </a:solidFill>
              </a:rPr>
              <a:t>Expert in leerwegonafhankelijk valideren </a:t>
            </a:r>
          </a:p>
          <a:p>
            <a:pPr lvl="1">
              <a:buFont typeface="Wingdings" panose="05000000000000000000" pitchFamily="2" charset="2"/>
              <a:buChar char="§"/>
            </a:pPr>
            <a:endParaRPr lang="nl-NL" sz="2000" dirty="0"/>
          </a:p>
          <a:p>
            <a:endParaRPr lang="nl-NL" b="1" dirty="0"/>
          </a:p>
        </p:txBody>
      </p:sp>
      <p:sp>
        <p:nvSpPr>
          <p:cNvPr id="4" name="Tijdelijke aanduiding voor voettekst 3">
            <a:extLst>
              <a:ext uri="{FF2B5EF4-FFF2-40B4-BE49-F238E27FC236}">
                <a16:creationId xmlns:a16="http://schemas.microsoft.com/office/drawing/2014/main" id="{D380EB1B-9D38-4C19-BFB4-618600AD0388}"/>
              </a:ext>
            </a:extLst>
          </p:cNvPr>
          <p:cNvSpPr>
            <a:spLocks noGrp="1"/>
          </p:cNvSpPr>
          <p:nvPr>
            <p:ph type="ftr" sz="quarter" idx="11"/>
          </p:nvPr>
        </p:nvSpPr>
        <p:spPr/>
        <p:txBody>
          <a:bodyPr/>
          <a:lstStyle/>
          <a:p>
            <a:endParaRPr lang="en-US" dirty="0"/>
          </a:p>
        </p:txBody>
      </p:sp>
      <p:pic>
        <p:nvPicPr>
          <p:cNvPr id="8" name="Afbeelding 7">
            <a:extLst>
              <a:ext uri="{FF2B5EF4-FFF2-40B4-BE49-F238E27FC236}">
                <a16:creationId xmlns:a16="http://schemas.microsoft.com/office/drawing/2014/main" id="{A66333CE-CDBC-4D51-AE4D-FE3B4B5580F3}"/>
              </a:ext>
            </a:extLst>
          </p:cNvPr>
          <p:cNvPicPr/>
          <p:nvPr/>
        </p:nvPicPr>
        <p:blipFill rotWithShape="1">
          <a:blip r:embed="rId4"/>
          <a:srcRect l="6458" t="16112" r="4583" b="9999"/>
          <a:stretch/>
        </p:blipFill>
        <p:spPr bwMode="auto">
          <a:xfrm>
            <a:off x="1876648" y="2754145"/>
            <a:ext cx="5390711" cy="314025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4" descr="Afbeeldingsresultaat voor sociogram">
            <a:extLst>
              <a:ext uri="{FF2B5EF4-FFF2-40B4-BE49-F238E27FC236}">
                <a16:creationId xmlns:a16="http://schemas.microsoft.com/office/drawing/2014/main" id="{BAF1E67C-1BBC-40DB-8783-720E7F2644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16" b="15061"/>
          <a:stretch/>
        </p:blipFill>
        <p:spPr bwMode="auto">
          <a:xfrm>
            <a:off x="1194899" y="4908435"/>
            <a:ext cx="1363490" cy="8407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34681BA-D1B3-4032-86A9-7ADB0F7D0791}"/>
              </a:ext>
            </a:extLst>
          </p:cNvPr>
          <p:cNvPicPr>
            <a:picLocks noChangeAspect="1"/>
          </p:cNvPicPr>
          <p:nvPr/>
        </p:nvPicPr>
        <p:blipFill rotWithShape="1">
          <a:blip r:embed="rId6"/>
          <a:srcRect l="33856" t="51050" r="52422" b="33200"/>
          <a:stretch/>
        </p:blipFill>
        <p:spPr>
          <a:xfrm>
            <a:off x="6517609" y="4669068"/>
            <a:ext cx="1224136" cy="1080120"/>
          </a:xfrm>
          <a:prstGeom prst="rect">
            <a:avLst/>
          </a:prstGeom>
        </p:spPr>
      </p:pic>
    </p:spTree>
    <p:extLst>
      <p:ext uri="{BB962C8B-B14F-4D97-AF65-F5344CB8AC3E}">
        <p14:creationId xmlns:p14="http://schemas.microsoft.com/office/powerpoint/2010/main" val="9046785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Opdracht: beoordelingseffecten, -valkuilen en neutralisatie</a:t>
            </a:r>
          </a:p>
        </p:txBody>
      </p:sp>
      <p:sp>
        <p:nvSpPr>
          <p:cNvPr id="3" name="Tijdelijke aanduiding voor inhoud 2"/>
          <p:cNvSpPr>
            <a:spLocks noGrp="1"/>
          </p:cNvSpPr>
          <p:nvPr>
            <p:ph idx="1"/>
          </p:nvPr>
        </p:nvSpPr>
        <p:spPr/>
        <p:txBody>
          <a:bodyPr/>
          <a:lstStyle/>
          <a:p>
            <a:r>
              <a:rPr lang="nl-NL" dirty="0"/>
              <a:t>Met welke valkuilen ben jij bekend als je gesprekken voert in jouw functie? </a:t>
            </a:r>
          </a:p>
          <a:p>
            <a:r>
              <a:rPr lang="nl-NL" dirty="0"/>
              <a:t>Hoe kun jij met jouw kwaliteiten, competenties en procedures deze neutraliseren? </a:t>
            </a:r>
          </a:p>
        </p:txBody>
      </p:sp>
      <p:sp>
        <p:nvSpPr>
          <p:cNvPr id="4" name="Tijdelijke aanduiding voor voettekst 3"/>
          <p:cNvSpPr>
            <a:spLocks noGrp="1"/>
          </p:cNvSpPr>
          <p:nvPr>
            <p:ph type="ftr" sz="quarter" idx="11"/>
          </p:nvPr>
        </p:nvSpPr>
        <p:spPr/>
        <p:txBody>
          <a:bodyPr/>
          <a:lstStyle/>
          <a:p>
            <a:endParaRPr lang="en-US" dirty="0"/>
          </a:p>
        </p:txBody>
      </p:sp>
      <p:pic>
        <p:nvPicPr>
          <p:cNvPr id="1028" name="Picture 4" descr="Afbeeldingsresultaat voor valkui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5406" y="3068960"/>
            <a:ext cx="2695575" cy="237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63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74B5B-7352-415D-B702-A5B78FC6935D}"/>
              </a:ext>
            </a:extLst>
          </p:cNvPr>
          <p:cNvSpPr>
            <a:spLocks noGrp="1"/>
          </p:cNvSpPr>
          <p:nvPr>
            <p:ph type="title"/>
          </p:nvPr>
        </p:nvSpPr>
        <p:spPr/>
        <p:txBody>
          <a:bodyPr/>
          <a:lstStyle/>
          <a:p>
            <a:r>
              <a:rPr lang="nl-NL" dirty="0"/>
              <a:t>Instructievideo - rapportages schrijven</a:t>
            </a:r>
          </a:p>
        </p:txBody>
      </p:sp>
      <p:sp>
        <p:nvSpPr>
          <p:cNvPr id="4" name="Tijdelijke aanduiding voor voettekst 3">
            <a:extLst>
              <a:ext uri="{FF2B5EF4-FFF2-40B4-BE49-F238E27FC236}">
                <a16:creationId xmlns:a16="http://schemas.microsoft.com/office/drawing/2014/main" id="{CE39159F-71FD-4920-A527-23D5AA6E9064}"/>
              </a:ext>
            </a:extLst>
          </p:cNvPr>
          <p:cNvSpPr>
            <a:spLocks noGrp="1"/>
          </p:cNvSpPr>
          <p:nvPr>
            <p:ph type="ftr" sz="quarter" idx="11"/>
          </p:nvPr>
        </p:nvSpPr>
        <p:spPr/>
        <p:txBody>
          <a:bodyPr/>
          <a:lstStyle/>
          <a:p>
            <a:endParaRPr lang="en-US" dirty="0"/>
          </a:p>
        </p:txBody>
      </p:sp>
      <p:pic>
        <p:nvPicPr>
          <p:cNvPr id="7" name="Tijdelijke aanduiding voor inhoud 6">
            <a:extLst>
              <a:ext uri="{FF2B5EF4-FFF2-40B4-BE49-F238E27FC236}">
                <a16:creationId xmlns:a16="http://schemas.microsoft.com/office/drawing/2014/main" id="{009DCF03-9EAC-4663-A824-A471D1EAA8AE}"/>
              </a:ext>
            </a:extLst>
          </p:cNvPr>
          <p:cNvPicPr>
            <a:picLocks noGrp="1" noChangeAspect="1"/>
          </p:cNvPicPr>
          <p:nvPr>
            <p:ph idx="1"/>
          </p:nvPr>
        </p:nvPicPr>
        <p:blipFill rotWithShape="1">
          <a:blip r:embed="rId3"/>
          <a:srcRect l="27401" t="42925" r="41572" b="24855"/>
          <a:stretch/>
        </p:blipFill>
        <p:spPr>
          <a:xfrm>
            <a:off x="1475656" y="2209949"/>
            <a:ext cx="6025708" cy="3389461"/>
          </a:xfrm>
          <a:prstGeom prst="rect">
            <a:avLst/>
          </a:prstGeom>
        </p:spPr>
      </p:pic>
    </p:spTree>
    <p:extLst>
      <p:ext uri="{BB962C8B-B14F-4D97-AF65-F5344CB8AC3E}">
        <p14:creationId xmlns:p14="http://schemas.microsoft.com/office/powerpoint/2010/main" val="2717920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0" y="286604"/>
            <a:ext cx="8141528" cy="1450757"/>
          </a:xfrm>
        </p:spPr>
        <p:txBody>
          <a:bodyPr>
            <a:normAutofit/>
          </a:bodyPr>
          <a:lstStyle/>
          <a:p>
            <a:r>
              <a:rPr lang="nl-NL" dirty="0"/>
              <a:t>Goed onderbouwde rapportage schrijven</a:t>
            </a:r>
            <a:endParaRPr lang="nl-NL" b="1" dirty="0">
              <a:solidFill>
                <a:srgbClr val="0070C0"/>
              </a:solidFill>
              <a:latin typeface="+mn-lt"/>
            </a:endParaRPr>
          </a:p>
        </p:txBody>
      </p:sp>
      <p:sp>
        <p:nvSpPr>
          <p:cNvPr id="3" name="Tijdelijke aanduiding voor inhoud 2"/>
          <p:cNvSpPr>
            <a:spLocks noGrp="1"/>
          </p:cNvSpPr>
          <p:nvPr>
            <p:ph idx="1"/>
          </p:nvPr>
        </p:nvSpPr>
        <p:spPr/>
        <p:txBody>
          <a:bodyPr/>
          <a:lstStyle/>
          <a:p>
            <a:pPr marL="0" indent="0">
              <a:buNone/>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p:txBody>
      </p:sp>
      <p:sp>
        <p:nvSpPr>
          <p:cNvPr id="4" name="Tijdelijke aanduiding voor voettekst 3"/>
          <p:cNvSpPr>
            <a:spLocks noGrp="1"/>
          </p:cNvSpPr>
          <p:nvPr>
            <p:ph type="ftr" sz="quarter" idx="11"/>
          </p:nvPr>
        </p:nvSpPr>
        <p:spPr/>
        <p:txBody>
          <a:bodyPr/>
          <a:lstStyle/>
          <a:p>
            <a:endParaRPr lang="en-US" dirty="0"/>
          </a:p>
        </p:txBody>
      </p:sp>
      <p:sp>
        <p:nvSpPr>
          <p:cNvPr id="5" name="Tekstvak 4">
            <a:extLst>
              <a:ext uri="{FF2B5EF4-FFF2-40B4-BE49-F238E27FC236}">
                <a16:creationId xmlns:a16="http://schemas.microsoft.com/office/drawing/2014/main" id="{9BEA2D48-29AB-4DB4-8EBA-F0CE480C104C}"/>
              </a:ext>
            </a:extLst>
          </p:cNvPr>
          <p:cNvSpPr txBox="1"/>
          <p:nvPr/>
        </p:nvSpPr>
        <p:spPr>
          <a:xfrm>
            <a:off x="5845648" y="5013176"/>
            <a:ext cx="2354600" cy="1015663"/>
          </a:xfrm>
          <a:prstGeom prst="rect">
            <a:avLst/>
          </a:prstGeom>
          <a:solidFill>
            <a:schemeClr val="bg2"/>
          </a:solidFill>
          <a:ln w="19050">
            <a:solidFill>
              <a:schemeClr val="accent1"/>
            </a:solidFill>
          </a:ln>
        </p:spPr>
        <p:txBody>
          <a:bodyPr wrap="square" rtlCol="0">
            <a:spAutoFit/>
          </a:bodyPr>
          <a:lstStyle/>
          <a:p>
            <a:pPr algn="ctr"/>
            <a:r>
              <a:rPr lang="nl-NL" sz="2000" dirty="0">
                <a:latin typeface="+mn-lt"/>
              </a:rPr>
              <a:t>De beoordeling geeft een holistisch beeld van de mens.</a:t>
            </a:r>
            <a:endParaRPr lang="en-NL" sz="2000" dirty="0">
              <a:latin typeface="+mn-lt"/>
            </a:endParaRPr>
          </a:p>
        </p:txBody>
      </p:sp>
      <p:sp>
        <p:nvSpPr>
          <p:cNvPr id="6" name="Tekstvak 5">
            <a:extLst>
              <a:ext uri="{FF2B5EF4-FFF2-40B4-BE49-F238E27FC236}">
                <a16:creationId xmlns:a16="http://schemas.microsoft.com/office/drawing/2014/main" id="{B7118FDA-FFDC-4860-990E-EFF41DE0E69F}"/>
              </a:ext>
            </a:extLst>
          </p:cNvPr>
          <p:cNvSpPr txBox="1"/>
          <p:nvPr/>
        </p:nvSpPr>
        <p:spPr>
          <a:xfrm>
            <a:off x="539552" y="2060848"/>
            <a:ext cx="4689663" cy="3816429"/>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nl-NL" sz="2200" dirty="0">
                <a:latin typeface="+mn-lt"/>
              </a:rPr>
              <a:t>Lezer overtuigen door</a:t>
            </a:r>
          </a:p>
          <a:p>
            <a:pPr marL="800100" lvl="1" indent="-342900">
              <a:buFont typeface="Arial" panose="020B0604020202020204" pitchFamily="34" charset="0"/>
              <a:buChar char="•"/>
            </a:pPr>
            <a:r>
              <a:rPr lang="nl-NL" sz="2200" dirty="0">
                <a:latin typeface="+mn-lt"/>
              </a:rPr>
              <a:t>Context </a:t>
            </a:r>
          </a:p>
          <a:p>
            <a:pPr marL="800100" lvl="1" indent="-342900">
              <a:buFont typeface="Arial" panose="020B0604020202020204" pitchFamily="34" charset="0"/>
              <a:buChar char="•"/>
            </a:pPr>
            <a:r>
              <a:rPr lang="nl-NL" sz="2200" dirty="0">
                <a:latin typeface="+mn-lt"/>
              </a:rPr>
              <a:t>Bevindingen </a:t>
            </a:r>
          </a:p>
          <a:p>
            <a:pPr marL="800100" lvl="1" indent="-342900">
              <a:buFont typeface="Arial" panose="020B0604020202020204" pitchFamily="34" charset="0"/>
              <a:buChar char="•"/>
            </a:pPr>
            <a:r>
              <a:rPr lang="nl-NL" sz="2200" dirty="0">
                <a:latin typeface="+mn-lt"/>
              </a:rPr>
              <a:t>Beoordelingsstandaard</a:t>
            </a:r>
          </a:p>
          <a:p>
            <a:pPr marL="800100" lvl="1" indent="-342900">
              <a:buFont typeface="Arial" panose="020B0604020202020204" pitchFamily="34" charset="0"/>
              <a:buChar char="•"/>
            </a:pPr>
            <a:r>
              <a:rPr lang="nl-NL" sz="2200" dirty="0">
                <a:latin typeface="+mn-lt"/>
              </a:rPr>
              <a:t>beoordelingsmethodiek</a:t>
            </a:r>
          </a:p>
          <a:p>
            <a:pPr marL="342900" indent="-342900">
              <a:buClr>
                <a:schemeClr val="accent2"/>
              </a:buClr>
              <a:buFont typeface="Wingdings" panose="05000000000000000000" pitchFamily="2" charset="2"/>
              <a:buChar char="§"/>
            </a:pPr>
            <a:r>
              <a:rPr lang="nl-NL" sz="2200" dirty="0">
                <a:latin typeface="+mn-lt"/>
              </a:rPr>
              <a:t>Beoordeling gericht op doel passend bij de bedoeling</a:t>
            </a:r>
          </a:p>
          <a:p>
            <a:pPr marL="342900" indent="-342900">
              <a:buClr>
                <a:schemeClr val="accent1"/>
              </a:buClr>
              <a:buFont typeface="Wingdings" panose="05000000000000000000" pitchFamily="2" charset="2"/>
              <a:buChar char="§"/>
            </a:pPr>
            <a:r>
              <a:rPr lang="nl-NL" sz="2200" b="1" dirty="0">
                <a:solidFill>
                  <a:srgbClr val="0070C0"/>
                </a:solidFill>
                <a:latin typeface="+mn-lt"/>
              </a:rPr>
              <a:t>Een beoordeling is herleidbaar, navolgbaar en reproduceerbaar</a:t>
            </a:r>
          </a:p>
          <a:p>
            <a:pPr marL="342900" indent="-342900">
              <a:buClr>
                <a:schemeClr val="accent1"/>
              </a:buClr>
              <a:buFont typeface="Wingdings" panose="05000000000000000000" pitchFamily="2" charset="2"/>
              <a:buChar char="§"/>
            </a:pPr>
            <a:r>
              <a:rPr lang="nl-NL" sz="2200" dirty="0">
                <a:latin typeface="+mn-lt"/>
              </a:rPr>
              <a:t>Waarderend taalgebruik</a:t>
            </a:r>
          </a:p>
          <a:p>
            <a:pPr>
              <a:buClr>
                <a:schemeClr val="accent1"/>
              </a:buClr>
            </a:pPr>
            <a:endParaRPr lang="en-NL" sz="2200" dirty="0">
              <a:latin typeface="+mn-lt"/>
            </a:endParaRPr>
          </a:p>
        </p:txBody>
      </p:sp>
      <p:pic>
        <p:nvPicPr>
          <p:cNvPr id="8" name="Tijdelijke aanduiding voor inhoud 4">
            <a:extLst>
              <a:ext uri="{FF2B5EF4-FFF2-40B4-BE49-F238E27FC236}">
                <a16:creationId xmlns:a16="http://schemas.microsoft.com/office/drawing/2014/main" id="{B3F51F02-4160-4CF1-9915-83C9BD2CFDA7}"/>
              </a:ext>
            </a:extLst>
          </p:cNvPr>
          <p:cNvPicPr>
            <a:picLocks noChangeAspect="1"/>
          </p:cNvPicPr>
          <p:nvPr/>
        </p:nvPicPr>
        <p:blipFill rotWithShape="1">
          <a:blip r:embed="rId2"/>
          <a:srcRect l="2043"/>
          <a:stretch/>
        </p:blipFill>
        <p:spPr>
          <a:xfrm>
            <a:off x="5812015" y="2060848"/>
            <a:ext cx="2509026" cy="2521381"/>
          </a:xfrm>
          <a:prstGeom prst="rect">
            <a:avLst/>
          </a:prstGeom>
        </p:spPr>
      </p:pic>
    </p:spTree>
    <p:extLst>
      <p:ext uri="{BB962C8B-B14F-4D97-AF65-F5344CB8AC3E}">
        <p14:creationId xmlns:p14="http://schemas.microsoft.com/office/powerpoint/2010/main" val="1703789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0" y="394067"/>
            <a:ext cx="7543800" cy="1450757"/>
          </a:xfrm>
        </p:spPr>
        <p:txBody>
          <a:bodyPr>
            <a:normAutofit/>
          </a:bodyPr>
          <a:lstStyle/>
          <a:p>
            <a:r>
              <a:rPr lang="nl-NL" sz="3200" dirty="0"/>
              <a:t>Beoordelingsdriehoek en schrijfwijzer</a:t>
            </a:r>
            <a:endParaRPr lang="nl-NL" sz="3200" b="1" dirty="0">
              <a:solidFill>
                <a:srgbClr val="0070C0"/>
              </a:solidFill>
              <a:latin typeface="+mn-lt"/>
            </a:endParaRPr>
          </a:p>
        </p:txBody>
      </p:sp>
      <p:sp>
        <p:nvSpPr>
          <p:cNvPr id="4" name="Tijdelijke aanduiding voor voettekst 3"/>
          <p:cNvSpPr>
            <a:spLocks noGrp="1"/>
          </p:cNvSpPr>
          <p:nvPr>
            <p:ph type="ftr" sz="quarter" idx="11"/>
          </p:nvPr>
        </p:nvSpPr>
        <p:spPr/>
        <p:txBody>
          <a:bodyPr/>
          <a:lstStyle/>
          <a:p>
            <a:endParaRPr lang="en-US" dirty="0"/>
          </a:p>
        </p:txBody>
      </p:sp>
      <p:sp>
        <p:nvSpPr>
          <p:cNvPr id="33" name="Tekstvak 32">
            <a:extLst>
              <a:ext uri="{FF2B5EF4-FFF2-40B4-BE49-F238E27FC236}">
                <a16:creationId xmlns:a16="http://schemas.microsoft.com/office/drawing/2014/main" id="{B4E00B16-C229-44EB-A9FD-C43DEC1C7572}"/>
              </a:ext>
            </a:extLst>
          </p:cNvPr>
          <p:cNvSpPr txBox="1"/>
          <p:nvPr/>
        </p:nvSpPr>
        <p:spPr>
          <a:xfrm>
            <a:off x="198307" y="5795391"/>
            <a:ext cx="9073008" cy="307777"/>
          </a:xfrm>
          <a:prstGeom prst="rect">
            <a:avLst/>
          </a:prstGeom>
          <a:noFill/>
        </p:spPr>
        <p:txBody>
          <a:bodyPr wrap="square" rtlCol="0">
            <a:spAutoFit/>
          </a:bodyPr>
          <a:lstStyle/>
          <a:p>
            <a:r>
              <a:rPr lang="nl-NL" sz="1400" dirty="0">
                <a:latin typeface="+mn-lt"/>
              </a:rPr>
              <a:t>Bron: Bureau STERK gebaseerd op Antoinette van Berkel, 2017                                       schrijfwijzer hbo – NKC-EVC, 2021</a:t>
            </a:r>
            <a:endParaRPr lang="en-NL" sz="1400" dirty="0">
              <a:latin typeface="+mn-lt"/>
            </a:endParaRPr>
          </a:p>
        </p:txBody>
      </p:sp>
      <p:pic>
        <p:nvPicPr>
          <p:cNvPr id="3" name="Afbeelding 2">
            <a:extLst>
              <a:ext uri="{FF2B5EF4-FFF2-40B4-BE49-F238E27FC236}">
                <a16:creationId xmlns:a16="http://schemas.microsoft.com/office/drawing/2014/main" id="{D4871CD4-F341-4347-BFFA-E92CC896F0C5}"/>
              </a:ext>
            </a:extLst>
          </p:cNvPr>
          <p:cNvPicPr>
            <a:picLocks noChangeAspect="1"/>
          </p:cNvPicPr>
          <p:nvPr/>
        </p:nvPicPr>
        <p:blipFill rotWithShape="1">
          <a:blip r:embed="rId3"/>
          <a:srcRect l="18235" t="41615" r="4448" b="233"/>
          <a:stretch/>
        </p:blipFill>
        <p:spPr>
          <a:xfrm>
            <a:off x="203821" y="2047553"/>
            <a:ext cx="8782077" cy="3577857"/>
          </a:xfrm>
          <a:prstGeom prst="rect">
            <a:avLst/>
          </a:prstGeom>
          <a:ln>
            <a:solidFill>
              <a:srgbClr val="0070C0"/>
            </a:solidFill>
          </a:ln>
        </p:spPr>
      </p:pic>
    </p:spTree>
    <p:extLst>
      <p:ext uri="{BB962C8B-B14F-4D97-AF65-F5344CB8AC3E}">
        <p14:creationId xmlns:p14="http://schemas.microsoft.com/office/powerpoint/2010/main" val="31489453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DD284-C608-4517-AA72-0E9E42723055}"/>
              </a:ext>
            </a:extLst>
          </p:cNvPr>
          <p:cNvSpPr>
            <a:spLocks noGrp="1"/>
          </p:cNvSpPr>
          <p:nvPr>
            <p:ph type="title"/>
          </p:nvPr>
        </p:nvSpPr>
        <p:spPr/>
        <p:txBody>
          <a:bodyPr/>
          <a:lstStyle/>
          <a:p>
            <a:r>
              <a:rPr lang="nl-NL" dirty="0"/>
              <a:t>Schrijfwijzer – STRUCTUUR </a:t>
            </a:r>
          </a:p>
        </p:txBody>
      </p:sp>
      <p:sp>
        <p:nvSpPr>
          <p:cNvPr id="4" name="Tijdelijke aanduiding voor voettekst 3">
            <a:extLst>
              <a:ext uri="{FF2B5EF4-FFF2-40B4-BE49-F238E27FC236}">
                <a16:creationId xmlns:a16="http://schemas.microsoft.com/office/drawing/2014/main" id="{6F3C8E0E-EADE-4950-9D7B-125325CC8DC4}"/>
              </a:ext>
            </a:extLst>
          </p:cNvPr>
          <p:cNvSpPr>
            <a:spLocks noGrp="1"/>
          </p:cNvSpPr>
          <p:nvPr>
            <p:ph type="ftr" sz="quarter" idx="11"/>
          </p:nvPr>
        </p:nvSpPr>
        <p:spPr/>
        <p:txBody>
          <a:bodyPr/>
          <a:lstStyle/>
          <a:p>
            <a:endParaRPr lang="en-US" dirty="0"/>
          </a:p>
        </p:txBody>
      </p:sp>
      <p:pic>
        <p:nvPicPr>
          <p:cNvPr id="6" name="Afbeelding 5">
            <a:extLst>
              <a:ext uri="{FF2B5EF4-FFF2-40B4-BE49-F238E27FC236}">
                <a16:creationId xmlns:a16="http://schemas.microsoft.com/office/drawing/2014/main" id="{7634F9E8-2E64-4F54-9B90-6E1A165676D7}"/>
              </a:ext>
            </a:extLst>
          </p:cNvPr>
          <p:cNvPicPr>
            <a:picLocks noChangeAspect="1"/>
          </p:cNvPicPr>
          <p:nvPr/>
        </p:nvPicPr>
        <p:blipFill rotWithShape="1">
          <a:blip r:embed="rId2"/>
          <a:srcRect l="31100" t="23803" r="30209" b="2066"/>
          <a:stretch/>
        </p:blipFill>
        <p:spPr>
          <a:xfrm>
            <a:off x="2539938" y="1772816"/>
            <a:ext cx="3812909" cy="4391964"/>
          </a:xfrm>
          <a:prstGeom prst="rect">
            <a:avLst/>
          </a:prstGeom>
        </p:spPr>
      </p:pic>
    </p:spTree>
    <p:extLst>
      <p:ext uri="{BB962C8B-B14F-4D97-AF65-F5344CB8AC3E}">
        <p14:creationId xmlns:p14="http://schemas.microsoft.com/office/powerpoint/2010/main" val="7902263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9BC12-1C8B-41B1-ABA6-FA86D41DB0B5}"/>
              </a:ext>
            </a:extLst>
          </p:cNvPr>
          <p:cNvSpPr>
            <a:spLocks noGrp="1"/>
          </p:cNvSpPr>
          <p:nvPr>
            <p:ph type="title"/>
          </p:nvPr>
        </p:nvSpPr>
        <p:spPr/>
        <p:txBody>
          <a:bodyPr/>
          <a:lstStyle/>
          <a:p>
            <a:r>
              <a:rPr lang="nl-NL" dirty="0"/>
              <a:t>Voorbeeld geschreven (deel)rapportage voor opdracht</a:t>
            </a:r>
          </a:p>
        </p:txBody>
      </p:sp>
      <p:pic>
        <p:nvPicPr>
          <p:cNvPr id="5" name="Tijdelijke aanduiding voor inhoud 4">
            <a:extLst>
              <a:ext uri="{FF2B5EF4-FFF2-40B4-BE49-F238E27FC236}">
                <a16:creationId xmlns:a16="http://schemas.microsoft.com/office/drawing/2014/main" id="{A1309D6C-F383-4E87-B3FF-EB8BAB8FAD31}"/>
              </a:ext>
            </a:extLst>
          </p:cNvPr>
          <p:cNvPicPr>
            <a:picLocks noGrp="1" noChangeAspect="1"/>
          </p:cNvPicPr>
          <p:nvPr>
            <p:ph idx="1"/>
          </p:nvPr>
        </p:nvPicPr>
        <p:blipFill rotWithShape="1">
          <a:blip r:embed="rId2"/>
          <a:srcRect l="18361" t="21387" r="17947" b="5164"/>
          <a:stretch/>
        </p:blipFill>
        <p:spPr>
          <a:xfrm>
            <a:off x="1293340" y="1916832"/>
            <a:ext cx="6143155" cy="4272282"/>
          </a:xfrm>
          <a:prstGeom prst="rect">
            <a:avLst/>
          </a:prstGeom>
        </p:spPr>
      </p:pic>
      <p:sp>
        <p:nvSpPr>
          <p:cNvPr id="4" name="Tijdelijke aanduiding voor voettekst 3">
            <a:extLst>
              <a:ext uri="{FF2B5EF4-FFF2-40B4-BE49-F238E27FC236}">
                <a16:creationId xmlns:a16="http://schemas.microsoft.com/office/drawing/2014/main" id="{25EDAEE1-CBE2-4E43-90E0-F7E5F55FFB4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120189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Opdracht 3: Rapportage analyseren </a:t>
            </a:r>
          </a:p>
        </p:txBody>
      </p:sp>
      <p:sp>
        <p:nvSpPr>
          <p:cNvPr id="3" name="Tijdelijke aanduiding voor inhoud 2"/>
          <p:cNvSpPr>
            <a:spLocks noGrp="1"/>
          </p:cNvSpPr>
          <p:nvPr>
            <p:ph idx="1"/>
          </p:nvPr>
        </p:nvSpPr>
        <p:spPr>
          <a:xfrm>
            <a:off x="822959" y="1845734"/>
            <a:ext cx="7543801" cy="4319570"/>
          </a:xfrm>
        </p:spPr>
        <p:txBody>
          <a:bodyPr>
            <a:normAutofit fontScale="77500" lnSpcReduction="20000"/>
          </a:bodyPr>
          <a:lstStyle/>
          <a:p>
            <a:pPr>
              <a:buFont typeface="Wingdings" panose="05000000000000000000" pitchFamily="2" charset="2"/>
              <a:buChar char="§"/>
            </a:pPr>
            <a:r>
              <a:rPr lang="nl-NL" sz="2600" dirty="0"/>
              <a:t> </a:t>
            </a:r>
            <a:r>
              <a:rPr lang="nl-NL" sz="2600" dirty="0">
                <a:hlinkClick r:id="rId2"/>
              </a:rPr>
              <a:t>www.bureausterk.nl/IH-training-gecertificeerdassessor</a:t>
            </a:r>
            <a:endParaRPr lang="nl-NL" sz="2600" dirty="0"/>
          </a:p>
          <a:p>
            <a:pPr>
              <a:buFont typeface="Wingdings" panose="05000000000000000000" pitchFamily="2" charset="2"/>
              <a:buChar char="§"/>
            </a:pPr>
            <a:r>
              <a:rPr lang="nl-NL" sz="2600" dirty="0"/>
              <a:t> Welke structuur herken je in de schrijfwijzer? </a:t>
            </a:r>
          </a:p>
          <a:p>
            <a:pPr>
              <a:buFont typeface="Wingdings" panose="05000000000000000000" pitchFamily="2" charset="2"/>
              <a:buChar char="§"/>
            </a:pPr>
            <a:r>
              <a:rPr lang="nl-NL" sz="2600" dirty="0"/>
              <a:t> Pak de voorbeeld geschreven (deel)rapportage erbij </a:t>
            </a:r>
          </a:p>
          <a:p>
            <a:pPr>
              <a:buFont typeface="Wingdings" panose="05000000000000000000" pitchFamily="2" charset="2"/>
              <a:buChar char="§"/>
            </a:pPr>
            <a:r>
              <a:rPr lang="nl-NL" sz="2600" dirty="0"/>
              <a:t> Nummer of kleur de structuur in het voorbeeld </a:t>
            </a:r>
          </a:p>
          <a:p>
            <a:pPr>
              <a:buFont typeface="Wingdings" panose="05000000000000000000" pitchFamily="2" charset="2"/>
              <a:buChar char="§"/>
            </a:pPr>
            <a:r>
              <a:rPr lang="nl-NL" sz="2600" dirty="0"/>
              <a:t> Leg het beoordelingsformulier rapportage schrijven ernaast.</a:t>
            </a:r>
          </a:p>
          <a:p>
            <a:pPr>
              <a:buFont typeface="Wingdings" panose="05000000000000000000" pitchFamily="2" charset="2"/>
              <a:buChar char="§"/>
            </a:pPr>
            <a:r>
              <a:rPr lang="nl-NL" sz="2600" dirty="0"/>
              <a:t> Wat constateer je?</a:t>
            </a:r>
          </a:p>
          <a:p>
            <a:pPr>
              <a:buFont typeface="Wingdings" panose="05000000000000000000" pitchFamily="2" charset="2"/>
              <a:buChar char="§"/>
            </a:pPr>
            <a:r>
              <a:rPr lang="nl-NL" sz="2600" dirty="0"/>
              <a:t> Wat neem jij mee uit dit voorbeeld?</a:t>
            </a:r>
          </a:p>
          <a:p>
            <a:pPr>
              <a:buFont typeface="Wingdings" panose="05000000000000000000" pitchFamily="2" charset="2"/>
              <a:buChar char="§"/>
            </a:pPr>
            <a:endParaRPr lang="nl-NL" sz="2600" dirty="0"/>
          </a:p>
          <a:p>
            <a:pPr>
              <a:buFont typeface="Wingdings" panose="05000000000000000000" pitchFamily="2" charset="2"/>
              <a:buChar char="§"/>
            </a:pPr>
            <a:r>
              <a:rPr lang="nl-NL" sz="2600" dirty="0"/>
              <a:t> Bespreek jouw bevindingen met de buurman/-vrouw</a:t>
            </a:r>
          </a:p>
          <a:p>
            <a:pPr>
              <a:buFont typeface="Wingdings" panose="05000000000000000000" pitchFamily="2" charset="2"/>
              <a:buChar char="§"/>
            </a:pPr>
            <a:endParaRPr lang="nl-NL" sz="2600" dirty="0"/>
          </a:p>
          <a:p>
            <a:pPr>
              <a:buFont typeface="Wingdings" panose="05000000000000000000" pitchFamily="2" charset="2"/>
              <a:buChar char="§"/>
            </a:pPr>
            <a:r>
              <a:rPr lang="nl-NL" sz="2600" dirty="0"/>
              <a:t> </a:t>
            </a:r>
            <a:r>
              <a:rPr lang="nl-NL" sz="2600" b="1" dirty="0"/>
              <a:t>Plenaire terugkoppeling</a:t>
            </a:r>
          </a:p>
          <a:p>
            <a:pPr>
              <a:buFont typeface="Wingdings" panose="05000000000000000000" pitchFamily="2" charset="2"/>
              <a:buChar char="§"/>
            </a:pPr>
            <a:endParaRPr lang="nl-NL" dirty="0"/>
          </a:p>
          <a:p>
            <a:pPr>
              <a:buFont typeface="Wingdings" panose="05000000000000000000" pitchFamily="2" charset="2"/>
              <a:buChar char="§"/>
            </a:pPr>
            <a:endParaRPr lang="nl-NL" dirty="0"/>
          </a:p>
        </p:txBody>
      </p:sp>
      <p:sp>
        <p:nvSpPr>
          <p:cNvPr id="4" name="Tijdelijke aanduiding voor voettekst 3"/>
          <p:cNvSpPr>
            <a:spLocks noGrp="1"/>
          </p:cNvSpPr>
          <p:nvPr>
            <p:ph type="ftr" sz="quarter" idx="11"/>
          </p:nvPr>
        </p:nvSpPr>
        <p:spPr/>
        <p:txBody>
          <a:bodyPr/>
          <a:lstStyle/>
          <a:p>
            <a:endParaRPr lang="en-US" dirty="0"/>
          </a:p>
        </p:txBody>
      </p:sp>
      <p:sp>
        <p:nvSpPr>
          <p:cNvPr id="5" name="Tekstvak 4">
            <a:extLst>
              <a:ext uri="{FF2B5EF4-FFF2-40B4-BE49-F238E27FC236}">
                <a16:creationId xmlns:a16="http://schemas.microsoft.com/office/drawing/2014/main" id="{CD17EB5D-39C0-4EA3-87B9-69FFB2E5F8B5}"/>
              </a:ext>
            </a:extLst>
          </p:cNvPr>
          <p:cNvSpPr txBox="1"/>
          <p:nvPr/>
        </p:nvSpPr>
        <p:spPr>
          <a:xfrm>
            <a:off x="4760371" y="194561"/>
            <a:ext cx="4121159" cy="738664"/>
          </a:xfrm>
          <a:prstGeom prst="rect">
            <a:avLst/>
          </a:prstGeom>
          <a:noFill/>
          <a:ln>
            <a:solidFill>
              <a:schemeClr val="accent1"/>
            </a:solidFill>
          </a:ln>
        </p:spPr>
        <p:txBody>
          <a:bodyPr wrap="square" rtlCol="0">
            <a:spAutoFit/>
          </a:bodyPr>
          <a:lstStyle/>
          <a:p>
            <a:r>
              <a:rPr lang="nl-NL" sz="1400" dirty="0"/>
              <a:t>Uitloopopdracht: </a:t>
            </a:r>
          </a:p>
          <a:p>
            <a:r>
              <a:rPr lang="nl-NL" sz="1400" dirty="0"/>
              <a:t>Maak een start </a:t>
            </a:r>
            <a:r>
              <a:rPr lang="nl-NL" sz="1400" dirty="0" err="1"/>
              <a:t>nav</a:t>
            </a:r>
            <a:r>
              <a:rPr lang="nl-NL" sz="1400" dirty="0"/>
              <a:t> de eerdere opdracht met de gespreksleidraad</a:t>
            </a:r>
          </a:p>
        </p:txBody>
      </p:sp>
      <p:pic>
        <p:nvPicPr>
          <p:cNvPr id="7" name="Picture 2" descr="Arabisch oefenen | Fusha.nl">
            <a:extLst>
              <a:ext uri="{FF2B5EF4-FFF2-40B4-BE49-F238E27FC236}">
                <a16:creationId xmlns:a16="http://schemas.microsoft.com/office/drawing/2014/main" id="{CD6C83B9-CCE0-439A-99DE-FCF689CE1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340" y="4005519"/>
            <a:ext cx="1719908" cy="171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400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6E21ED-055E-47D4-B870-F97A30BDCF52}"/>
              </a:ext>
            </a:extLst>
          </p:cNvPr>
          <p:cNvSpPr>
            <a:spLocks noGrp="1"/>
          </p:cNvSpPr>
          <p:nvPr>
            <p:ph type="title"/>
          </p:nvPr>
        </p:nvSpPr>
        <p:spPr/>
        <p:txBody>
          <a:bodyPr/>
          <a:lstStyle/>
          <a:p>
            <a:r>
              <a:rPr lang="nl-NL" dirty="0"/>
              <a:t>Rapportage analyseren - terugkoppeling </a:t>
            </a:r>
          </a:p>
        </p:txBody>
      </p:sp>
      <p:sp>
        <p:nvSpPr>
          <p:cNvPr id="3" name="Tijdelijke aanduiding voor inhoud 2">
            <a:extLst>
              <a:ext uri="{FF2B5EF4-FFF2-40B4-BE49-F238E27FC236}">
                <a16:creationId xmlns:a16="http://schemas.microsoft.com/office/drawing/2014/main" id="{CE509E2F-8157-4C2B-8582-A77CA9E564C9}"/>
              </a:ext>
            </a:extLst>
          </p:cNvPr>
          <p:cNvSpPr>
            <a:spLocks noGrp="1"/>
          </p:cNvSpPr>
          <p:nvPr>
            <p:ph idx="1"/>
          </p:nvPr>
        </p:nvSpPr>
        <p:spPr/>
        <p:txBody>
          <a:bodyPr/>
          <a:lstStyle/>
          <a:p>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voettekst 3">
            <a:extLst>
              <a:ext uri="{FF2B5EF4-FFF2-40B4-BE49-F238E27FC236}">
                <a16:creationId xmlns:a16="http://schemas.microsoft.com/office/drawing/2014/main" id="{9C0C7630-7A51-452E-8289-139AC04744FC}"/>
              </a:ext>
            </a:extLst>
          </p:cNvPr>
          <p:cNvSpPr>
            <a:spLocks noGrp="1"/>
          </p:cNvSpPr>
          <p:nvPr>
            <p:ph type="ftr" sz="quarter" idx="11"/>
          </p:nvPr>
        </p:nvSpPr>
        <p:spPr/>
        <p:txBody>
          <a:bodyPr/>
          <a:lstStyle/>
          <a:p>
            <a:endParaRPr lang="en-US" dirty="0"/>
          </a:p>
        </p:txBody>
      </p:sp>
      <p:pic>
        <p:nvPicPr>
          <p:cNvPr id="6" name="Picture 4" descr="De brainfactory">
            <a:extLst>
              <a:ext uri="{FF2B5EF4-FFF2-40B4-BE49-F238E27FC236}">
                <a16:creationId xmlns:a16="http://schemas.microsoft.com/office/drawing/2014/main" id="{E663DA6A-9C0C-4AD9-9102-F58FCBE83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102" y="2420888"/>
            <a:ext cx="5283795" cy="289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7173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Voorbeelden </a:t>
            </a:r>
            <a:r>
              <a:rPr lang="nl-NL" dirty="0" err="1"/>
              <a:t>zij-instroom</a:t>
            </a:r>
            <a:r>
              <a:rPr lang="nl-NL" dirty="0"/>
              <a:t> rapportage analyseren </a:t>
            </a:r>
          </a:p>
        </p:txBody>
      </p:sp>
      <p:sp>
        <p:nvSpPr>
          <p:cNvPr id="3" name="Tijdelijke aanduiding voor inhoud 2"/>
          <p:cNvSpPr>
            <a:spLocks noGrp="1"/>
          </p:cNvSpPr>
          <p:nvPr>
            <p:ph idx="1"/>
          </p:nvPr>
        </p:nvSpPr>
        <p:spPr>
          <a:xfrm>
            <a:off x="822959" y="1845734"/>
            <a:ext cx="7543801" cy="4319570"/>
          </a:xfrm>
        </p:spPr>
        <p:txBody>
          <a:bodyPr>
            <a:normAutofit fontScale="62500" lnSpcReduction="20000"/>
          </a:bodyPr>
          <a:lstStyle/>
          <a:p>
            <a:pPr>
              <a:buFont typeface="Wingdings" panose="05000000000000000000" pitchFamily="2" charset="2"/>
              <a:buChar char="§"/>
            </a:pPr>
            <a:r>
              <a:rPr lang="nl-NL" sz="2600" dirty="0"/>
              <a:t> </a:t>
            </a:r>
            <a:r>
              <a:rPr lang="nl-NL" sz="2600" dirty="0">
                <a:hlinkClick r:id="rId2"/>
              </a:rPr>
              <a:t>www.bureausterk.nl/IH-training-gecertificeerdassessor</a:t>
            </a:r>
            <a:endParaRPr lang="nl-NL" sz="2600" dirty="0"/>
          </a:p>
          <a:p>
            <a:pPr>
              <a:buFont typeface="Wingdings" panose="05000000000000000000" pitchFamily="2" charset="2"/>
              <a:buChar char="§"/>
            </a:pPr>
            <a:r>
              <a:rPr lang="nl-NL" sz="2600" dirty="0"/>
              <a:t> Lees twee rapportages door </a:t>
            </a:r>
          </a:p>
          <a:p>
            <a:pPr lvl="1">
              <a:buFont typeface="Wingdings" panose="05000000000000000000" pitchFamily="2" charset="2"/>
              <a:buChar char="§"/>
            </a:pPr>
            <a:r>
              <a:rPr lang="nl-NL" sz="2400" dirty="0"/>
              <a:t>kies een aangetoond en één afwijzende rapportage</a:t>
            </a:r>
          </a:p>
          <a:p>
            <a:pPr lvl="1">
              <a:buFont typeface="Wingdings" panose="05000000000000000000" pitchFamily="2" charset="2"/>
              <a:buChar char="§"/>
            </a:pPr>
            <a:r>
              <a:rPr lang="nl-NL" sz="2400" dirty="0"/>
              <a:t>Leg de verschillende onderdelen naast elkaar</a:t>
            </a:r>
          </a:p>
          <a:p>
            <a:pPr>
              <a:buFont typeface="Wingdings" panose="05000000000000000000" pitchFamily="2" charset="2"/>
              <a:buChar char="§"/>
            </a:pPr>
            <a:r>
              <a:rPr lang="nl-NL" sz="2600" dirty="0"/>
              <a:t> Lees je de beoordelingsdriehoek? </a:t>
            </a:r>
          </a:p>
          <a:p>
            <a:pPr>
              <a:buFont typeface="Wingdings" panose="05000000000000000000" pitchFamily="2" charset="2"/>
              <a:buChar char="§"/>
            </a:pPr>
            <a:r>
              <a:rPr lang="nl-NL" sz="2600" dirty="0"/>
              <a:t> Ben je overtuigd? Waarom?</a:t>
            </a:r>
          </a:p>
          <a:p>
            <a:pPr>
              <a:buFont typeface="Wingdings" panose="05000000000000000000" pitchFamily="2" charset="2"/>
              <a:buChar char="§"/>
            </a:pPr>
            <a:r>
              <a:rPr lang="nl-NL" sz="2600" dirty="0"/>
              <a:t> Leg het beoordelingsformulier rapportage schrijven ernaast.</a:t>
            </a:r>
          </a:p>
          <a:p>
            <a:pPr>
              <a:buFont typeface="Wingdings" panose="05000000000000000000" pitchFamily="2" charset="2"/>
              <a:buChar char="§"/>
            </a:pPr>
            <a:r>
              <a:rPr lang="nl-NL" sz="2600" dirty="0"/>
              <a:t> Hoe ga je het aanpakken als je zelf gaat schrijven? </a:t>
            </a:r>
          </a:p>
          <a:p>
            <a:pPr>
              <a:buFont typeface="Wingdings" panose="05000000000000000000" pitchFamily="2" charset="2"/>
              <a:buChar char="§"/>
            </a:pPr>
            <a:r>
              <a:rPr lang="nl-NL" sz="2600" dirty="0"/>
              <a:t> Wat neem jij mee uit dit voorbeeld?</a:t>
            </a:r>
          </a:p>
          <a:p>
            <a:pPr>
              <a:buFont typeface="Wingdings" panose="05000000000000000000" pitchFamily="2" charset="2"/>
              <a:buChar char="§"/>
            </a:pPr>
            <a:endParaRPr lang="nl-NL" sz="2600" dirty="0"/>
          </a:p>
          <a:p>
            <a:pPr>
              <a:buFont typeface="Wingdings" panose="05000000000000000000" pitchFamily="2" charset="2"/>
              <a:buChar char="§"/>
            </a:pPr>
            <a:r>
              <a:rPr lang="nl-NL" sz="2600" dirty="0"/>
              <a:t> Bespreek jouw bevindingen met de buurman/-vrouw</a:t>
            </a:r>
          </a:p>
          <a:p>
            <a:pPr>
              <a:buFont typeface="Wingdings" panose="05000000000000000000" pitchFamily="2" charset="2"/>
              <a:buChar char="§"/>
            </a:pPr>
            <a:endParaRPr lang="nl-NL" sz="2600" dirty="0"/>
          </a:p>
          <a:p>
            <a:pPr>
              <a:buFont typeface="Wingdings" panose="05000000000000000000" pitchFamily="2" charset="2"/>
              <a:buChar char="§"/>
            </a:pPr>
            <a:r>
              <a:rPr lang="nl-NL" sz="2600" dirty="0"/>
              <a:t> </a:t>
            </a:r>
            <a:r>
              <a:rPr lang="nl-NL" sz="2600" b="1" dirty="0"/>
              <a:t>Plenaire terugkoppeling</a:t>
            </a:r>
          </a:p>
          <a:p>
            <a:pPr>
              <a:buFont typeface="Wingdings" panose="05000000000000000000" pitchFamily="2" charset="2"/>
              <a:buChar char="§"/>
            </a:pPr>
            <a:endParaRPr lang="nl-NL" dirty="0"/>
          </a:p>
          <a:p>
            <a:pPr>
              <a:buFont typeface="Wingdings" panose="05000000000000000000" pitchFamily="2" charset="2"/>
              <a:buChar char="§"/>
            </a:pPr>
            <a:endParaRPr lang="nl-NL" dirty="0"/>
          </a:p>
        </p:txBody>
      </p:sp>
      <p:sp>
        <p:nvSpPr>
          <p:cNvPr id="4" name="Tijdelijke aanduiding voor voettekst 3"/>
          <p:cNvSpPr>
            <a:spLocks noGrp="1"/>
          </p:cNvSpPr>
          <p:nvPr>
            <p:ph type="ftr" sz="quarter" idx="11"/>
          </p:nvPr>
        </p:nvSpPr>
        <p:spPr/>
        <p:txBody>
          <a:bodyPr/>
          <a:lstStyle/>
          <a:p>
            <a:endParaRPr lang="en-US" dirty="0"/>
          </a:p>
        </p:txBody>
      </p:sp>
      <p:pic>
        <p:nvPicPr>
          <p:cNvPr id="7" name="Picture 2" descr="Arabisch oefenen | Fusha.nl">
            <a:extLst>
              <a:ext uri="{FF2B5EF4-FFF2-40B4-BE49-F238E27FC236}">
                <a16:creationId xmlns:a16="http://schemas.microsoft.com/office/drawing/2014/main" id="{CD6C83B9-CCE0-439A-99DE-FCF689CE1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340" y="4005519"/>
            <a:ext cx="1719908" cy="171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7907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BEF82-BD60-46BD-9FC2-02EB79E8F558}"/>
              </a:ext>
            </a:extLst>
          </p:cNvPr>
          <p:cNvSpPr>
            <a:spLocks noGrp="1"/>
          </p:cNvSpPr>
          <p:nvPr>
            <p:ph type="title"/>
          </p:nvPr>
        </p:nvSpPr>
        <p:spPr/>
        <p:txBody>
          <a:bodyPr/>
          <a:lstStyle/>
          <a:p>
            <a:r>
              <a:rPr lang="nl-NL" dirty="0"/>
              <a:t>Optioneel: oefenmateriaal voorbereiding assessment</a:t>
            </a:r>
          </a:p>
        </p:txBody>
      </p:sp>
      <p:sp>
        <p:nvSpPr>
          <p:cNvPr id="3" name="Tijdelijke aanduiding voor inhoud 2">
            <a:extLst>
              <a:ext uri="{FF2B5EF4-FFF2-40B4-BE49-F238E27FC236}">
                <a16:creationId xmlns:a16="http://schemas.microsoft.com/office/drawing/2014/main" id="{D039D1DA-3B54-42A4-ACAA-EA933A754FB8}"/>
              </a:ext>
            </a:extLst>
          </p:cNvPr>
          <p:cNvSpPr>
            <a:spLocks noGrp="1"/>
          </p:cNvSpPr>
          <p:nvPr>
            <p:ph idx="1"/>
          </p:nvPr>
        </p:nvSpPr>
        <p:spPr/>
        <p:txBody>
          <a:bodyPr/>
          <a:lstStyle/>
          <a:p>
            <a:pPr>
              <a:buFont typeface="Wingdings" panose="05000000000000000000" pitchFamily="2" charset="2"/>
              <a:buChar char="§"/>
            </a:pPr>
            <a:r>
              <a:rPr lang="nl-NL" dirty="0"/>
              <a:t>  met het de laatste opdracht op de website kun je oefenen met het</a:t>
            </a:r>
          </a:p>
          <a:p>
            <a:pPr lvl="1">
              <a:buFont typeface="Wingdings" panose="05000000000000000000" pitchFamily="2" charset="2"/>
              <a:buChar char="§"/>
            </a:pPr>
            <a:r>
              <a:rPr lang="nl-NL" dirty="0"/>
              <a:t>maken van een gespreksleidraad</a:t>
            </a:r>
          </a:p>
          <a:p>
            <a:pPr lvl="1">
              <a:buFont typeface="Wingdings" panose="05000000000000000000" pitchFamily="2" charset="2"/>
              <a:buChar char="§"/>
            </a:pPr>
            <a:r>
              <a:rPr lang="nl-NL" dirty="0"/>
              <a:t>schrijven van een (deel)rapportage</a:t>
            </a:r>
          </a:p>
          <a:p>
            <a:pPr marL="201168" lvl="1" indent="0">
              <a:buNone/>
            </a:pPr>
            <a:endParaRPr lang="nl-NL" dirty="0"/>
          </a:p>
          <a:p>
            <a:pPr marL="201168" lvl="1" indent="0">
              <a:buNone/>
            </a:pPr>
            <a:r>
              <a:rPr lang="nl-NL" dirty="0"/>
              <a:t>Zie </a:t>
            </a:r>
            <a:r>
              <a:rPr lang="nl-NL" dirty="0">
                <a:hlinkClick r:id="rId2"/>
              </a:rPr>
              <a:t>www.bureausterk.nl/IH-training-gecertificeerdassessor</a:t>
            </a:r>
            <a:endParaRPr lang="nl-NL" dirty="0"/>
          </a:p>
          <a:p>
            <a:pPr marL="201168" lvl="1" indent="0">
              <a:buNone/>
            </a:pPr>
            <a:endParaRPr lang="nl-NL" dirty="0"/>
          </a:p>
          <a:p>
            <a:pPr lvl="1">
              <a:buFont typeface="Wingdings" panose="05000000000000000000" pitchFamily="2" charset="2"/>
              <a:buChar char="§"/>
            </a:pPr>
            <a:r>
              <a:rPr lang="nl-NL" dirty="0"/>
              <a:t>zie het als een ‘digitaal’ gevuld portfolio.</a:t>
            </a:r>
          </a:p>
          <a:p>
            <a:pPr lvl="1">
              <a:buFont typeface="Wingdings" panose="05000000000000000000" pitchFamily="2" charset="2"/>
              <a:buChar char="§"/>
            </a:pPr>
            <a:r>
              <a:rPr lang="nl-NL" dirty="0"/>
              <a:t>laat de beoordelingsstandaard met beschrijving beroepstaken leidend zijn</a:t>
            </a:r>
          </a:p>
          <a:p>
            <a:pPr lvl="1">
              <a:buFont typeface="Wingdings" panose="05000000000000000000" pitchFamily="2" charset="2"/>
              <a:buChar char="§"/>
            </a:pPr>
            <a:r>
              <a:rPr lang="nl-NL" dirty="0"/>
              <a:t>maak </a:t>
            </a:r>
            <a:r>
              <a:rPr lang="nl-NL" dirty="0" err="1"/>
              <a:t>ahv</a:t>
            </a:r>
            <a:r>
              <a:rPr lang="nl-NL" dirty="0"/>
              <a:t> de documenten een gespreksleidraad</a:t>
            </a:r>
          </a:p>
          <a:p>
            <a:pPr lvl="1">
              <a:buFont typeface="Wingdings" panose="05000000000000000000" pitchFamily="2" charset="2"/>
              <a:buChar char="§"/>
            </a:pPr>
            <a:r>
              <a:rPr lang="nl-NL" dirty="0"/>
              <a:t>schrijf een (deel) van de rapportage door het geluidsfragment als een (deel van het) CGI te beschouwen. </a:t>
            </a:r>
          </a:p>
          <a:p>
            <a:pPr lvl="1"/>
            <a:endParaRPr lang="nl-NL" dirty="0"/>
          </a:p>
        </p:txBody>
      </p:sp>
      <p:sp>
        <p:nvSpPr>
          <p:cNvPr id="4" name="Tijdelijke aanduiding voor voettekst 3">
            <a:extLst>
              <a:ext uri="{FF2B5EF4-FFF2-40B4-BE49-F238E27FC236}">
                <a16:creationId xmlns:a16="http://schemas.microsoft.com/office/drawing/2014/main" id="{ACCE52EE-D9EC-47F7-B4B1-A5AED03B074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44020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AF06E5-EB75-4387-9F98-604EB338EE5F}"/>
              </a:ext>
            </a:extLst>
          </p:cNvPr>
          <p:cNvSpPr>
            <a:spLocks noGrp="1"/>
          </p:cNvSpPr>
          <p:nvPr>
            <p:ph type="title"/>
          </p:nvPr>
        </p:nvSpPr>
        <p:spPr/>
        <p:txBody>
          <a:bodyPr/>
          <a:lstStyle/>
          <a:p>
            <a:r>
              <a:rPr lang="nl-NL" dirty="0"/>
              <a:t>Missie &amp; visie Inholland</a:t>
            </a:r>
          </a:p>
        </p:txBody>
      </p:sp>
      <p:sp>
        <p:nvSpPr>
          <p:cNvPr id="3" name="Tijdelijke aanduiding voor inhoud 2">
            <a:extLst>
              <a:ext uri="{FF2B5EF4-FFF2-40B4-BE49-F238E27FC236}">
                <a16:creationId xmlns:a16="http://schemas.microsoft.com/office/drawing/2014/main" id="{6EF3EDD0-8CB9-4282-B563-153E6E0C3ACE}"/>
              </a:ext>
            </a:extLst>
          </p:cNvPr>
          <p:cNvSpPr>
            <a:spLocks noGrp="1"/>
          </p:cNvSpPr>
          <p:nvPr>
            <p:ph idx="1"/>
          </p:nvPr>
        </p:nvSpPr>
        <p:spPr/>
        <p:txBody>
          <a:bodyPr>
            <a:normAutofit/>
          </a:bodyPr>
          <a:lstStyle/>
          <a:p>
            <a:pPr marL="0" indent="0">
              <a:buNone/>
            </a:pPr>
            <a:r>
              <a:rPr lang="nl-NL" dirty="0"/>
              <a:t>Inholland draagt bij aan de uitdagingen in de Randstad</a:t>
            </a:r>
          </a:p>
          <a:p>
            <a:pPr>
              <a:buFont typeface="Wingdings" panose="05000000000000000000" pitchFamily="2" charset="2"/>
              <a:buChar char="§"/>
            </a:pPr>
            <a:r>
              <a:rPr lang="nl-NL" dirty="0"/>
              <a:t>   </a:t>
            </a:r>
            <a:r>
              <a:rPr lang="nl-NL" b="1" dirty="0"/>
              <a:t>bijdrage aan de samenleving met onderwijs </a:t>
            </a:r>
            <a:r>
              <a:rPr lang="nl-NL" dirty="0"/>
              <a:t>voor studenten en professionals en praktijkgericht onderzoek voor de beroepspraktijk. </a:t>
            </a:r>
          </a:p>
          <a:p>
            <a:pPr>
              <a:buFont typeface="Wingdings" panose="05000000000000000000" pitchFamily="2" charset="2"/>
              <a:buChar char="§"/>
            </a:pPr>
            <a:r>
              <a:rPr lang="nl-NL" dirty="0"/>
              <a:t>   </a:t>
            </a:r>
            <a:r>
              <a:rPr lang="nl-NL" b="1" dirty="0"/>
              <a:t>duurzaam, gezond en creatief </a:t>
            </a:r>
            <a:r>
              <a:rPr lang="nl-NL" dirty="0"/>
              <a:t>zijn leidende thema’s</a:t>
            </a:r>
            <a:endParaRPr lang="nl-NL" b="1" dirty="0"/>
          </a:p>
          <a:p>
            <a:pPr>
              <a:buFont typeface="Wingdings" panose="05000000000000000000" pitchFamily="2" charset="2"/>
              <a:buChar char="§"/>
            </a:pPr>
            <a:r>
              <a:rPr lang="nl-NL" b="1" dirty="0"/>
              <a:t>   samenwerking </a:t>
            </a:r>
            <a:r>
              <a:rPr lang="nl-NL" dirty="0"/>
              <a:t>met het beroepenveld, overheden en maatschappelijke partners. </a:t>
            </a:r>
          </a:p>
          <a:p>
            <a:pPr>
              <a:buFont typeface="Wingdings" panose="05000000000000000000" pitchFamily="2" charset="2"/>
              <a:buChar char="§"/>
            </a:pPr>
            <a:r>
              <a:rPr lang="nl-NL" dirty="0"/>
              <a:t>   </a:t>
            </a:r>
            <a:r>
              <a:rPr lang="nl-NL" b="1" dirty="0"/>
              <a:t>persoonlijk en dichtbij</a:t>
            </a:r>
          </a:p>
          <a:p>
            <a:pPr>
              <a:buFont typeface="Wingdings" panose="05000000000000000000" pitchFamily="2" charset="2"/>
              <a:buChar char="§"/>
            </a:pPr>
            <a:r>
              <a:rPr lang="nl-NL" b="1" dirty="0"/>
              <a:t>   ruimte voor ontwikkeling als professional en als mens </a:t>
            </a:r>
            <a:r>
              <a:rPr lang="nl-NL" dirty="0"/>
              <a:t>door zowel succes als tegenslag </a:t>
            </a:r>
          </a:p>
          <a:p>
            <a:pPr>
              <a:buFont typeface="Wingdings" panose="05000000000000000000" pitchFamily="2" charset="2"/>
              <a:buChar char="§"/>
            </a:pPr>
            <a:r>
              <a:rPr lang="nl-NL" dirty="0"/>
              <a:t>   </a:t>
            </a:r>
            <a:r>
              <a:rPr lang="nl-NL" b="1" dirty="0"/>
              <a:t>diversiteit</a:t>
            </a:r>
            <a:r>
              <a:rPr lang="nl-NL" dirty="0"/>
              <a:t> is daarbij een kracht.</a:t>
            </a:r>
          </a:p>
        </p:txBody>
      </p:sp>
      <p:sp>
        <p:nvSpPr>
          <p:cNvPr id="4" name="Tijdelijke aanduiding voor voettekst 3">
            <a:extLst>
              <a:ext uri="{FF2B5EF4-FFF2-40B4-BE49-F238E27FC236}">
                <a16:creationId xmlns:a16="http://schemas.microsoft.com/office/drawing/2014/main" id="{D8EF87AA-C83D-4BD9-8C13-1D71941106B6}"/>
              </a:ext>
            </a:extLst>
          </p:cNvPr>
          <p:cNvSpPr>
            <a:spLocks noGrp="1"/>
          </p:cNvSpPr>
          <p:nvPr>
            <p:ph type="ftr" sz="quarter" idx="11"/>
          </p:nvPr>
        </p:nvSpPr>
        <p:spPr/>
        <p:txBody>
          <a:bodyPr/>
          <a:lstStyle/>
          <a:p>
            <a:endParaRPr lang="en-US" dirty="0"/>
          </a:p>
        </p:txBody>
      </p:sp>
      <p:pic>
        <p:nvPicPr>
          <p:cNvPr id="2052" name="Picture 4" descr="Afbeeldingsresultaat voor wereldstad">
            <a:extLst>
              <a:ext uri="{FF2B5EF4-FFF2-40B4-BE49-F238E27FC236}">
                <a16:creationId xmlns:a16="http://schemas.microsoft.com/office/drawing/2014/main" id="{720383F4-B41B-42BE-AAD2-15E331D73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326" y="540148"/>
            <a:ext cx="1901313" cy="142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958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D36A7-48B4-462C-839A-565BFC364C10}"/>
              </a:ext>
            </a:extLst>
          </p:cNvPr>
          <p:cNvSpPr>
            <a:spLocks noGrp="1"/>
          </p:cNvSpPr>
          <p:nvPr>
            <p:ph type="title"/>
          </p:nvPr>
        </p:nvSpPr>
        <p:spPr/>
        <p:txBody>
          <a:bodyPr/>
          <a:lstStyle/>
          <a:p>
            <a:r>
              <a:rPr lang="nl-NL" dirty="0"/>
              <a:t>Eigen kwaliteiten</a:t>
            </a:r>
          </a:p>
        </p:txBody>
      </p:sp>
      <p:sp>
        <p:nvSpPr>
          <p:cNvPr id="3" name="Tijdelijke aanduiding voor inhoud 2">
            <a:extLst>
              <a:ext uri="{FF2B5EF4-FFF2-40B4-BE49-F238E27FC236}">
                <a16:creationId xmlns:a16="http://schemas.microsoft.com/office/drawing/2014/main" id="{E4552F93-E983-4D54-AF94-D52E7B2E9456}"/>
              </a:ext>
            </a:extLst>
          </p:cNvPr>
          <p:cNvSpPr>
            <a:spLocks noGrp="1"/>
          </p:cNvSpPr>
          <p:nvPr>
            <p:ph idx="1"/>
          </p:nvPr>
        </p:nvSpPr>
        <p:spPr/>
        <p:txBody>
          <a:bodyPr>
            <a:normAutofit lnSpcReduction="10000"/>
          </a:bodyPr>
          <a:lstStyle/>
          <a:p>
            <a:pPr>
              <a:lnSpc>
                <a:spcPct val="80000"/>
              </a:lnSpc>
              <a:buFont typeface="Wingdings" panose="05000000000000000000" pitchFamily="2" charset="2"/>
              <a:buChar char="§"/>
            </a:pPr>
            <a:r>
              <a:rPr lang="nl-NL" dirty="0"/>
              <a:t>   </a:t>
            </a:r>
            <a:r>
              <a:rPr lang="nl-NL" sz="2100" dirty="0"/>
              <a:t>Pak je eigen STERKscan erbij</a:t>
            </a:r>
          </a:p>
          <a:p>
            <a:pPr>
              <a:lnSpc>
                <a:spcPct val="80000"/>
              </a:lnSpc>
              <a:buFont typeface="Wingdings" panose="05000000000000000000" pitchFamily="2" charset="2"/>
              <a:buChar char="§"/>
            </a:pPr>
            <a:r>
              <a:rPr lang="nl-NL" sz="2100" dirty="0"/>
              <a:t>   Welke kwaliteiten, inzichten verbind je en zet je in bij het  leerwegonafhankelijk valideren? </a:t>
            </a:r>
          </a:p>
          <a:p>
            <a:pPr>
              <a:lnSpc>
                <a:spcPct val="80000"/>
              </a:lnSpc>
              <a:buFont typeface="Wingdings" panose="05000000000000000000" pitchFamily="2" charset="2"/>
              <a:buChar char="§"/>
            </a:pPr>
            <a:r>
              <a:rPr lang="nl-NL" sz="2100" dirty="0"/>
              <a:t>   Deel een trotsmoment gesprek/ beoordeling</a:t>
            </a:r>
          </a:p>
          <a:p>
            <a:pPr>
              <a:lnSpc>
                <a:spcPct val="80000"/>
              </a:lnSpc>
              <a:buFont typeface="Wingdings" panose="05000000000000000000" pitchFamily="2" charset="2"/>
              <a:buChar char="§"/>
            </a:pPr>
            <a:r>
              <a:rPr lang="nl-NL" sz="2100" dirty="0"/>
              <a:t>   Koppel jouw persoons- en professionele kenmerken aan het succes van het trotsmoment</a:t>
            </a:r>
          </a:p>
          <a:p>
            <a:pPr>
              <a:lnSpc>
                <a:spcPct val="80000"/>
              </a:lnSpc>
              <a:buFont typeface="Wingdings" panose="05000000000000000000" pitchFamily="2" charset="2"/>
              <a:buChar char="§"/>
            </a:pPr>
            <a:r>
              <a:rPr lang="nl-NL" sz="2100" dirty="0"/>
              <a:t>   </a:t>
            </a:r>
            <a:r>
              <a:rPr lang="nl-NL" sz="2100" b="1" dirty="0"/>
              <a:t>Wat wens je dat een student nadien teruggeeft over het CGI en     rapportage? </a:t>
            </a:r>
          </a:p>
          <a:p>
            <a:pPr lvl="1">
              <a:lnSpc>
                <a:spcPct val="80000"/>
              </a:lnSpc>
              <a:spcBef>
                <a:spcPts val="1200"/>
              </a:spcBef>
              <a:spcAft>
                <a:spcPts val="200"/>
              </a:spcAft>
              <a:buSzPct val="100000"/>
              <a:buFont typeface="Wingdings" panose="05000000000000000000" pitchFamily="2" charset="2"/>
              <a:buChar char="§"/>
            </a:pPr>
            <a:r>
              <a:rPr lang="nl-NL" sz="2100" dirty="0">
                <a:solidFill>
                  <a:schemeClr val="tx1"/>
                </a:solidFill>
              </a:rPr>
              <a:t>Noteer op STERK-kaartje </a:t>
            </a:r>
          </a:p>
          <a:p>
            <a:pPr lvl="1">
              <a:buFont typeface="Wingdings" panose="05000000000000000000" pitchFamily="2" charset="2"/>
              <a:buChar char="§"/>
            </a:pPr>
            <a:endParaRPr lang="nl-NL" dirty="0"/>
          </a:p>
          <a:p>
            <a:pPr marL="0" indent="0">
              <a:buNone/>
            </a:pPr>
            <a:r>
              <a:rPr lang="nl-NL" b="1" dirty="0"/>
              <a:t> Plenaire terugkoppeling</a:t>
            </a:r>
          </a:p>
        </p:txBody>
      </p:sp>
      <p:sp>
        <p:nvSpPr>
          <p:cNvPr id="4" name="Tijdelijke aanduiding voor voettekst 3">
            <a:extLst>
              <a:ext uri="{FF2B5EF4-FFF2-40B4-BE49-F238E27FC236}">
                <a16:creationId xmlns:a16="http://schemas.microsoft.com/office/drawing/2014/main" id="{184A2806-F13A-40C4-A5B1-46E98D8916F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1330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059F2-090D-495E-973F-7DF70C1488C3}"/>
              </a:ext>
            </a:extLst>
          </p:cNvPr>
          <p:cNvSpPr>
            <a:spLocks noGrp="1"/>
          </p:cNvSpPr>
          <p:nvPr>
            <p:ph type="title"/>
          </p:nvPr>
        </p:nvSpPr>
        <p:spPr/>
        <p:txBody>
          <a:bodyPr/>
          <a:lstStyle/>
          <a:p>
            <a:r>
              <a:rPr lang="nl-NL" dirty="0"/>
              <a:t>De bedoeling! </a:t>
            </a:r>
          </a:p>
        </p:txBody>
      </p:sp>
      <p:pic>
        <p:nvPicPr>
          <p:cNvPr id="5" name="Tijdelijke aanduiding voor inhoud 4">
            <a:hlinkClick r:id="rId2"/>
            <a:extLst>
              <a:ext uri="{FF2B5EF4-FFF2-40B4-BE49-F238E27FC236}">
                <a16:creationId xmlns:a16="http://schemas.microsoft.com/office/drawing/2014/main" id="{558234F2-86C4-444B-BC43-526CDECA24D0}"/>
              </a:ext>
            </a:extLst>
          </p:cNvPr>
          <p:cNvPicPr>
            <a:picLocks noGrp="1" noChangeAspect="1"/>
          </p:cNvPicPr>
          <p:nvPr>
            <p:ph idx="1"/>
          </p:nvPr>
        </p:nvPicPr>
        <p:blipFill rotWithShape="1">
          <a:blip r:embed="rId3"/>
          <a:srcRect l="22552" t="26815" r="20242" b="6954"/>
          <a:stretch/>
        </p:blipFill>
        <p:spPr>
          <a:xfrm>
            <a:off x="1764661" y="2226609"/>
            <a:ext cx="5614677" cy="3521069"/>
          </a:xfrm>
          <a:prstGeom prst="rect">
            <a:avLst/>
          </a:prstGeom>
        </p:spPr>
      </p:pic>
      <p:sp>
        <p:nvSpPr>
          <p:cNvPr id="4" name="Tijdelijke aanduiding voor voettekst 3">
            <a:extLst>
              <a:ext uri="{FF2B5EF4-FFF2-40B4-BE49-F238E27FC236}">
                <a16:creationId xmlns:a16="http://schemas.microsoft.com/office/drawing/2014/main" id="{20CABE06-D483-4CD4-B31A-A8641A8926F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035997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40449-9FE7-4E2A-BE7C-DCDFA87FB691}"/>
              </a:ext>
            </a:extLst>
          </p:cNvPr>
          <p:cNvSpPr>
            <a:spLocks noGrp="1"/>
          </p:cNvSpPr>
          <p:nvPr>
            <p:ph type="title"/>
          </p:nvPr>
        </p:nvSpPr>
        <p:spPr/>
        <p:txBody>
          <a:bodyPr/>
          <a:lstStyle/>
          <a:p>
            <a:r>
              <a:rPr lang="nl-NL" dirty="0"/>
              <a:t> </a:t>
            </a:r>
          </a:p>
        </p:txBody>
      </p:sp>
      <p:pic>
        <p:nvPicPr>
          <p:cNvPr id="5" name="Tijdelijke aanduiding voor inhoud 4">
            <a:extLst>
              <a:ext uri="{FF2B5EF4-FFF2-40B4-BE49-F238E27FC236}">
                <a16:creationId xmlns:a16="http://schemas.microsoft.com/office/drawing/2014/main" id="{D2465C46-A72A-4AC5-8B22-75EC2E5ADADD}"/>
              </a:ext>
            </a:extLst>
          </p:cNvPr>
          <p:cNvPicPr>
            <a:picLocks noGrp="1" noChangeAspect="1"/>
          </p:cNvPicPr>
          <p:nvPr>
            <p:ph idx="1"/>
          </p:nvPr>
        </p:nvPicPr>
        <p:blipFill rotWithShape="1">
          <a:blip r:embed="rId3"/>
          <a:srcRect l="39206" t="30321" r="17840" b="12182"/>
          <a:stretch/>
        </p:blipFill>
        <p:spPr>
          <a:xfrm>
            <a:off x="1393642" y="1746499"/>
            <a:ext cx="6112684" cy="4346797"/>
          </a:xfrm>
          <a:prstGeom prst="rect">
            <a:avLst/>
          </a:prstGeom>
        </p:spPr>
      </p:pic>
      <p:sp>
        <p:nvSpPr>
          <p:cNvPr id="4" name="Tijdelijke aanduiding voor voettekst 3">
            <a:extLst>
              <a:ext uri="{FF2B5EF4-FFF2-40B4-BE49-F238E27FC236}">
                <a16:creationId xmlns:a16="http://schemas.microsoft.com/office/drawing/2014/main" id="{E9BCEC9C-09FC-491D-8D55-1596FAC9B60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126439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3C432-0F67-4489-B128-6341C49A37ED}"/>
              </a:ext>
            </a:extLst>
          </p:cNvPr>
          <p:cNvSpPr>
            <a:spLocks noGrp="1"/>
          </p:cNvSpPr>
          <p:nvPr>
            <p:ph type="title"/>
          </p:nvPr>
        </p:nvSpPr>
        <p:spPr/>
        <p:txBody>
          <a:bodyPr/>
          <a:lstStyle/>
          <a:p>
            <a:r>
              <a:rPr lang="nl-NL" dirty="0"/>
              <a:t>Check </a:t>
            </a:r>
            <a:r>
              <a:rPr lang="nl-NL" dirty="0" err="1"/>
              <a:t>check</a:t>
            </a:r>
            <a:r>
              <a:rPr lang="nl-NL" dirty="0"/>
              <a:t> dubbel check </a:t>
            </a:r>
          </a:p>
        </p:txBody>
      </p:sp>
      <p:sp>
        <p:nvSpPr>
          <p:cNvPr id="3" name="Tijdelijke aanduiding voor inhoud 2">
            <a:extLst>
              <a:ext uri="{FF2B5EF4-FFF2-40B4-BE49-F238E27FC236}">
                <a16:creationId xmlns:a16="http://schemas.microsoft.com/office/drawing/2014/main" id="{C0F11D15-F77C-47DF-BDCF-02DC51D05FB2}"/>
              </a:ext>
            </a:extLst>
          </p:cNvPr>
          <p:cNvSpPr>
            <a:spLocks noGrp="1"/>
          </p:cNvSpPr>
          <p:nvPr>
            <p:ph idx="1"/>
          </p:nvPr>
        </p:nvSpPr>
        <p:spPr/>
        <p:txBody>
          <a:bodyPr>
            <a:normAutofit/>
          </a:bodyPr>
          <a:lstStyle/>
          <a:p>
            <a:pPr>
              <a:buFont typeface="Wingdings" panose="05000000000000000000" pitchFamily="2" charset="2"/>
              <a:buChar char="§"/>
            </a:pPr>
            <a:r>
              <a:rPr lang="nl-NL" dirty="0"/>
              <a:t>   Resoneren de 2 beelden en de bedoeling?</a:t>
            </a:r>
          </a:p>
          <a:p>
            <a:pPr>
              <a:buFont typeface="Wingdings" panose="05000000000000000000" pitchFamily="2" charset="2"/>
              <a:buChar char="§"/>
            </a:pPr>
            <a:r>
              <a:rPr lang="nl-NL" dirty="0"/>
              <a:t>   Hoe is er een verbinding tussen </a:t>
            </a:r>
            <a:r>
              <a:rPr lang="nl-NL" b="1" dirty="0">
                <a:solidFill>
                  <a:srgbClr val="0070C0"/>
                </a:solidFill>
              </a:rPr>
              <a:t>de bedoeling </a:t>
            </a:r>
            <a:r>
              <a:rPr lang="nl-NL" dirty="0"/>
              <a:t>en de tekst op het STERK-kaartje? </a:t>
            </a:r>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6D0230EA-7655-4544-9133-8DB14A1E205B}"/>
              </a:ext>
            </a:extLst>
          </p:cNvPr>
          <p:cNvSpPr>
            <a:spLocks noGrp="1"/>
          </p:cNvSpPr>
          <p:nvPr>
            <p:ph type="ftr" sz="quarter" idx="11"/>
          </p:nvPr>
        </p:nvSpPr>
        <p:spPr/>
        <p:txBody>
          <a:bodyPr/>
          <a:lstStyle/>
          <a:p>
            <a:endParaRPr lang="en-US" dirty="0"/>
          </a:p>
        </p:txBody>
      </p:sp>
      <p:pic>
        <p:nvPicPr>
          <p:cNvPr id="6" name="Picture 2" descr="Vonken van steiger Poster - Anders Gefotografeerd | OhMyPrints">
            <a:extLst>
              <a:ext uri="{FF2B5EF4-FFF2-40B4-BE49-F238E27FC236}">
                <a16:creationId xmlns:a16="http://schemas.microsoft.com/office/drawing/2014/main" id="{C364C428-A4AE-45DE-95BE-DBF33200B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518" y="3429000"/>
            <a:ext cx="3404963" cy="225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01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Certificaat</a:t>
            </a:r>
          </a:p>
        </p:txBody>
      </p:sp>
      <p:sp>
        <p:nvSpPr>
          <p:cNvPr id="4" name="Tijdelijke aanduiding voor datum 3"/>
          <p:cNvSpPr>
            <a:spLocks noGrp="1"/>
          </p:cNvSpPr>
          <p:nvPr>
            <p:ph type="dt" sz="half" idx="10"/>
          </p:nvPr>
        </p:nvSpPr>
        <p:spPr/>
        <p:txBody>
          <a:bodyPr/>
          <a:lstStyle/>
          <a:p>
            <a:pPr>
              <a:defRPr/>
            </a:pPr>
            <a:fld id="{FBC5508E-A7F7-4E27-BF37-13B7C7460029}" type="datetime1">
              <a:rPr lang="nl-NL" smtClean="0"/>
              <a:t>13-5-2024</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pic>
        <p:nvPicPr>
          <p:cNvPr id="7" name="Afbeelding 6"/>
          <p:cNvPicPr/>
          <p:nvPr/>
        </p:nvPicPr>
        <p:blipFill rotWithShape="1">
          <a:blip r:embed="rId2"/>
          <a:srcRect l="37699" t="26171" r="39318" b="16193"/>
          <a:stretch/>
        </p:blipFill>
        <p:spPr bwMode="auto">
          <a:xfrm>
            <a:off x="5947438" y="1556792"/>
            <a:ext cx="2607116" cy="3737804"/>
          </a:xfrm>
          <a:prstGeom prst="rect">
            <a:avLst/>
          </a:prstGeom>
          <a:ln>
            <a:noFill/>
          </a:ln>
          <a:extLst>
            <a:ext uri="{53640926-AAD7-44D8-BBD7-CCE9431645EC}">
              <a14:shadowObscured xmlns:a14="http://schemas.microsoft.com/office/drawing/2010/main"/>
            </a:ext>
          </a:extLst>
        </p:spPr>
      </p:pic>
      <p:sp>
        <p:nvSpPr>
          <p:cNvPr id="3" name="Tijdelijke aanduiding voor inhoud 2"/>
          <p:cNvSpPr>
            <a:spLocks noGrp="1"/>
          </p:cNvSpPr>
          <p:nvPr>
            <p:ph idx="1"/>
          </p:nvPr>
        </p:nvSpPr>
        <p:spPr>
          <a:xfrm>
            <a:off x="914400" y="2116385"/>
            <a:ext cx="8229600" cy="4525963"/>
          </a:xfrm>
        </p:spPr>
        <p:txBody>
          <a:bodyPr/>
          <a:lstStyle/>
          <a:p>
            <a:pPr>
              <a:buFont typeface="Wingdings" panose="05000000000000000000" pitchFamily="2" charset="2"/>
              <a:buChar char="§"/>
            </a:pPr>
            <a:r>
              <a:rPr lang="nl-NL" dirty="0"/>
              <a:t> thuisopdracht - </a:t>
            </a:r>
            <a:r>
              <a:rPr lang="nl-NL" dirty="0" err="1"/>
              <a:t>STERKscan</a:t>
            </a:r>
            <a:endParaRPr lang="nl-NL" dirty="0"/>
          </a:p>
          <a:p>
            <a:pPr>
              <a:buFont typeface="Wingdings" panose="05000000000000000000" pitchFamily="2" charset="2"/>
              <a:buChar char="§"/>
            </a:pPr>
            <a:r>
              <a:rPr lang="nl-NL" dirty="0"/>
              <a:t> voorbereidingen bespreken</a:t>
            </a:r>
          </a:p>
          <a:p>
            <a:pPr>
              <a:buFont typeface="Wingdings" panose="05000000000000000000" pitchFamily="2" charset="2"/>
              <a:buChar char="§"/>
            </a:pPr>
            <a:r>
              <a:rPr lang="nl-NL" dirty="0"/>
              <a:t> 2x CGI – lesbezoek – video-opnames (tel, laptop)</a:t>
            </a:r>
          </a:p>
          <a:p>
            <a:pPr lvl="1">
              <a:buFont typeface="Wingdings" panose="05000000000000000000" pitchFamily="2" charset="2"/>
              <a:buChar char="§"/>
            </a:pPr>
            <a:r>
              <a:rPr lang="nl-NL" dirty="0"/>
              <a:t>Kernvragen bewaren voor intervisie</a:t>
            </a:r>
          </a:p>
          <a:p>
            <a:pPr lvl="1">
              <a:buFont typeface="Wingdings" panose="05000000000000000000" pitchFamily="2" charset="2"/>
              <a:buChar char="§"/>
            </a:pPr>
            <a:r>
              <a:rPr lang="nl-NL" dirty="0"/>
              <a:t>Hoorbaar toestemming student</a:t>
            </a:r>
          </a:p>
          <a:p>
            <a:pPr lvl="1">
              <a:buFont typeface="Wingdings" panose="05000000000000000000" pitchFamily="2" charset="2"/>
              <a:buChar char="§"/>
            </a:pPr>
            <a:r>
              <a:rPr lang="nl-NL" dirty="0"/>
              <a:t>Jij bent hoofdassessor – in </a:t>
            </a:r>
            <a:r>
              <a:rPr lang="nl-NL" dirty="0" err="1"/>
              <a:t>the</a:t>
            </a:r>
            <a:r>
              <a:rPr lang="nl-NL" dirty="0"/>
              <a:t> lead </a:t>
            </a:r>
          </a:p>
          <a:p>
            <a:pPr>
              <a:buFont typeface="Wingdings" panose="05000000000000000000" pitchFamily="2" charset="2"/>
              <a:buChar char="§"/>
            </a:pPr>
            <a:r>
              <a:rPr lang="nl-NL" dirty="0"/>
              <a:t> observatielijst getraind assessor</a:t>
            </a:r>
          </a:p>
          <a:p>
            <a:pPr>
              <a:buFont typeface="Wingdings" panose="05000000000000000000" pitchFamily="2" charset="2"/>
              <a:buChar char="§"/>
            </a:pPr>
            <a:r>
              <a:rPr lang="nl-NL" dirty="0"/>
              <a:t> 2 goede rapportages</a:t>
            </a:r>
          </a:p>
          <a:p>
            <a:pPr>
              <a:buFont typeface="Wingdings" panose="05000000000000000000" pitchFamily="2" charset="2"/>
              <a:buChar char="§"/>
            </a:pPr>
            <a:r>
              <a:rPr lang="nl-NL" dirty="0"/>
              <a:t> ontwikkelplan in </a:t>
            </a:r>
            <a:r>
              <a:rPr lang="nl-NL" dirty="0" err="1"/>
              <a:t>STERKscan</a:t>
            </a:r>
            <a:endParaRPr lang="nl-NL" dirty="0"/>
          </a:p>
          <a:p>
            <a:pPr>
              <a:buFont typeface="Wingdings" panose="05000000000000000000" pitchFamily="2" charset="2"/>
              <a:buChar char="§"/>
            </a:pPr>
            <a:r>
              <a:rPr lang="nl-NL" dirty="0"/>
              <a:t> beeldopnames bespreken in intervisie</a:t>
            </a:r>
          </a:p>
        </p:txBody>
      </p:sp>
      <p:pic>
        <p:nvPicPr>
          <p:cNvPr id="8" name="Picture 4" descr="https://bureausterk.nl/storage/blocks/HPzgqX1YsmX9TwL940j13W2GWwoutKADcoPwX0Cb.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838" y="1374783"/>
            <a:ext cx="492921" cy="63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2045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64466-1999-4479-A0D8-907C3531ABDA}"/>
              </a:ext>
            </a:extLst>
          </p:cNvPr>
          <p:cNvSpPr>
            <a:spLocks noGrp="1"/>
          </p:cNvSpPr>
          <p:nvPr>
            <p:ph type="title"/>
          </p:nvPr>
        </p:nvSpPr>
        <p:spPr/>
        <p:txBody>
          <a:bodyPr/>
          <a:lstStyle/>
          <a:p>
            <a:r>
              <a:rPr lang="nl-NL" dirty="0"/>
              <a:t>De mens en professional laten VONKEN</a:t>
            </a:r>
          </a:p>
        </p:txBody>
      </p:sp>
      <p:sp>
        <p:nvSpPr>
          <p:cNvPr id="3" name="Tijdelijke aanduiding voor inhoud 2">
            <a:extLst>
              <a:ext uri="{FF2B5EF4-FFF2-40B4-BE49-F238E27FC236}">
                <a16:creationId xmlns:a16="http://schemas.microsoft.com/office/drawing/2014/main" id="{EC4F3477-2551-4011-8A98-9EC2AFCBF64F}"/>
              </a:ext>
            </a:extLst>
          </p:cNvPr>
          <p:cNvSpPr>
            <a:spLocks noGrp="1"/>
          </p:cNvSpPr>
          <p:nvPr>
            <p:ph idx="1"/>
          </p:nvPr>
        </p:nvSpPr>
        <p:spPr>
          <a:xfrm>
            <a:off x="849746" y="1845734"/>
            <a:ext cx="7764325" cy="4725662"/>
          </a:xfrm>
        </p:spPr>
        <p:txBody>
          <a:bodyPr>
            <a:normAutofit fontScale="32500" lnSpcReduction="20000"/>
          </a:bodyPr>
          <a:lstStyle/>
          <a:p>
            <a:r>
              <a:rPr lang="nl-NL" sz="4000" dirty="0"/>
              <a:t>1   Je kent de STERKscan en zet deze bewust in om o.a. een veilige en uitnodigende setting voor de student te creëren en je eigen professionele identiteit als assessor te onderzoeken en te versterken;</a:t>
            </a:r>
          </a:p>
          <a:p>
            <a:r>
              <a:rPr lang="nl-NL" sz="4000" dirty="0"/>
              <a:t>2   Je kunt uitleggen op basis van welke visie en theoretische kaders de procedure en/of instrumenten zijn ontwikkeld;</a:t>
            </a:r>
          </a:p>
          <a:p>
            <a:r>
              <a:rPr lang="nl-NL" sz="4000" dirty="0"/>
              <a:t>3   Je kunt minimaal drie belangrijke onderdelen uit de EVC-kwaliteitscode 2.0 benoemen; </a:t>
            </a:r>
          </a:p>
          <a:p>
            <a:r>
              <a:rPr lang="nl-NL" sz="4000" dirty="0"/>
              <a:t>4   Je kunt de taken van een assessor benoemen;</a:t>
            </a:r>
          </a:p>
          <a:p>
            <a:r>
              <a:rPr lang="nl-NL" sz="4000" dirty="0"/>
              <a:t>5   Je kunt de stappen van de volgende procedures benoemen: EVC en ‘de start van het CGI’;</a:t>
            </a:r>
          </a:p>
          <a:p>
            <a:r>
              <a:rPr lang="nl-NL" sz="4000" dirty="0"/>
              <a:t>6   Je maakt in de voorbereiding een gespreksleidraad met kernvragen en toetst de bewijzen langs de VRAAK-criteria;</a:t>
            </a:r>
          </a:p>
          <a:p>
            <a:r>
              <a:rPr lang="nl-NL" sz="4000" dirty="0"/>
              <a:t>7   Je bent je bewust van de valkuilen van beoordelen en kunt nagaan hoe je deze met jouw kwaliteiten ‘neutraliseert’;</a:t>
            </a:r>
          </a:p>
          <a:p>
            <a:r>
              <a:rPr lang="nl-NL" sz="4000" dirty="0"/>
              <a:t>8    Je weet hoe de gesprekstechnieken STARRT, L(A)SD, TURBO-vragen bij de voorbereiding en in het CGI in te zetten. Tevens kun je het belang van metacommunicatie en observatie benoemen;</a:t>
            </a:r>
          </a:p>
          <a:p>
            <a:r>
              <a:rPr lang="nl-NL" sz="4000" dirty="0"/>
              <a:t>9   Je kunt volgens de schrijfwijzer een rapportage maken: de beoordelingsdriehoek maakt daarvan onderdeel uit;</a:t>
            </a:r>
          </a:p>
          <a:p>
            <a:r>
              <a:rPr lang="nl-NL" sz="4000" dirty="0"/>
              <a:t>10   Je ontwikkelt je door aan de hand van de kwaliteitsrubriek van Inge Oudkerk Pool (STERKscan 360 graden feedbackscan);</a:t>
            </a:r>
          </a:p>
          <a:p>
            <a:r>
              <a:rPr lang="nl-NL" sz="4000" dirty="0"/>
              <a:t>11   Je beschrijft na de training /intervisie jouw ontwikkelpunt(-en) in de STERKscan met behulp van ‘Mijn ontwikkelplan’ uit. </a:t>
            </a:r>
          </a:p>
          <a:p>
            <a:endParaRPr lang="nl-NL" dirty="0"/>
          </a:p>
        </p:txBody>
      </p:sp>
      <p:sp>
        <p:nvSpPr>
          <p:cNvPr id="4" name="Tijdelijke aanduiding voor voettekst 3">
            <a:extLst>
              <a:ext uri="{FF2B5EF4-FFF2-40B4-BE49-F238E27FC236}">
                <a16:creationId xmlns:a16="http://schemas.microsoft.com/office/drawing/2014/main" id="{8BAE60FE-61AF-449C-8652-1EEA028249FE}"/>
              </a:ext>
            </a:extLst>
          </p:cNvPr>
          <p:cNvSpPr>
            <a:spLocks noGrp="1"/>
          </p:cNvSpPr>
          <p:nvPr>
            <p:ph type="ftr" sz="quarter" idx="11"/>
          </p:nvPr>
        </p:nvSpPr>
        <p:spPr/>
        <p:txBody>
          <a:bodyPr/>
          <a:lstStyle/>
          <a:p>
            <a:endParaRPr lang="en-US" dirty="0"/>
          </a:p>
        </p:txBody>
      </p:sp>
      <p:pic>
        <p:nvPicPr>
          <p:cNvPr id="5" name="Picture 10" descr="Afbeeldingsresultaat voor doelen bereikt">
            <a:extLst>
              <a:ext uri="{FF2B5EF4-FFF2-40B4-BE49-F238E27FC236}">
                <a16:creationId xmlns:a16="http://schemas.microsoft.com/office/drawing/2014/main" id="{F6563358-500C-463A-876D-8A8414095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486" y="258215"/>
            <a:ext cx="1336945" cy="13251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onken van steiger Poster - Anders Gefotografeerd | OhMyPrints">
            <a:extLst>
              <a:ext uri="{FF2B5EF4-FFF2-40B4-BE49-F238E27FC236}">
                <a16:creationId xmlns:a16="http://schemas.microsoft.com/office/drawing/2014/main" id="{5C42B872-41A4-453A-9FA5-5A338DD49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73998"/>
            <a:ext cx="2167581" cy="143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74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bwMode="auto">
          <a:xfrm>
            <a:off x="750888" y="498017"/>
            <a:ext cx="7935912" cy="1143000"/>
          </a:xfrm>
          <a:prstGeom prst="rect">
            <a:avLst/>
          </a:prstGeom>
          <a:noFill/>
          <a:ln>
            <a:miter lim="800000"/>
            <a:headEnd/>
            <a:tailEnd/>
          </a:ln>
        </p:spPr>
        <p:txBody>
          <a:bodyPr>
            <a:normAutofit/>
          </a:bodyPr>
          <a:lstStyle/>
          <a:p>
            <a:r>
              <a:rPr lang="en-US" sz="4000" b="1" dirty="0">
                <a:solidFill>
                  <a:schemeClr val="bg2">
                    <a:lumMod val="50000"/>
                  </a:schemeClr>
                </a:solidFill>
                <a:cs typeface="Verdana" pitchFamily="34" charset="0"/>
              </a:rPr>
              <a:t>   </a:t>
            </a:r>
            <a:r>
              <a:rPr lang="en-US" sz="2400" b="1" dirty="0" err="1">
                <a:solidFill>
                  <a:schemeClr val="bg2">
                    <a:lumMod val="50000"/>
                  </a:schemeClr>
                </a:solidFill>
                <a:cs typeface="Verdana" pitchFamily="34" charset="0"/>
              </a:rPr>
              <a:t>Vragen</a:t>
            </a:r>
            <a:r>
              <a:rPr lang="en-US" sz="2400" b="1" dirty="0">
                <a:solidFill>
                  <a:schemeClr val="bg2">
                    <a:lumMod val="50000"/>
                  </a:schemeClr>
                </a:solidFill>
                <a:cs typeface="Verdana" pitchFamily="34" charset="0"/>
              </a:rPr>
              <a:t> </a:t>
            </a:r>
            <a:r>
              <a:rPr lang="en-US" sz="2400" b="1" dirty="0" err="1">
                <a:solidFill>
                  <a:schemeClr val="bg2">
                    <a:lumMod val="50000"/>
                  </a:schemeClr>
                </a:solidFill>
                <a:cs typeface="Verdana" pitchFamily="34" charset="0"/>
              </a:rPr>
              <a:t>en</a:t>
            </a:r>
            <a:r>
              <a:rPr lang="en-US" sz="2400" b="1" dirty="0">
                <a:solidFill>
                  <a:schemeClr val="bg2">
                    <a:lumMod val="50000"/>
                  </a:schemeClr>
                </a:solidFill>
                <a:cs typeface="Verdana" pitchFamily="34" charset="0"/>
              </a:rPr>
              <a:t> </a:t>
            </a:r>
            <a:r>
              <a:rPr lang="en-US" sz="2400" b="1" dirty="0" err="1">
                <a:solidFill>
                  <a:schemeClr val="bg2">
                    <a:lumMod val="50000"/>
                  </a:schemeClr>
                </a:solidFill>
                <a:cs typeface="Verdana" pitchFamily="34" charset="0"/>
              </a:rPr>
              <a:t>evaluatie</a:t>
            </a:r>
            <a:endParaRPr lang="en-US" sz="4000" b="1" dirty="0">
              <a:solidFill>
                <a:schemeClr val="bg2">
                  <a:lumMod val="50000"/>
                </a:schemeClr>
              </a:solidFill>
              <a:cs typeface="Verdana" pitchFamily="34" charset="0"/>
            </a:endParaRPr>
          </a:p>
        </p:txBody>
      </p:sp>
      <p:sp>
        <p:nvSpPr>
          <p:cNvPr id="26627" name="Picture 3"/>
          <p:cNvSpPr>
            <a:spLocks noGrp="1" noChangeAspect="1" noChangeArrowheads="1"/>
          </p:cNvSpPr>
          <p:nvPr>
            <p:ph type="body" idx="4294967295"/>
          </p:nvPr>
        </p:nvSpPr>
        <p:spPr bwMode="auto">
          <a:xfrm>
            <a:off x="750888" y="1989138"/>
            <a:ext cx="7640637" cy="3078162"/>
          </a:xfrm>
          <a:prstGeom prst="rect">
            <a:avLst/>
          </a:prstGeom>
          <a:noFill/>
          <a:ln w="63500" cap="rnd" algn="ctr">
            <a:prstDash val="sysDot"/>
            <a:miter lim="800000"/>
            <a:headEnd/>
            <a:tailEnd/>
          </a:ln>
        </p:spPr>
        <p:txBody>
          <a:bodyPr/>
          <a:lstStyle/>
          <a:p>
            <a:endParaRPr lang="nl-NL">
              <a:latin typeface="Verdana" pitchFamily="34" charset="0"/>
              <a:cs typeface="Verdana" pitchFamily="34" charset="0"/>
            </a:endParaRPr>
          </a:p>
        </p:txBody>
      </p:sp>
      <p:sp>
        <p:nvSpPr>
          <p:cNvPr id="2" name="Tijdelijke aanduiding voor voettekst 1">
            <a:extLst>
              <a:ext uri="{FF2B5EF4-FFF2-40B4-BE49-F238E27FC236}">
                <a16:creationId xmlns:a16="http://schemas.microsoft.com/office/drawing/2014/main" id="{C24806C4-AC41-4327-B379-96BD133AB772}"/>
              </a:ext>
            </a:extLst>
          </p:cNvPr>
          <p:cNvSpPr>
            <a:spLocks noGrp="1"/>
          </p:cNvSpPr>
          <p:nvPr>
            <p:ph type="ftr" sz="quarter" idx="11"/>
          </p:nvPr>
        </p:nvSpPr>
        <p:spPr/>
        <p:txBody>
          <a:bodyPr/>
          <a:lstStyle/>
          <a:p>
            <a:endParaRPr lang="en-US" dirty="0"/>
          </a:p>
        </p:txBody>
      </p:sp>
      <p:pic>
        <p:nvPicPr>
          <p:cNvPr id="1026" name="Picture 2" descr="Afbeeldingsresultaat voor vr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866" y="1989138"/>
            <a:ext cx="5923955" cy="3947881"/>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8F43FB30-44F4-4769-8AB4-2D0219C89FBF}"/>
              </a:ext>
            </a:extLst>
          </p:cNvPr>
          <p:cNvSpPr/>
          <p:nvPr/>
        </p:nvSpPr>
        <p:spPr>
          <a:xfrm>
            <a:off x="2720224" y="2867621"/>
            <a:ext cx="3997238" cy="834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Welk inzicht neem je mee? </a:t>
            </a:r>
          </a:p>
          <a:p>
            <a:pPr algn="ctr"/>
            <a:r>
              <a:rPr lang="nl-NL" dirty="0">
                <a:solidFill>
                  <a:schemeClr val="tx1"/>
                </a:solidFill>
              </a:rPr>
              <a:t>Hoe kijk je terug met één woord? </a:t>
            </a:r>
          </a:p>
        </p:txBody>
      </p:sp>
      <p:sp>
        <p:nvSpPr>
          <p:cNvPr id="7" name="Rechthoek 6">
            <a:extLst>
              <a:ext uri="{FF2B5EF4-FFF2-40B4-BE49-F238E27FC236}">
                <a16:creationId xmlns:a16="http://schemas.microsoft.com/office/drawing/2014/main" id="{AB1D68BB-64E0-455C-B8B6-89F601A21F2E}"/>
              </a:ext>
            </a:extLst>
          </p:cNvPr>
          <p:cNvSpPr/>
          <p:nvPr/>
        </p:nvSpPr>
        <p:spPr>
          <a:xfrm>
            <a:off x="2711076" y="4752160"/>
            <a:ext cx="3997238" cy="834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Toekomstperspectief?!</a:t>
            </a:r>
          </a:p>
        </p:txBody>
      </p:sp>
    </p:spTree>
    <p:extLst>
      <p:ext uri="{BB962C8B-B14F-4D97-AF65-F5344CB8AC3E}">
        <p14:creationId xmlns:p14="http://schemas.microsoft.com/office/powerpoint/2010/main" val="29309346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C5BC6-6E26-4F7E-88D7-B7FAAD6FFF88}"/>
              </a:ext>
            </a:extLst>
          </p:cNvPr>
          <p:cNvSpPr>
            <a:spLocks noGrp="1"/>
          </p:cNvSpPr>
          <p:nvPr>
            <p:ph type="title"/>
          </p:nvPr>
        </p:nvSpPr>
        <p:spPr/>
        <p:txBody>
          <a:bodyPr/>
          <a:lstStyle/>
          <a:p>
            <a:r>
              <a:rPr lang="nl-NL" dirty="0"/>
              <a:t>Maya </a:t>
            </a:r>
            <a:r>
              <a:rPr lang="nl-NL" dirty="0" err="1"/>
              <a:t>Angelou</a:t>
            </a:r>
            <a:r>
              <a:rPr lang="nl-NL" dirty="0"/>
              <a:t> (1928 – 2014) </a:t>
            </a:r>
          </a:p>
        </p:txBody>
      </p:sp>
      <p:sp>
        <p:nvSpPr>
          <p:cNvPr id="4" name="Tijdelijke aanduiding voor voettekst 3">
            <a:extLst>
              <a:ext uri="{FF2B5EF4-FFF2-40B4-BE49-F238E27FC236}">
                <a16:creationId xmlns:a16="http://schemas.microsoft.com/office/drawing/2014/main" id="{03F533D8-0F1B-418A-A38B-A04A08522110}"/>
              </a:ext>
            </a:extLst>
          </p:cNvPr>
          <p:cNvSpPr>
            <a:spLocks noGrp="1"/>
          </p:cNvSpPr>
          <p:nvPr>
            <p:ph type="ftr" sz="quarter" idx="11"/>
          </p:nvPr>
        </p:nvSpPr>
        <p:spPr/>
        <p:txBody>
          <a:bodyPr/>
          <a:lstStyle/>
          <a:p>
            <a:endParaRPr lang="en-US" dirty="0"/>
          </a:p>
        </p:txBody>
      </p:sp>
      <p:sp>
        <p:nvSpPr>
          <p:cNvPr id="5" name="Tijdelijke aanduiding voor inhoud 2">
            <a:extLst>
              <a:ext uri="{FF2B5EF4-FFF2-40B4-BE49-F238E27FC236}">
                <a16:creationId xmlns:a16="http://schemas.microsoft.com/office/drawing/2014/main" id="{D1CF3955-15F5-4AF8-A949-3CA4C0357A39}"/>
              </a:ext>
            </a:extLst>
          </p:cNvPr>
          <p:cNvSpPr>
            <a:spLocks noGrp="1"/>
          </p:cNvSpPr>
          <p:nvPr>
            <p:ph idx="1"/>
          </p:nvPr>
        </p:nvSpPr>
        <p:spPr>
          <a:xfrm>
            <a:off x="1666825" y="1980805"/>
            <a:ext cx="5810349" cy="3160068"/>
          </a:xfrm>
          <a:noFill/>
          <a:ln w="28575">
            <a:solidFill>
              <a:schemeClr val="accent1"/>
            </a:solidFill>
          </a:ln>
        </p:spPr>
        <p:txBody>
          <a:bodyPr>
            <a:normAutofit/>
          </a:bodyPr>
          <a:lstStyle/>
          <a:p>
            <a:endParaRPr lang="nl-NL" dirty="0"/>
          </a:p>
          <a:p>
            <a:pPr algn="ctr"/>
            <a:r>
              <a:rPr lang="nl-NL" sz="2400" b="1" dirty="0"/>
              <a:t>‘People </a:t>
            </a:r>
            <a:r>
              <a:rPr lang="nl-NL" sz="2400" b="1" dirty="0" err="1"/>
              <a:t>will</a:t>
            </a:r>
            <a:r>
              <a:rPr lang="nl-NL" sz="2400" b="1" dirty="0"/>
              <a:t> </a:t>
            </a:r>
            <a:r>
              <a:rPr lang="nl-NL" sz="2400" b="1" dirty="0" err="1"/>
              <a:t>forget</a:t>
            </a:r>
            <a:r>
              <a:rPr lang="nl-NL" sz="2400" b="1" dirty="0"/>
              <a:t> </a:t>
            </a:r>
            <a:r>
              <a:rPr lang="nl-NL" sz="2400" b="1" dirty="0" err="1"/>
              <a:t>what</a:t>
            </a:r>
            <a:r>
              <a:rPr lang="nl-NL" sz="2400" b="1" dirty="0"/>
              <a:t> </a:t>
            </a:r>
            <a:r>
              <a:rPr lang="nl-NL" sz="2400" b="1" dirty="0" err="1"/>
              <a:t>you</a:t>
            </a:r>
            <a:r>
              <a:rPr lang="nl-NL" sz="2400" b="1" dirty="0"/>
              <a:t> </a:t>
            </a:r>
            <a:r>
              <a:rPr lang="nl-NL" sz="2400" b="1" dirty="0" err="1"/>
              <a:t>said</a:t>
            </a:r>
            <a:r>
              <a:rPr lang="nl-NL" sz="2400" b="1" dirty="0"/>
              <a:t>,</a:t>
            </a:r>
          </a:p>
          <a:p>
            <a:pPr algn="ctr"/>
            <a:r>
              <a:rPr lang="nl-NL" sz="2400" b="1" dirty="0"/>
              <a:t> </a:t>
            </a:r>
            <a:r>
              <a:rPr lang="nl-NL" sz="2400" b="1" dirty="0" err="1"/>
              <a:t>people</a:t>
            </a:r>
            <a:r>
              <a:rPr lang="nl-NL" sz="2400" b="1" dirty="0"/>
              <a:t> </a:t>
            </a:r>
            <a:r>
              <a:rPr lang="nl-NL" sz="2400" b="1" dirty="0" err="1"/>
              <a:t>will</a:t>
            </a:r>
            <a:r>
              <a:rPr lang="nl-NL" sz="2400" b="1" dirty="0"/>
              <a:t> </a:t>
            </a:r>
            <a:r>
              <a:rPr lang="nl-NL" sz="2400" b="1" dirty="0" err="1"/>
              <a:t>forget</a:t>
            </a:r>
            <a:r>
              <a:rPr lang="nl-NL" sz="2400" b="1" dirty="0"/>
              <a:t> </a:t>
            </a:r>
            <a:r>
              <a:rPr lang="nl-NL" sz="2400" b="1" dirty="0" err="1"/>
              <a:t>what</a:t>
            </a:r>
            <a:r>
              <a:rPr lang="nl-NL" sz="2400" b="1" dirty="0"/>
              <a:t> </a:t>
            </a:r>
            <a:r>
              <a:rPr lang="nl-NL" sz="2400" b="1" dirty="0" err="1"/>
              <a:t>you</a:t>
            </a:r>
            <a:r>
              <a:rPr lang="nl-NL" sz="2400" b="1" dirty="0"/>
              <a:t> </a:t>
            </a:r>
            <a:r>
              <a:rPr lang="nl-NL" sz="2400" b="1" dirty="0" err="1"/>
              <a:t>did</a:t>
            </a:r>
            <a:r>
              <a:rPr lang="nl-NL" sz="2400" b="1" dirty="0"/>
              <a:t>, </a:t>
            </a:r>
          </a:p>
          <a:p>
            <a:pPr algn="ctr"/>
            <a:r>
              <a:rPr lang="nl-NL" sz="2400" b="1" dirty="0"/>
              <a:t>but </a:t>
            </a:r>
            <a:r>
              <a:rPr lang="nl-NL" sz="2400" b="1" dirty="0" err="1"/>
              <a:t>people</a:t>
            </a:r>
            <a:r>
              <a:rPr lang="nl-NL" sz="2400" b="1" dirty="0"/>
              <a:t> </a:t>
            </a:r>
            <a:r>
              <a:rPr lang="nl-NL" sz="2400" b="1" dirty="0" err="1"/>
              <a:t>will</a:t>
            </a:r>
            <a:r>
              <a:rPr lang="nl-NL" sz="2400" b="1" dirty="0"/>
              <a:t> never </a:t>
            </a:r>
            <a:r>
              <a:rPr lang="nl-NL" sz="2400" b="1" dirty="0" err="1"/>
              <a:t>forget</a:t>
            </a:r>
            <a:r>
              <a:rPr lang="nl-NL" sz="2400" b="1" dirty="0"/>
              <a:t> </a:t>
            </a:r>
            <a:r>
              <a:rPr lang="nl-NL" sz="2400" b="1" dirty="0" err="1"/>
              <a:t>how</a:t>
            </a:r>
            <a:r>
              <a:rPr lang="nl-NL" sz="2400" b="1" dirty="0"/>
              <a:t> </a:t>
            </a:r>
            <a:r>
              <a:rPr lang="nl-NL" sz="2400" b="1" dirty="0" err="1"/>
              <a:t>you</a:t>
            </a:r>
            <a:endParaRPr lang="nl-NL" sz="2400" b="1" dirty="0"/>
          </a:p>
          <a:p>
            <a:pPr algn="ctr"/>
            <a:r>
              <a:rPr lang="nl-NL" sz="2400" b="1" dirty="0"/>
              <a:t> made </a:t>
            </a:r>
            <a:r>
              <a:rPr lang="nl-NL" sz="2400" b="1" dirty="0" err="1"/>
              <a:t>them</a:t>
            </a:r>
            <a:r>
              <a:rPr lang="nl-NL" sz="2400" b="1" dirty="0"/>
              <a:t> feel.’</a:t>
            </a:r>
          </a:p>
          <a:p>
            <a:pPr marL="0" indent="0">
              <a:buNone/>
            </a:pPr>
            <a:endParaRPr lang="nl-NL" dirty="0">
              <a:solidFill>
                <a:srgbClr val="0072A3"/>
              </a:solidFill>
            </a:endParaRPr>
          </a:p>
        </p:txBody>
      </p:sp>
      <p:pic>
        <p:nvPicPr>
          <p:cNvPr id="6" name="Picture 2" descr="Afbeeldingsresultaat voor maya angelou">
            <a:extLst>
              <a:ext uri="{FF2B5EF4-FFF2-40B4-BE49-F238E27FC236}">
                <a16:creationId xmlns:a16="http://schemas.microsoft.com/office/drawing/2014/main" id="{0EA7A253-0AC4-415D-9D61-5FF5ECDBA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097395"/>
            <a:ext cx="1872208" cy="198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588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C913D-B3D3-4882-883C-CCA50E1201C5}"/>
              </a:ext>
            </a:extLst>
          </p:cNvPr>
          <p:cNvSpPr>
            <a:spLocks noGrp="1"/>
          </p:cNvSpPr>
          <p:nvPr>
            <p:ph type="title"/>
          </p:nvPr>
        </p:nvSpPr>
        <p:spPr/>
        <p:txBody>
          <a:bodyPr/>
          <a:lstStyle/>
          <a:p>
            <a:pPr algn="ctr"/>
            <a:r>
              <a:rPr lang="nl-NL" dirty="0"/>
              <a:t>VONKEN en VIEREN!</a:t>
            </a:r>
          </a:p>
        </p:txBody>
      </p:sp>
      <p:sp>
        <p:nvSpPr>
          <p:cNvPr id="4" name="Tijdelijke aanduiding voor voettekst 3">
            <a:extLst>
              <a:ext uri="{FF2B5EF4-FFF2-40B4-BE49-F238E27FC236}">
                <a16:creationId xmlns:a16="http://schemas.microsoft.com/office/drawing/2014/main" id="{67B5CD07-ADE3-4CC1-AC93-C05ECAC096EC}"/>
              </a:ext>
            </a:extLst>
          </p:cNvPr>
          <p:cNvSpPr>
            <a:spLocks noGrp="1"/>
          </p:cNvSpPr>
          <p:nvPr>
            <p:ph type="ftr" sz="quarter" idx="11"/>
          </p:nvPr>
        </p:nvSpPr>
        <p:spPr/>
        <p:txBody>
          <a:bodyPr/>
          <a:lstStyle/>
          <a:p>
            <a:endParaRPr lang="en-US" dirty="0"/>
          </a:p>
        </p:txBody>
      </p:sp>
      <p:pic>
        <p:nvPicPr>
          <p:cNvPr id="5" name="Tijdelijke aanduiding voor inhoud 4">
            <a:extLst>
              <a:ext uri="{FF2B5EF4-FFF2-40B4-BE49-F238E27FC236}">
                <a16:creationId xmlns:a16="http://schemas.microsoft.com/office/drawing/2014/main" id="{E0AC35AD-0E5E-4FCE-BA93-3C493B61DCF8}"/>
              </a:ext>
            </a:extLst>
          </p:cNvPr>
          <p:cNvPicPr>
            <a:picLocks noGrp="1" noChangeAspect="1"/>
          </p:cNvPicPr>
          <p:nvPr>
            <p:ph idx="1"/>
          </p:nvPr>
        </p:nvPicPr>
        <p:blipFill rotWithShape="1">
          <a:blip r:embed="rId2"/>
          <a:srcRect l="14563" t="23831" r="31100" b="9292"/>
          <a:stretch/>
        </p:blipFill>
        <p:spPr>
          <a:xfrm>
            <a:off x="1577213" y="1846263"/>
            <a:ext cx="6034024" cy="4022725"/>
          </a:xfrm>
          <a:prstGeom prst="rect">
            <a:avLst/>
          </a:prstGeom>
        </p:spPr>
      </p:pic>
    </p:spTree>
    <p:extLst>
      <p:ext uri="{BB962C8B-B14F-4D97-AF65-F5344CB8AC3E}">
        <p14:creationId xmlns:p14="http://schemas.microsoft.com/office/powerpoint/2010/main" val="27093793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b="1" dirty="0">
                <a:solidFill>
                  <a:srgbClr val="0070C0"/>
                </a:solidFill>
                <a:latin typeface="+mn-lt"/>
              </a:rPr>
              <a:t>Ode </a:t>
            </a:r>
            <a:r>
              <a:rPr lang="nl-NL" sz="2400" b="1" dirty="0" err="1">
                <a:solidFill>
                  <a:srgbClr val="0070C0"/>
                </a:solidFill>
                <a:latin typeface="+mn-lt"/>
              </a:rPr>
              <a:t>an</a:t>
            </a:r>
            <a:r>
              <a:rPr lang="nl-NL" sz="2400" b="1" dirty="0">
                <a:solidFill>
                  <a:srgbClr val="0070C0"/>
                </a:solidFill>
                <a:latin typeface="+mn-lt"/>
              </a:rPr>
              <a:t> die </a:t>
            </a:r>
            <a:r>
              <a:rPr lang="nl-NL" sz="2400" b="1" dirty="0" err="1">
                <a:solidFill>
                  <a:srgbClr val="0070C0"/>
                </a:solidFill>
                <a:latin typeface="+mn-lt"/>
              </a:rPr>
              <a:t>freude</a:t>
            </a:r>
            <a:r>
              <a:rPr lang="nl-NL" sz="2400" b="1" dirty="0">
                <a:solidFill>
                  <a:srgbClr val="0070C0"/>
                </a:solidFill>
                <a:latin typeface="+mn-lt"/>
              </a:rPr>
              <a:t> – alle </a:t>
            </a:r>
            <a:r>
              <a:rPr lang="nl-NL" sz="2400" b="1" dirty="0" err="1">
                <a:solidFill>
                  <a:srgbClr val="0070C0"/>
                </a:solidFill>
                <a:latin typeface="+mn-lt"/>
              </a:rPr>
              <a:t>menschen</a:t>
            </a:r>
            <a:r>
              <a:rPr lang="nl-NL" sz="2400" b="1" dirty="0">
                <a:solidFill>
                  <a:srgbClr val="0070C0"/>
                </a:solidFill>
                <a:latin typeface="+mn-lt"/>
              </a:rPr>
              <a:t> werden </a:t>
            </a:r>
            <a:r>
              <a:rPr lang="nl-NL" sz="2400" b="1" dirty="0" err="1">
                <a:solidFill>
                  <a:srgbClr val="0070C0"/>
                </a:solidFill>
                <a:latin typeface="+mn-lt"/>
              </a:rPr>
              <a:t>bruder</a:t>
            </a:r>
            <a:endParaRPr lang="nl-NL" sz="2400" b="1" dirty="0">
              <a:solidFill>
                <a:srgbClr val="0070C0"/>
              </a:solidFill>
              <a:latin typeface="+mn-lt"/>
            </a:endParaRPr>
          </a:p>
        </p:txBody>
      </p:sp>
      <p:sp>
        <p:nvSpPr>
          <p:cNvPr id="4" name="Tijdelijke aanduiding voor voettekst 3"/>
          <p:cNvSpPr>
            <a:spLocks noGrp="1"/>
          </p:cNvSpPr>
          <p:nvPr>
            <p:ph type="ftr" sz="quarter" idx="11"/>
          </p:nvPr>
        </p:nvSpPr>
        <p:spPr/>
        <p:txBody>
          <a:bodyPr/>
          <a:lstStyle/>
          <a:p>
            <a:endParaRPr lang="en-US" dirty="0"/>
          </a:p>
        </p:txBody>
      </p:sp>
      <p:pic>
        <p:nvPicPr>
          <p:cNvPr id="5" name="Tijdelijke aanduiding voor inhoud 4">
            <a:hlinkClick r:id="rId2"/>
          </p:cNvPr>
          <p:cNvPicPr>
            <a:picLocks noGrp="1"/>
          </p:cNvPicPr>
          <p:nvPr>
            <p:ph idx="1"/>
          </p:nvPr>
        </p:nvPicPr>
        <p:blipFill rotWithShape="1">
          <a:blip r:embed="rId3"/>
          <a:srcRect l="2810" t="21761" r="35185" b="22956"/>
          <a:stretch/>
        </p:blipFill>
        <p:spPr bwMode="auto">
          <a:xfrm>
            <a:off x="1633713" y="2936798"/>
            <a:ext cx="5601486" cy="2895445"/>
          </a:xfrm>
          <a:prstGeom prst="rect">
            <a:avLst/>
          </a:prstGeom>
          <a:ln>
            <a:noFill/>
          </a:ln>
          <a:extLst>
            <a:ext uri="{53640926-AAD7-44D8-BBD7-CCE9431645EC}">
              <a14:shadowObscured xmlns:a14="http://schemas.microsoft.com/office/drawing/2010/main"/>
            </a:ext>
          </a:extLst>
        </p:spPr>
      </p:pic>
      <p:sp>
        <p:nvSpPr>
          <p:cNvPr id="7" name="Rechthoek 6"/>
          <p:cNvSpPr/>
          <p:nvPr/>
        </p:nvSpPr>
        <p:spPr>
          <a:xfrm>
            <a:off x="822960" y="1871652"/>
            <a:ext cx="7543800" cy="1046440"/>
          </a:xfrm>
          <a:prstGeom prst="rect">
            <a:avLst/>
          </a:prstGeom>
        </p:spPr>
        <p:txBody>
          <a:bodyPr wrap="square">
            <a:spAutoFit/>
          </a:bodyPr>
          <a:lstStyle/>
          <a:p>
            <a:pPr algn="ctr"/>
            <a:r>
              <a:rPr lang="nl-NL" sz="2000" dirty="0">
                <a:latin typeface="+mn-lt"/>
              </a:rPr>
              <a:t>“</a:t>
            </a:r>
            <a:r>
              <a:rPr lang="nl-NL" sz="2000" i="1" dirty="0">
                <a:latin typeface="+mn-lt"/>
              </a:rPr>
              <a:t>Bezieling is een ervaring die voortkomt uit mijn relatie met de ander </a:t>
            </a:r>
          </a:p>
          <a:p>
            <a:pPr algn="ctr"/>
            <a:r>
              <a:rPr lang="nl-NL" sz="2000" i="1" dirty="0">
                <a:latin typeface="+mn-lt"/>
              </a:rPr>
              <a:t>en mij daardoor in beweging zet”</a:t>
            </a:r>
          </a:p>
          <a:p>
            <a:pPr algn="ctr"/>
            <a:endParaRPr lang="nl-NL" sz="1100" dirty="0">
              <a:latin typeface="+mn-lt"/>
            </a:endParaRPr>
          </a:p>
          <a:p>
            <a:pPr algn="ctr"/>
            <a:r>
              <a:rPr lang="nl-NL" sz="1100" dirty="0" err="1">
                <a:latin typeface="+mn-lt"/>
              </a:rPr>
              <a:t>Levinas</a:t>
            </a:r>
            <a:r>
              <a:rPr lang="nl-NL" sz="1100" dirty="0">
                <a:latin typeface="+mn-lt"/>
              </a:rPr>
              <a:t> (1906 – 1995)</a:t>
            </a:r>
          </a:p>
        </p:txBody>
      </p:sp>
    </p:spTree>
    <p:extLst>
      <p:ext uri="{BB962C8B-B14F-4D97-AF65-F5344CB8AC3E}">
        <p14:creationId xmlns:p14="http://schemas.microsoft.com/office/powerpoint/2010/main" val="301682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b="1" dirty="0">
                <a:solidFill>
                  <a:srgbClr val="0070C0"/>
                </a:solidFill>
                <a:latin typeface="+mn-lt"/>
              </a:rPr>
              <a:t>Toekomstperspectief - professionaliseringsfestival</a:t>
            </a:r>
          </a:p>
        </p:txBody>
      </p:sp>
      <p:sp>
        <p:nvSpPr>
          <p:cNvPr id="4" name="Tijdelijke aanduiding voor voettekst 3"/>
          <p:cNvSpPr>
            <a:spLocks noGrp="1"/>
          </p:cNvSpPr>
          <p:nvPr>
            <p:ph type="ftr" sz="quarter" idx="11"/>
          </p:nvPr>
        </p:nvSpPr>
        <p:spPr/>
        <p:txBody>
          <a:bodyPr/>
          <a:lstStyle/>
          <a:p>
            <a:endParaRPr lang="en-US" dirty="0"/>
          </a:p>
        </p:txBody>
      </p:sp>
      <p:pic>
        <p:nvPicPr>
          <p:cNvPr id="5" name="Tijdelijke aanduiding voor inhoud 4"/>
          <p:cNvPicPr>
            <a:picLocks noGrp="1"/>
          </p:cNvPicPr>
          <p:nvPr>
            <p:ph idx="1"/>
          </p:nvPr>
        </p:nvPicPr>
        <p:blipFill rotWithShape="1">
          <a:blip r:embed="rId3"/>
          <a:srcRect l="10416" t="17938" r="32540" b="6783"/>
          <a:stretch/>
        </p:blipFill>
        <p:spPr bwMode="auto">
          <a:xfrm>
            <a:off x="2411760" y="2420888"/>
            <a:ext cx="4608512" cy="3448100"/>
          </a:xfrm>
          <a:prstGeom prst="rect">
            <a:avLst/>
          </a:prstGeom>
          <a:ln>
            <a:noFill/>
          </a:ln>
          <a:extLst>
            <a:ext uri="{53640926-AAD7-44D8-BBD7-CCE9431645EC}">
              <a14:shadowObscured xmlns:a14="http://schemas.microsoft.com/office/drawing/2010/main"/>
            </a:ext>
          </a:extLst>
        </p:spPr>
      </p:pic>
      <p:sp>
        <p:nvSpPr>
          <p:cNvPr id="6" name="Rechthoek 5"/>
          <p:cNvSpPr/>
          <p:nvPr/>
        </p:nvSpPr>
        <p:spPr>
          <a:xfrm>
            <a:off x="868402" y="1958827"/>
            <a:ext cx="7592030" cy="677108"/>
          </a:xfrm>
          <a:prstGeom prst="rect">
            <a:avLst/>
          </a:prstGeom>
        </p:spPr>
        <p:txBody>
          <a:bodyPr wrap="square">
            <a:spAutoFit/>
          </a:bodyPr>
          <a:lstStyle/>
          <a:p>
            <a:r>
              <a:rPr lang="nl-NL" sz="2000" dirty="0">
                <a:latin typeface="+mn-lt"/>
              </a:rPr>
              <a:t>Beroepsbeeld docenten – Marco Snoek, Bas de Wit e.a. </a:t>
            </a:r>
          </a:p>
          <a:p>
            <a:endParaRPr lang="nl-NL" dirty="0"/>
          </a:p>
        </p:txBody>
      </p:sp>
      <p:sp>
        <p:nvSpPr>
          <p:cNvPr id="7" name="Rechthoek 6"/>
          <p:cNvSpPr/>
          <p:nvPr/>
        </p:nvSpPr>
        <p:spPr>
          <a:xfrm>
            <a:off x="2539715" y="5803452"/>
            <a:ext cx="4352602" cy="369332"/>
          </a:xfrm>
          <a:prstGeom prst="rect">
            <a:avLst/>
          </a:prstGeom>
        </p:spPr>
        <p:txBody>
          <a:bodyPr wrap="none">
            <a:spAutoFit/>
          </a:bodyPr>
          <a:lstStyle/>
          <a:p>
            <a:r>
              <a:rPr lang="nl-NL" dirty="0">
                <a:hlinkClick r:id="rId4"/>
              </a:rPr>
              <a:t>https://www.beroepsbeeldvoordeleraar.nl</a:t>
            </a:r>
            <a:endParaRPr lang="nl-NL" dirty="0"/>
          </a:p>
        </p:txBody>
      </p:sp>
    </p:spTree>
    <p:extLst>
      <p:ext uri="{BB962C8B-B14F-4D97-AF65-F5344CB8AC3E}">
        <p14:creationId xmlns:p14="http://schemas.microsoft.com/office/powerpoint/2010/main" val="4114869466"/>
      </p:ext>
    </p:extLst>
  </p:cSld>
  <p:clrMapOvr>
    <a:masterClrMapping/>
  </p:clrMapOvr>
</p:sld>
</file>

<file path=ppt/theme/theme1.xml><?xml version="1.0" encoding="utf-8"?>
<a:theme xmlns:a="http://schemas.openxmlformats.org/drawingml/2006/main" name="Bureau Sterk 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ICE2802 presentatie powerpoin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rugblik">
  <a:themeElements>
    <a:clrScheme name="Terugblik">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angepast 3">
      <a:majorFont>
        <a:latin typeface="Calibri"/>
        <a:ea typeface=""/>
        <a:cs typeface=""/>
      </a:majorFont>
      <a:minorFont>
        <a:latin typeface="Calibri"/>
        <a:ea typeface=""/>
        <a:cs typeface=""/>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19563</TotalTime>
  <Words>5796</Words>
  <Application>Microsoft Office PowerPoint</Application>
  <PresentationFormat>Diavoorstelling (4:3)</PresentationFormat>
  <Paragraphs>711</Paragraphs>
  <Slides>89</Slides>
  <Notes>50</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89</vt:i4>
      </vt:variant>
    </vt:vector>
  </HeadingPairs>
  <TitlesOfParts>
    <vt:vector size="100" baseType="lpstr">
      <vt:lpstr>ＭＳ Ｐゴシック</vt:lpstr>
      <vt:lpstr>Arial</vt:lpstr>
      <vt:lpstr>Calibri</vt:lpstr>
      <vt:lpstr>Delicious-Roman</vt:lpstr>
      <vt:lpstr>HelveticaNeueLT Std Blk Cn</vt:lpstr>
      <vt:lpstr>HelveticaNeueLT Std Lt</vt:lpstr>
      <vt:lpstr>Roboto</vt:lpstr>
      <vt:lpstr>Verdana</vt:lpstr>
      <vt:lpstr>Wingdings</vt:lpstr>
      <vt:lpstr>Bureau Sterk body</vt:lpstr>
      <vt:lpstr>Terugblik</vt:lpstr>
      <vt:lpstr>Klaarzetten en -leggen</vt:lpstr>
      <vt:lpstr>     Happy</vt:lpstr>
      <vt:lpstr>PowerPoint-presentatie</vt:lpstr>
      <vt:lpstr>Thuisopdracht – ik ken jullie al een beetje! </vt:lpstr>
      <vt:lpstr>Het orkest – verwachtingen die ik al ontving </vt:lpstr>
      <vt:lpstr>Doelen – VONKEN ipv vinken – hoog tempo</vt:lpstr>
      <vt:lpstr>Missie &amp; visie Bureau STERK</vt:lpstr>
      <vt:lpstr>Missie &amp; visie Inholland</vt:lpstr>
      <vt:lpstr>Toekomstperspectief - professionaliseringsfestival</vt:lpstr>
      <vt:lpstr>STERKscan – professionele identiteit</vt:lpstr>
      <vt:lpstr>Wat is de bedoeling van onderwijs en jouw rol en taak als assessor? </vt:lpstr>
      <vt:lpstr>Leven Lang Ontwikkelen</vt:lpstr>
      <vt:lpstr>Context: zij-instroomtraject samen met expert-assessor! Hoe is de zij-instroomprocedure opgebouwd?</vt:lpstr>
      <vt:lpstr>Certificaat</vt:lpstr>
      <vt:lpstr>Een positief kritische grondhouding gebaseerd op waarderend onderzoek! </vt:lpstr>
      <vt:lpstr>Waardoor voel jij je het meest uitgenodigd? </vt:lpstr>
      <vt:lpstr>De kracht van positief taalgebruik</vt:lpstr>
      <vt:lpstr>Bewust blijven ;-)</vt:lpstr>
      <vt:lpstr>Positieve psychologie – Seligman – positief taalgebruik</vt:lpstr>
      <vt:lpstr>Broaden and Build Theory of Positive Emotions Cohn &amp; Fredrickson (2010) </vt:lpstr>
      <vt:lpstr>Ofwel</vt:lpstr>
      <vt:lpstr>Waarderend onderzoek – Appreciative Inquiry</vt:lpstr>
      <vt:lpstr>Appreciative Inquiry  (Cooperrider en Whitney, 2006)</vt:lpstr>
      <vt:lpstr>Appreciative Inquiry (5D-cyclus)</vt:lpstr>
      <vt:lpstr>Holistische benadering</vt:lpstr>
      <vt:lpstr>Wat wil een kandidaat (een mens) ten diepste?</vt:lpstr>
      <vt:lpstr>Vonken ipv vinken </vt:lpstr>
      <vt:lpstr>Talenten, kwaliteiten en competenties</vt:lpstr>
      <vt:lpstr>Wat is in lijn met de bedoeling jouw rol en taak als assessor?!</vt:lpstr>
      <vt:lpstr>Pijlers voor valideren </vt:lpstr>
      <vt:lpstr>Assessor centraal middelpunt?! Vertrouwen</vt:lpstr>
      <vt:lpstr>Profiel assessor – zie handboek hfst 8 Kwaliteitsborging voor goede assessor</vt:lpstr>
      <vt:lpstr>Hoe is een goede procedure opgebouwd?  EVC-procedure – Inholland procedure</vt:lpstr>
      <vt:lpstr>  Het doel uitspraak over </vt:lpstr>
      <vt:lpstr>Cesuur bij assessments – leerwegonafhankelijk valideren </vt:lpstr>
      <vt:lpstr>Methodiek Beoordelingsdriehoek en schrijfwijzer</vt:lpstr>
      <vt:lpstr> Beoordelingsstandaard – studiehandleiding /handboek bijlage 11 </vt:lpstr>
      <vt:lpstr>VRAAK-criteria</vt:lpstr>
      <vt:lpstr>Van wie?</vt:lpstr>
      <vt:lpstr>Competenties/skills assessor toegespitst in: Kwaliteitsrubric - opbouw Criteriumgericht Interview CGI</vt:lpstr>
      <vt:lpstr>Procedure bij start CGI – geplastificeerd</vt:lpstr>
      <vt:lpstr>Patroon detecteren  IJsberg van McClelland – STERKscan </vt:lpstr>
      <vt:lpstr>WAT heeft jou overtuigd?</vt:lpstr>
      <vt:lpstr>Beoordelen WACKER-methode</vt:lpstr>
      <vt:lpstr> Hoe dan? </vt:lpstr>
      <vt:lpstr> Aannames toetsen en overtuigd raken? Holistische benadering en iemand in de ‘nadenkstand’ zetten? </vt:lpstr>
      <vt:lpstr>De STERKscan en de IJsberg van McClelland </vt:lpstr>
      <vt:lpstr>Voorbereiding dus gespreksleidraad</vt:lpstr>
      <vt:lpstr>Metacommunicatie</vt:lpstr>
      <vt:lpstr>Kernvragen opstellen Open, uitnodigend en waardevol onderzoekend</vt:lpstr>
      <vt:lpstr>Opdracht 1:  Gespreksleidraad  Opdracht 2:  Beoordelaarseffecten en valkuilen</vt:lpstr>
      <vt:lpstr>Verzorgde gezamenlijke lunch</vt:lpstr>
      <vt:lpstr>Gespreksleidraad - terugkoppeling</vt:lpstr>
      <vt:lpstr>Gespreksvoering </vt:lpstr>
      <vt:lpstr>  Concrete voorbeelden en waarneembaar gedrag!</vt:lpstr>
      <vt:lpstr>     STARRT(T) - methodiek</vt:lpstr>
      <vt:lpstr>  TURBO-vragen</vt:lpstr>
      <vt:lpstr>Gesprekleidraad ‘bewaken’</vt:lpstr>
      <vt:lpstr>Metacommunicatie</vt:lpstr>
      <vt:lpstr>Non-verbale communicatie</vt:lpstr>
      <vt:lpstr>   Expliciteren, het hardop benoemen</vt:lpstr>
      <vt:lpstr>    Expliciteren is bewust maken</vt:lpstr>
      <vt:lpstr>(motiverende) gesprekstechnieken LUISTEREN volgens Scharmer</vt:lpstr>
      <vt:lpstr>Gesprekstechniek op een rij</vt:lpstr>
      <vt:lpstr>Geheugensteun</vt:lpstr>
      <vt:lpstr>Gun en geef iemand de tijd</vt:lpstr>
      <vt:lpstr>Leerfasen van Maslow</vt:lpstr>
      <vt:lpstr>En bovenal: is iemand reflectief?  kan iemand zich blijvend ontwikkelen en ‘nadenkstand’</vt:lpstr>
      <vt:lpstr> Op scherp ;-)</vt:lpstr>
      <vt:lpstr>Opdracht: beoordelingseffecten, -valkuilen en neutralisatie</vt:lpstr>
      <vt:lpstr>Instructievideo - rapportages schrijven</vt:lpstr>
      <vt:lpstr>Goed onderbouwde rapportage schrijven</vt:lpstr>
      <vt:lpstr>Beoordelingsdriehoek en schrijfwijzer</vt:lpstr>
      <vt:lpstr>Schrijfwijzer – STRUCTUUR </vt:lpstr>
      <vt:lpstr>Voorbeeld geschreven (deel)rapportage voor opdracht</vt:lpstr>
      <vt:lpstr>Opdracht 3: Rapportage analyseren </vt:lpstr>
      <vt:lpstr>Rapportage analyseren - terugkoppeling </vt:lpstr>
      <vt:lpstr>Voorbeelden zij-instroom rapportage analyseren </vt:lpstr>
      <vt:lpstr>Optioneel: oefenmateriaal voorbereiding assessment</vt:lpstr>
      <vt:lpstr>Eigen kwaliteiten</vt:lpstr>
      <vt:lpstr>De bedoeling! </vt:lpstr>
      <vt:lpstr> </vt:lpstr>
      <vt:lpstr>Check check dubbel check </vt:lpstr>
      <vt:lpstr>Certificaat</vt:lpstr>
      <vt:lpstr>De mens en professional laten VONKEN</vt:lpstr>
      <vt:lpstr>   Vragen en evaluatie</vt:lpstr>
      <vt:lpstr>Maya Angelou (1928 – 2014) </vt:lpstr>
      <vt:lpstr>VONKEN en VIEREN!</vt:lpstr>
      <vt:lpstr>Ode an die freude – alle menschen werden bruder</vt:lpstr>
    </vt:vector>
  </TitlesOfParts>
  <Company>Bureau 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ICE</dc:creator>
  <cp:lastModifiedBy>Robinet Bargeman</cp:lastModifiedBy>
  <cp:revision>574</cp:revision>
  <cp:lastPrinted>2018-06-18T13:32:41Z</cp:lastPrinted>
  <dcterms:created xsi:type="dcterms:W3CDTF">2009-02-03T12:39:31Z</dcterms:created>
  <dcterms:modified xsi:type="dcterms:W3CDTF">2024-05-13T19:41:35Z</dcterms:modified>
</cp:coreProperties>
</file>