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8" r:id="rId2"/>
    <p:sldId id="259" r:id="rId3"/>
    <p:sldId id="257" r:id="rId4"/>
    <p:sldId id="266" r:id="rId5"/>
    <p:sldId id="265" r:id="rId6"/>
    <p:sldId id="263" r:id="rId7"/>
    <p:sldId id="264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0B84B2B-F36E-42A2-A9BA-558638BD0160}" type="datetimeFigureOut">
              <a:rPr lang="nl-NL" smtClean="0"/>
              <a:t>21-6-2023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50AC65B-F848-4A5B-A246-82747AFE1C7C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Documents/Doelkaarten%20HOP.pdf" TargetMode="External"/><Relationship Id="rId2" Type="http://schemas.openxmlformats.org/officeDocument/2006/relationships/hyperlink" Target="Documents/Herstel%20OndersteuningsPla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Documents/Handleiding%20Begeleidinginstrumenten%20DV%20(2).do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548681"/>
            <a:ext cx="7315200" cy="1224135"/>
          </a:xfrm>
        </p:spPr>
        <p:txBody>
          <a:bodyPr/>
          <a:lstStyle/>
          <a:p>
            <a:r>
              <a:rPr lang="nl-NL" dirty="0" err="1"/>
              <a:t>Herstelondersteunende</a:t>
            </a:r>
            <a:r>
              <a:rPr lang="nl-NL" dirty="0"/>
              <a:t> 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Herstel is het (her)ontdekken en gebruiken van eigen kracht en mogelijkheden. Een persoonlijk en uniek proces (www.trimbos.nl)</a:t>
            </a:r>
          </a:p>
          <a:p>
            <a:r>
              <a:rPr lang="nl-NL" dirty="0"/>
              <a:t>In de kliniek: het te boven komen van hopeloosheid en van het verlies van een betekenisvolle identiteit, verbondenheid, rollen en kansen (www.zorgvoorbeter.nl)</a:t>
            </a:r>
          </a:p>
          <a:p>
            <a:r>
              <a:rPr lang="nl-NL" dirty="0"/>
              <a:t>Binnen een herstelproces zijn fasen te onderscheiden (bv </a:t>
            </a:r>
            <a:r>
              <a:rPr lang="nl-NL" dirty="0" err="1"/>
              <a:t>Gangne</a:t>
            </a:r>
            <a:r>
              <a:rPr lang="nl-NL"/>
              <a:t>)</a:t>
            </a:r>
            <a:endParaRPr lang="nl-NL" dirty="0"/>
          </a:p>
          <a:p>
            <a:pPr marL="4572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9432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620689"/>
            <a:ext cx="7315200" cy="1656183"/>
          </a:xfrm>
        </p:spPr>
        <p:txBody>
          <a:bodyPr/>
          <a:lstStyle/>
          <a:p>
            <a:r>
              <a:rPr lang="nl-NL" dirty="0"/>
              <a:t>   HOP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>
                <a:hlinkClick r:id="rId2" action="ppaction://hlinkfile"/>
              </a:rPr>
              <a:t>Documents</a:t>
            </a:r>
            <a:r>
              <a:rPr lang="nl-NL" dirty="0">
                <a:hlinkClick r:id="rId2" action="ppaction://hlinkfile"/>
              </a:rPr>
              <a:t>\Herstel OndersteuningsPlan.pdf</a:t>
            </a:r>
            <a:endParaRPr lang="nl-NL" dirty="0"/>
          </a:p>
          <a:p>
            <a:pPr marL="45720" indent="0">
              <a:buNone/>
            </a:pPr>
            <a:endParaRPr lang="nl-NL" dirty="0"/>
          </a:p>
          <a:p>
            <a:r>
              <a:rPr lang="nl-NL" dirty="0">
                <a:hlinkClick r:id="rId3" action="ppaction://hlinkfile"/>
              </a:rPr>
              <a:t>Documents\Doelkaarten HOP.pdf</a:t>
            </a:r>
            <a:endParaRPr lang="nl-NL" dirty="0"/>
          </a:p>
          <a:p>
            <a:endParaRPr lang="nl-NL" dirty="0"/>
          </a:p>
          <a:p>
            <a:r>
              <a:rPr lang="nl-NL" dirty="0">
                <a:hlinkClick r:id="rId4" action="ppaction://hlinkfile"/>
              </a:rPr>
              <a:t>Documents\Handleiding </a:t>
            </a:r>
            <a:r>
              <a:rPr lang="nl-NL" dirty="0" err="1">
                <a:hlinkClick r:id="rId4" action="ppaction://hlinkfile"/>
              </a:rPr>
              <a:t>Begeleidinginstrumenten</a:t>
            </a:r>
            <a:r>
              <a:rPr lang="nl-NL" dirty="0">
                <a:hlinkClick r:id="rId4" action="ppaction://hlinkfile"/>
              </a:rPr>
              <a:t> DV (2).doc</a:t>
            </a:r>
            <a:endParaRPr lang="nl-NL" dirty="0"/>
          </a:p>
          <a:p>
            <a:endParaRPr lang="nl-NL" dirty="0"/>
          </a:p>
          <a:p>
            <a:pPr marL="4572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450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Individual</a:t>
            </a:r>
            <a:r>
              <a:rPr lang="nl-NL" dirty="0"/>
              <a:t> recovery </a:t>
            </a:r>
            <a:r>
              <a:rPr lang="nl-NL" dirty="0" err="1"/>
              <a:t>outcome</a:t>
            </a:r>
            <a:r>
              <a:rPr lang="nl-NL" dirty="0"/>
              <a:t> counter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88840"/>
            <a:ext cx="5943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720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908721"/>
            <a:ext cx="6955160" cy="1008112"/>
          </a:xfrm>
        </p:spPr>
        <p:txBody>
          <a:bodyPr/>
          <a:lstStyle/>
          <a:p>
            <a:r>
              <a:rPr lang="nl-NL" dirty="0"/>
              <a:t>Wat meet de I.ROC?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</a:t>
            </a:r>
            <a:r>
              <a:rPr lang="nl-NL" dirty="0" err="1"/>
              <a:t>i.roc</a:t>
            </a:r>
            <a:r>
              <a:rPr lang="nl-NL" dirty="0"/>
              <a:t> is een instrument om individueel herstel in kaart te brengen</a:t>
            </a:r>
          </a:p>
          <a:p>
            <a:r>
              <a:rPr lang="nl-NL" dirty="0"/>
              <a:t>Het levert een uitgangspositie op voor het meten van herstel</a:t>
            </a:r>
          </a:p>
          <a:p>
            <a:r>
              <a:rPr lang="nl-NL" dirty="0"/>
              <a:t>Het geeft zicht op de gebieden waarop gefocust zou kunnen worden</a:t>
            </a:r>
          </a:p>
          <a:p>
            <a:r>
              <a:rPr lang="nl-NL" dirty="0"/>
              <a:t>Het biedt een uitgangspunt voor een persoonlijk plan </a:t>
            </a:r>
          </a:p>
          <a:p>
            <a:r>
              <a:rPr lang="nl-NL" dirty="0"/>
              <a:t>Gekoppeld aan het Hope raamwerk, op de </a:t>
            </a:r>
            <a:r>
              <a:rPr lang="nl-NL" dirty="0" err="1"/>
              <a:t>Heuve</a:t>
            </a:r>
            <a:r>
              <a:rPr lang="nl-NL" dirty="0"/>
              <a:t> aan de HOP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43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1052737"/>
            <a:ext cx="7315200" cy="1080120"/>
          </a:xfrm>
        </p:spPr>
        <p:txBody>
          <a:bodyPr>
            <a:normAutofit/>
          </a:bodyPr>
          <a:lstStyle/>
          <a:p>
            <a:r>
              <a:rPr lang="nl-NL" dirty="0"/>
              <a:t>Elke drie maanden herhalen: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Hierdoor kan herstel worden gemeten</a:t>
            </a:r>
          </a:p>
          <a:p>
            <a:r>
              <a:rPr lang="nl-NL" dirty="0"/>
              <a:t>Het legt herstel vast en stimuleert vooruitgang</a:t>
            </a:r>
          </a:p>
          <a:p>
            <a:r>
              <a:rPr lang="nl-NL" dirty="0"/>
              <a:t>Het vraagt om herziening van de plannen als er geen vooruitgang is geboekt</a:t>
            </a:r>
          </a:p>
        </p:txBody>
      </p:sp>
    </p:spTree>
    <p:extLst>
      <p:ext uri="{BB962C8B-B14F-4D97-AF65-F5344CB8AC3E}">
        <p14:creationId xmlns:p14="http://schemas.microsoft.com/office/powerpoint/2010/main" val="1209598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08311"/>
            <a:ext cx="3697103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36712"/>
            <a:ext cx="3825425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755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506834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05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7083479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951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09758"/>
            <a:ext cx="6192688" cy="594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384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04665"/>
            <a:ext cx="7315200" cy="792087"/>
          </a:xfrm>
        </p:spPr>
        <p:txBody>
          <a:bodyPr/>
          <a:lstStyle/>
          <a:p>
            <a:r>
              <a:rPr lang="nl-NL" dirty="0"/>
              <a:t>I.ROC op de </a:t>
            </a:r>
            <a:r>
              <a:rPr lang="nl-NL" dirty="0" err="1"/>
              <a:t>Heuve</a:t>
            </a:r>
            <a:r>
              <a:rPr lang="nl-NL" dirty="0"/>
              <a:t>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412776"/>
            <a:ext cx="7315200" cy="468056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nl-NL" dirty="0"/>
              <a:t>Ervaringsdeskundige neemt de </a:t>
            </a:r>
            <a:r>
              <a:rPr lang="nl-NL" dirty="0" err="1"/>
              <a:t>i.roc</a:t>
            </a:r>
            <a:r>
              <a:rPr lang="nl-NL" dirty="0"/>
              <a:t> af</a:t>
            </a:r>
          </a:p>
          <a:p>
            <a:pPr>
              <a:lnSpc>
                <a:spcPct val="150000"/>
              </a:lnSpc>
            </a:pPr>
            <a:r>
              <a:rPr lang="nl-NL" dirty="0"/>
              <a:t>Patiënt scoort en geeft toelichting op de twaalf vragen in gesprek met </a:t>
            </a:r>
            <a:r>
              <a:rPr lang="nl-NL" dirty="0" err="1"/>
              <a:t>ed</a:t>
            </a:r>
            <a:endParaRPr lang="nl-NL" dirty="0"/>
          </a:p>
          <a:p>
            <a:pPr>
              <a:lnSpc>
                <a:spcPct val="150000"/>
              </a:lnSpc>
            </a:pPr>
            <a:r>
              <a:rPr lang="nl-NL" dirty="0"/>
              <a:t>Scores komen in het spindiagram, krijgt de patiënt mee</a:t>
            </a:r>
          </a:p>
          <a:p>
            <a:pPr>
              <a:lnSpc>
                <a:spcPct val="150000"/>
              </a:lnSpc>
            </a:pPr>
            <a:r>
              <a:rPr lang="nl-NL" dirty="0"/>
              <a:t>Aan de hand van de I.ROC bepaalt de patiënt met de </a:t>
            </a:r>
            <a:r>
              <a:rPr lang="nl-NL" dirty="0" err="1"/>
              <a:t>pb</a:t>
            </a:r>
            <a:r>
              <a:rPr lang="nl-NL" dirty="0"/>
              <a:t>-er waar hij/zij aan wil werken in een HOP</a:t>
            </a:r>
          </a:p>
          <a:p>
            <a:pPr>
              <a:lnSpc>
                <a:spcPct val="150000"/>
              </a:lnSpc>
            </a:pPr>
            <a:r>
              <a:rPr lang="nl-NL" dirty="0"/>
              <a:t>Patiënt gaat aan de slag in kleine stappen, eventueel met ondersteuning</a:t>
            </a:r>
          </a:p>
          <a:p>
            <a:pPr>
              <a:lnSpc>
                <a:spcPct val="150000"/>
              </a:lnSpc>
            </a:pPr>
            <a:r>
              <a:rPr lang="nl-NL" dirty="0"/>
              <a:t>Na drie maanden, nieuwe I.ROC en eventueel bijstellen HOP of nieuwe doelen</a:t>
            </a:r>
          </a:p>
          <a:p>
            <a:pPr marL="45720" indent="0">
              <a:lnSpc>
                <a:spcPct val="150000"/>
              </a:lnSpc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" y="1452314"/>
            <a:ext cx="515768" cy="522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7" y="2009717"/>
            <a:ext cx="533015" cy="5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34" y="2817517"/>
            <a:ext cx="533015" cy="50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34" y="3387202"/>
            <a:ext cx="533015" cy="54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" y="4293096"/>
            <a:ext cx="533015" cy="47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" y="5157192"/>
            <a:ext cx="533014" cy="49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619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ef">
  <a:themeElements>
    <a:clrScheme name="Perspectief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ef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0</TotalTime>
  <Words>278</Words>
  <Application>Microsoft Office PowerPoint</Application>
  <PresentationFormat>Diavoorstelling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Perspectief</vt:lpstr>
      <vt:lpstr>Herstelondersteunende zorg</vt:lpstr>
      <vt:lpstr>PowerPoint-presentatie</vt:lpstr>
      <vt:lpstr>Wat meet de I.ROC?</vt:lpstr>
      <vt:lpstr>Elke drie maanden herhalen:</vt:lpstr>
      <vt:lpstr>PowerPoint-presentatie</vt:lpstr>
      <vt:lpstr>PowerPoint-presentatie</vt:lpstr>
      <vt:lpstr>PowerPoint-presentatie</vt:lpstr>
      <vt:lpstr>PowerPoint-presentatie</vt:lpstr>
      <vt:lpstr>I.ROC op de Heuve:</vt:lpstr>
      <vt:lpstr>   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I.ROC</dc:title>
  <dc:creator>Spek, Hannelore van der</dc:creator>
  <cp:lastModifiedBy>Antoinette Megens | Bureau STERK</cp:lastModifiedBy>
  <cp:revision>12</cp:revision>
  <dcterms:created xsi:type="dcterms:W3CDTF">2021-08-19T08:50:11Z</dcterms:created>
  <dcterms:modified xsi:type="dcterms:W3CDTF">2023-06-21T14:48:10Z</dcterms:modified>
</cp:coreProperties>
</file>